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300" r:id="rId2"/>
    <p:sldId id="500" r:id="rId3"/>
    <p:sldId id="461" r:id="rId4"/>
    <p:sldId id="463" r:id="rId5"/>
    <p:sldId id="468" r:id="rId6"/>
    <p:sldId id="496" r:id="rId7"/>
    <p:sldId id="480" r:id="rId8"/>
    <p:sldId id="479" r:id="rId9"/>
    <p:sldId id="464" r:id="rId10"/>
    <p:sldId id="321" r:id="rId11"/>
    <p:sldId id="354" r:id="rId12"/>
    <p:sldId id="357" r:id="rId13"/>
    <p:sldId id="317" r:id="rId14"/>
    <p:sldId id="483" r:id="rId15"/>
    <p:sldId id="485" r:id="rId16"/>
    <p:sldId id="495" r:id="rId17"/>
    <p:sldId id="484" r:id="rId18"/>
    <p:sldId id="465" r:id="rId19"/>
    <p:sldId id="462" r:id="rId20"/>
    <p:sldId id="470" r:id="rId21"/>
    <p:sldId id="469" r:id="rId22"/>
    <p:sldId id="325" r:id="rId23"/>
    <p:sldId id="471" r:id="rId24"/>
    <p:sldId id="472" r:id="rId25"/>
    <p:sldId id="473" r:id="rId26"/>
    <p:sldId id="474" r:id="rId27"/>
    <p:sldId id="475" r:id="rId28"/>
    <p:sldId id="476" r:id="rId29"/>
    <p:sldId id="478" r:id="rId30"/>
    <p:sldId id="466" r:id="rId31"/>
    <p:sldId id="486" r:id="rId32"/>
    <p:sldId id="487" r:id="rId33"/>
    <p:sldId id="488" r:id="rId34"/>
    <p:sldId id="489" r:id="rId35"/>
    <p:sldId id="490" r:id="rId36"/>
    <p:sldId id="491" r:id="rId37"/>
    <p:sldId id="492" r:id="rId38"/>
    <p:sldId id="497" r:id="rId39"/>
    <p:sldId id="494" r:id="rId40"/>
    <p:sldId id="498" r:id="rId41"/>
    <p:sldId id="503" r:id="rId42"/>
    <p:sldId id="502" r:id="rId43"/>
    <p:sldId id="493" r:id="rId44"/>
    <p:sldId id="501" r:id="rId4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FF8B"/>
    <a:srgbClr val="C5FFF3"/>
    <a:srgbClr val="9FE6FF"/>
    <a:srgbClr val="FFE181"/>
    <a:srgbClr val="FFE89F"/>
    <a:srgbClr val="CA99FF"/>
    <a:srgbClr val="CFAFE7"/>
    <a:srgbClr val="F9E1FF"/>
    <a:srgbClr val="FAD5FF"/>
    <a:srgbClr val="FFB7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3758" autoAdjust="0"/>
  </p:normalViewPr>
  <p:slideViewPr>
    <p:cSldViewPr>
      <p:cViewPr varScale="1">
        <p:scale>
          <a:sx n="90" d="100"/>
          <a:sy n="90" d="100"/>
        </p:scale>
        <p:origin x="1233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-2904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F24341-53E3-46D3-A2C0-26BE538C59CB}" type="datetimeFigureOut">
              <a:rPr lang="fr-FR" smtClean="0"/>
              <a:pPr/>
              <a:t>01/02/2024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392B8B-B7A2-43CE-9D09-8F53CBD3D9A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10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/>
              <a:t>Il faut lister brièvement les actions que vous faites et les dates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9118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7149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1100330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09150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90635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8111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19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72423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99893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716605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334292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22</a:t>
            </a:fld>
            <a:endParaRPr lang="fr-F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3790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8590685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42760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85705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20941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91516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29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3126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311478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6233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575175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099478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10511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888882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055805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3165930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810785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894184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39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009230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326459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40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4486190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999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4160604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492245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6080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16317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19066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63498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4717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392B8B-B7A2-43CE-9D09-8F53CBD3D9AE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5480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309A6D-C09C-4548-B29A-6CF363A7E532}" type="datetimeFigureOut">
              <a:rPr lang="fr-FR" smtClean="0"/>
              <a:pPr/>
              <a:t>01/02/2024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4668DC-857F-487D-BFFA-8C0CA5037977}" type="slidenum">
              <a:rPr lang="fr-BE" smtClean="0"/>
              <a:pPr/>
              <a:t>‹N°›</a:t>
            </a:fld>
            <a:endParaRPr lang="fr-B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hyperlink" Target="https://www.scei-concours.fr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arxiv.org/" TargetMode="External"/><Relationship Id="rId13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hyperlink" Target="https://tel.archives-ouvertes.fr/" TargetMode="External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theses.fr/" TargetMode="External"/><Relationship Id="rId11" Type="http://schemas.openxmlformats.org/officeDocument/2006/relationships/hyperlink" Target="http://www.inpi.fr/" TargetMode="External"/><Relationship Id="rId5" Type="http://schemas.openxmlformats.org/officeDocument/2006/relationships/hyperlink" Target="https://scholar.google.fr/" TargetMode="External"/><Relationship Id="rId10" Type="http://schemas.openxmlformats.org/officeDocument/2006/relationships/hyperlink" Target="http://www.google.com/patents" TargetMode="External"/><Relationship Id="rId4" Type="http://schemas.openxmlformats.org/officeDocument/2006/relationships/hyperlink" Target="http://www.sciencedirect.com/" TargetMode="External"/><Relationship Id="rId9" Type="http://schemas.openxmlformats.org/officeDocument/2006/relationships/hyperlink" Target="http://sci-hub.tw/" TargetMode="External"/><Relationship Id="rId1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ciencesindustrielles.com/projets/motoriser-un-axe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36.jpeg"/><Relationship Id="rId12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11" Type="http://schemas.openxmlformats.org/officeDocument/2006/relationships/image" Target="../media/image40.jpeg"/><Relationship Id="rId5" Type="http://schemas.openxmlformats.org/officeDocument/2006/relationships/image" Target="../media/image34.jpe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.png"/><Relationship Id="rId7" Type="http://schemas.openxmlformats.org/officeDocument/2006/relationships/image" Target="../media/image31.jpe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48.png"/><Relationship Id="rId5" Type="http://schemas.openxmlformats.org/officeDocument/2006/relationships/image" Target="../media/image44.jpe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13" Type="http://schemas.openxmlformats.org/officeDocument/2006/relationships/image" Target="../media/image59.png"/><Relationship Id="rId3" Type="http://schemas.openxmlformats.org/officeDocument/2006/relationships/image" Target="../media/image4.png"/><Relationship Id="rId7" Type="http://schemas.openxmlformats.org/officeDocument/2006/relationships/image" Target="../media/image53.png"/><Relationship Id="rId12" Type="http://schemas.openxmlformats.org/officeDocument/2006/relationships/image" Target="../media/image58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jpeg"/><Relationship Id="rId4" Type="http://schemas.openxmlformats.org/officeDocument/2006/relationships/image" Target="../media/image50.png"/><Relationship Id="rId9" Type="http://schemas.openxmlformats.org/officeDocument/2006/relationships/image" Target="../media/image55.emf"/><Relationship Id="rId1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18" Type="http://schemas.openxmlformats.org/officeDocument/2006/relationships/image" Target="../media/image76.png"/><Relationship Id="rId3" Type="http://schemas.openxmlformats.org/officeDocument/2006/relationships/image" Target="../media/image4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17" Type="http://schemas.openxmlformats.org/officeDocument/2006/relationships/image" Target="../media/image75.png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11" Type="http://schemas.openxmlformats.org/officeDocument/2006/relationships/image" Target="../media/image69.png"/><Relationship Id="rId5" Type="http://schemas.openxmlformats.org/officeDocument/2006/relationships/image" Target="../media/image63.emf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62.emf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4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jfif"/><Relationship Id="rId10" Type="http://schemas.openxmlformats.org/officeDocument/2006/relationships/image" Target="../media/image83.jpeg"/><Relationship Id="rId4" Type="http://schemas.openxmlformats.org/officeDocument/2006/relationships/image" Target="../media/image77.jfif"/><Relationship Id="rId9" Type="http://schemas.openxmlformats.org/officeDocument/2006/relationships/image" Target="../media/image82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91.jp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13" Type="http://schemas.openxmlformats.org/officeDocument/2006/relationships/image" Target="../media/image101.png"/><Relationship Id="rId3" Type="http://schemas.openxmlformats.org/officeDocument/2006/relationships/image" Target="../media/image4.png"/><Relationship Id="rId7" Type="http://schemas.openxmlformats.org/officeDocument/2006/relationships/image" Target="../media/image95.png"/><Relationship Id="rId12" Type="http://schemas.openxmlformats.org/officeDocument/2006/relationships/image" Target="../media/image10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11" Type="http://schemas.openxmlformats.org/officeDocument/2006/relationships/image" Target="../media/image99.jpeg"/><Relationship Id="rId5" Type="http://schemas.openxmlformats.org/officeDocument/2006/relationships/image" Target="../media/image93.png"/><Relationship Id="rId10" Type="http://schemas.openxmlformats.org/officeDocument/2006/relationships/image" Target="../media/image98.jpeg"/><Relationship Id="rId4" Type="http://schemas.openxmlformats.org/officeDocument/2006/relationships/image" Target="../media/image92.png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g"/><Relationship Id="rId13" Type="http://schemas.openxmlformats.org/officeDocument/2006/relationships/image" Target="../media/image112.png"/><Relationship Id="rId3" Type="http://schemas.openxmlformats.org/officeDocument/2006/relationships/image" Target="../media/image4.png"/><Relationship Id="rId7" Type="http://schemas.openxmlformats.org/officeDocument/2006/relationships/image" Target="../media/image106.jpeg"/><Relationship Id="rId12" Type="http://schemas.openxmlformats.org/officeDocument/2006/relationships/image" Target="../media/image11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jpg"/><Relationship Id="rId11" Type="http://schemas.openxmlformats.org/officeDocument/2006/relationships/image" Target="../media/image110.jp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eg"/><Relationship Id="rId3" Type="http://schemas.openxmlformats.org/officeDocument/2006/relationships/image" Target="../media/image4.png"/><Relationship Id="rId7" Type="http://schemas.openxmlformats.org/officeDocument/2006/relationships/image" Target="../media/image11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10" Type="http://schemas.openxmlformats.org/officeDocument/2006/relationships/image" Target="../media/image119.png"/><Relationship Id="rId4" Type="http://schemas.openxmlformats.org/officeDocument/2006/relationships/image" Target="../media/image113.jpg"/><Relationship Id="rId9" Type="http://schemas.openxmlformats.org/officeDocument/2006/relationships/image" Target="../media/image118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.png"/><Relationship Id="rId7" Type="http://schemas.openxmlformats.org/officeDocument/2006/relationships/image" Target="../media/image123.jpg"/><Relationship Id="rId12" Type="http://schemas.openxmlformats.org/officeDocument/2006/relationships/image" Target="../media/image91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2.png"/><Relationship Id="rId11" Type="http://schemas.openxmlformats.org/officeDocument/2006/relationships/image" Target="../media/image127.jpg"/><Relationship Id="rId5" Type="http://schemas.openxmlformats.org/officeDocument/2006/relationships/image" Target="../media/image121.jpe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jp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4.png"/><Relationship Id="rId7" Type="http://schemas.openxmlformats.org/officeDocument/2006/relationships/image" Target="../media/image13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TIPE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rcRect l="1528" r="2801"/>
          <a:stretch>
            <a:fillRect/>
          </a:stretch>
        </p:blipFill>
        <p:spPr bwMode="auto">
          <a:xfrm>
            <a:off x="5148064" y="3068960"/>
            <a:ext cx="3744416" cy="2563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3645024"/>
            <a:ext cx="3672408" cy="2419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1124744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Les 5 ingrédients pour réussir un projet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2771800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23528" y="2132856"/>
            <a:ext cx="554461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fr-FR" dirty="0"/>
              <a:t>Lire le bulletin officiel qui définit le TIPE</a:t>
            </a:r>
          </a:p>
          <a:p>
            <a:pPr marL="342900" indent="-342900"/>
            <a:r>
              <a:rPr lang="fr-FR" dirty="0"/>
              <a:t>       </a:t>
            </a:r>
            <a:r>
              <a:rPr lang="fr-FR" dirty="0">
                <a:hlinkClick r:id="rId4"/>
              </a:rPr>
              <a:t>https://www.scei-concours.fr</a:t>
            </a:r>
            <a:endParaRPr lang="fr-FR" dirty="0"/>
          </a:p>
          <a:p>
            <a:pPr marL="342900" indent="-342900"/>
            <a:endParaRPr lang="fr-FR" dirty="0"/>
          </a:p>
          <a:p>
            <a:pPr marL="342900" indent="-342900">
              <a:buAutoNum type="arabicParenR" startAt="2"/>
            </a:pPr>
            <a:r>
              <a:rPr lang="fr-FR" dirty="0"/>
              <a:t>Prendre le temps de choisir sa problématique et son support</a:t>
            </a:r>
          </a:p>
          <a:p>
            <a:pPr marL="342900" indent="-342900">
              <a:buAutoNum type="arabicParenR" startAt="2"/>
            </a:pPr>
            <a:endParaRPr lang="fr-FR" dirty="0"/>
          </a:p>
          <a:p>
            <a:pPr marL="342900" indent="-342900">
              <a:buAutoNum type="arabicParenR" startAt="2"/>
            </a:pPr>
            <a:r>
              <a:rPr lang="fr-FR" dirty="0"/>
              <a:t>Commencer tout de suite travail régulier et sérieux (On voit souvent de bons sujets fait par de mauvais élèves)</a:t>
            </a:r>
          </a:p>
          <a:p>
            <a:pPr marL="342900" indent="-342900">
              <a:buAutoNum type="arabicParenR" startAt="4"/>
            </a:pPr>
            <a:endParaRPr lang="fr-FR" dirty="0"/>
          </a:p>
          <a:p>
            <a:pPr marL="342900" indent="-342900">
              <a:buAutoNum type="arabicParenR" startAt="4"/>
            </a:pPr>
            <a:r>
              <a:rPr lang="fr-FR" dirty="0"/>
              <a:t>Demander aux professeurs des conseils</a:t>
            </a:r>
          </a:p>
          <a:p>
            <a:pPr marL="342900" indent="-342900">
              <a:buAutoNum type="arabicParenR" startAt="4"/>
            </a:pPr>
            <a:endParaRPr lang="fr-FR" dirty="0"/>
          </a:p>
          <a:p>
            <a:pPr marL="342900" indent="-342900">
              <a:buAutoNum type="arabicParenR" startAt="4"/>
            </a:pPr>
            <a:r>
              <a:rPr lang="fr-FR" dirty="0"/>
              <a:t>Regarder des exemples de ce qui a déjà été fait</a:t>
            </a:r>
            <a:endParaRPr lang="fr-FR" b="1" dirty="0"/>
          </a:p>
          <a:p>
            <a:pPr marL="342900" indent="-342900"/>
            <a:endParaRPr lang="fr-FR" dirty="0"/>
          </a:p>
        </p:txBody>
      </p:sp>
      <p:pic>
        <p:nvPicPr>
          <p:cNvPr id="2050" name="Picture 2" descr="Afficher l'image d'orig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99795" y="2102250"/>
            <a:ext cx="3012554" cy="3316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0116"/>
          <a:stretch/>
        </p:blipFill>
        <p:spPr bwMode="auto">
          <a:xfrm>
            <a:off x="28665" y="559757"/>
            <a:ext cx="9144000" cy="6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02" name="Connecteur droit 201">
            <a:extLst>
              <a:ext uri="{FF2B5EF4-FFF2-40B4-BE49-F238E27FC236}">
                <a16:creationId xmlns:a16="http://schemas.microsoft.com/office/drawing/2014/main" id="{E4E9AD22-3382-4C03-945B-4B8745225AC0}"/>
              </a:ext>
            </a:extLst>
          </p:cNvPr>
          <p:cNvCxnSpPr>
            <a:cxnSpLocks/>
          </p:cNvCxnSpPr>
          <p:nvPr/>
        </p:nvCxnSpPr>
        <p:spPr>
          <a:xfrm flipV="1">
            <a:off x="4245623" y="3285478"/>
            <a:ext cx="3251" cy="126315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FCE7B3A-E673-4AE1-964D-C870698C67DA}"/>
              </a:ext>
            </a:extLst>
          </p:cNvPr>
          <p:cNvSpPr/>
          <p:nvPr/>
        </p:nvSpPr>
        <p:spPr>
          <a:xfrm>
            <a:off x="4179503" y="4049921"/>
            <a:ext cx="525687" cy="1037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782" name="Text Box 414"/>
          <p:cNvSpPr txBox="1">
            <a:spLocks noChangeArrowheads="1"/>
          </p:cNvSpPr>
          <p:nvPr/>
        </p:nvSpPr>
        <p:spPr bwMode="auto">
          <a:xfrm>
            <a:off x="12316" y="2362553"/>
            <a:ext cx="972108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 err="1">
                <a:cs typeface="Times New Roman" pitchFamily="18" charset="0"/>
              </a:rPr>
              <a:t>Présentation</a:t>
            </a:r>
            <a:r>
              <a:rPr lang="en-US" sz="800" dirty="0">
                <a:cs typeface="Times New Roman" pitchFamily="18" charset="0"/>
              </a:rPr>
              <a:t> du </a:t>
            </a:r>
            <a:r>
              <a:rPr lang="en-US" sz="800" dirty="0" err="1">
                <a:cs typeface="Times New Roman" pitchFamily="18" charset="0"/>
              </a:rPr>
              <a:t>projet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778" name="Text Box 410"/>
          <p:cNvSpPr txBox="1">
            <a:spLocks noChangeArrowheads="1"/>
          </p:cNvSpPr>
          <p:nvPr/>
        </p:nvSpPr>
        <p:spPr bwMode="auto">
          <a:xfrm>
            <a:off x="350914" y="2635634"/>
            <a:ext cx="1220899" cy="323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Recherche d’un</a:t>
            </a:r>
            <a:r>
              <a:rPr kumimoji="0" lang="en-US" sz="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sujet</a:t>
            </a:r>
            <a:endParaRPr kumimoji="0" lang="en-US" sz="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cs typeface="Times New Roman" pitchFamily="18" charset="0"/>
              </a:rPr>
              <a:t>Etude de la </a:t>
            </a:r>
            <a:r>
              <a:rPr lang="en-US" sz="800" dirty="0" err="1">
                <a:cs typeface="Times New Roman" pitchFamily="18" charset="0"/>
              </a:rPr>
              <a:t>faisabilité</a:t>
            </a:r>
            <a:endParaRPr lang="en-US" sz="2400" dirty="0"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33" name="Rectangle 378">
            <a:extLst>
              <a:ext uri="{FF2B5EF4-FFF2-40B4-BE49-F238E27FC236}">
                <a16:creationId xmlns:a16="http://schemas.microsoft.com/office/drawing/2014/main" id="{3BC0D19D-908C-4A32-8CDC-42163AE382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7649" y="3022886"/>
            <a:ext cx="982299" cy="175824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741" name="Rectangle 373"/>
          <p:cNvSpPr>
            <a:spLocks noChangeArrowheads="1"/>
          </p:cNvSpPr>
          <p:nvPr/>
        </p:nvSpPr>
        <p:spPr bwMode="auto">
          <a:xfrm>
            <a:off x="2605852" y="3672915"/>
            <a:ext cx="1150875" cy="187930"/>
          </a:xfrm>
          <a:prstGeom prst="rect">
            <a:avLst/>
          </a:prstGeom>
          <a:solidFill>
            <a:srgbClr val="548DD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-28665" y="25411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ctr">
              <a:spcBef>
                <a:spcPct val="0"/>
              </a:spcBef>
              <a:buClr>
                <a:srgbClr val="FF0000"/>
              </a:buClr>
              <a:defRPr/>
            </a:pPr>
            <a:r>
              <a:rPr lang="fr-FR" sz="2400" dirty="0"/>
              <a:t>Gestion de projet – Avancement et conduite du TIPE</a:t>
            </a:r>
            <a:endParaRPr lang="fr-FR" sz="3200" dirty="0"/>
          </a:p>
        </p:txBody>
      </p:sp>
      <p:sp>
        <p:nvSpPr>
          <p:cNvPr id="270" name="Titre 1"/>
          <p:cNvSpPr txBox="1">
            <a:spLocks/>
          </p:cNvSpPr>
          <p:nvPr/>
        </p:nvSpPr>
        <p:spPr>
          <a:xfrm rot="17938381">
            <a:off x="6423767" y="5468987"/>
            <a:ext cx="79208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noProof="0" dirty="0">
                <a:latin typeface="+mj-lt"/>
                <a:ea typeface="+mj-ea"/>
                <a:cs typeface="+mj-cs"/>
              </a:rPr>
              <a:t>15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/03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1" name="Titre 1"/>
          <p:cNvSpPr txBox="1">
            <a:spLocks/>
          </p:cNvSpPr>
          <p:nvPr/>
        </p:nvSpPr>
        <p:spPr>
          <a:xfrm rot="17938381">
            <a:off x="3629200" y="2157550"/>
            <a:ext cx="864096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noProof="0" dirty="0">
                <a:latin typeface="+mj-lt"/>
                <a:ea typeface="+mj-ea"/>
                <a:cs typeface="+mj-cs"/>
              </a:rPr>
              <a:t>15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/09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2" name="Titre 1"/>
          <p:cNvSpPr txBox="1">
            <a:spLocks/>
          </p:cNvSpPr>
          <p:nvPr/>
        </p:nvSpPr>
        <p:spPr>
          <a:xfrm rot="17938381">
            <a:off x="7722493" y="6132733"/>
            <a:ext cx="772645" cy="373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noProof="0" dirty="0">
                <a:latin typeface="+mj-lt"/>
                <a:ea typeface="+mj-ea"/>
                <a:cs typeface="+mj-cs"/>
              </a:rPr>
              <a:t>08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/06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3" name="Titre 1"/>
          <p:cNvSpPr txBox="1">
            <a:spLocks/>
          </p:cNvSpPr>
          <p:nvPr/>
        </p:nvSpPr>
        <p:spPr>
          <a:xfrm rot="17938381">
            <a:off x="5387326" y="6156135"/>
            <a:ext cx="79208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18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/01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6" name="Titre 1"/>
          <p:cNvSpPr txBox="1">
            <a:spLocks/>
          </p:cNvSpPr>
          <p:nvPr/>
        </p:nvSpPr>
        <p:spPr>
          <a:xfrm rot="17938381">
            <a:off x="3489978" y="4557645"/>
            <a:ext cx="864096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18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/09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7" name="Titre 1"/>
          <p:cNvSpPr txBox="1">
            <a:spLocks/>
          </p:cNvSpPr>
          <p:nvPr/>
        </p:nvSpPr>
        <p:spPr>
          <a:xfrm rot="17938381">
            <a:off x="3917531" y="4820938"/>
            <a:ext cx="79208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17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/10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79" name="Titre 1"/>
          <p:cNvSpPr txBox="1">
            <a:spLocks/>
          </p:cNvSpPr>
          <p:nvPr/>
        </p:nvSpPr>
        <p:spPr>
          <a:xfrm rot="17938381">
            <a:off x="2791971" y="4251717"/>
            <a:ext cx="1008112" cy="50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noProof="0" dirty="0">
                <a:latin typeface="+mj-lt"/>
                <a:ea typeface="+mj-ea"/>
                <a:cs typeface="+mj-cs"/>
              </a:rPr>
              <a:t>15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/08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1" name="Titre 1"/>
          <p:cNvSpPr txBox="1">
            <a:spLocks/>
          </p:cNvSpPr>
          <p:nvPr/>
        </p:nvSpPr>
        <p:spPr>
          <a:xfrm rot="17938381">
            <a:off x="894964" y="3456763"/>
            <a:ext cx="936104" cy="387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20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/04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2" name="Titre 1"/>
          <p:cNvSpPr txBox="1">
            <a:spLocks/>
          </p:cNvSpPr>
          <p:nvPr/>
        </p:nvSpPr>
        <p:spPr>
          <a:xfrm rot="17938381">
            <a:off x="-26591" y="3238856"/>
            <a:ext cx="853808" cy="427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05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/02</a:t>
            </a:r>
            <a:b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3" name="Titre 1"/>
          <p:cNvSpPr txBox="1">
            <a:spLocks/>
          </p:cNvSpPr>
          <p:nvPr/>
        </p:nvSpPr>
        <p:spPr>
          <a:xfrm rot="17938381">
            <a:off x="-326215" y="3030627"/>
            <a:ext cx="936103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01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/02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4" name="Titre 1"/>
          <p:cNvSpPr txBox="1">
            <a:spLocks/>
          </p:cNvSpPr>
          <p:nvPr/>
        </p:nvSpPr>
        <p:spPr>
          <a:xfrm rot="17938381">
            <a:off x="1856501" y="3733121"/>
            <a:ext cx="792088" cy="360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20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/06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755" name="Text Box 387"/>
          <p:cNvSpPr txBox="1">
            <a:spLocks noChangeArrowheads="1"/>
          </p:cNvSpPr>
          <p:nvPr/>
        </p:nvSpPr>
        <p:spPr bwMode="auto">
          <a:xfrm>
            <a:off x="1442798" y="2326722"/>
            <a:ext cx="1147822" cy="876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Analyse du Besoin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Analyse Fonctionnelle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du Besoin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Analyse des normes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Etat de l’art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800" dirty="0">
                <a:ea typeface="Times New Roman" pitchFamily="18" charset="0"/>
                <a:cs typeface="Times New Roman" pitchFamily="18" charset="0"/>
              </a:rPr>
              <a:t>Recherche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800" dirty="0">
                <a:ea typeface="Times New Roman" pitchFamily="18" charset="0"/>
                <a:cs typeface="Times New Roman" pitchFamily="18" charset="0"/>
              </a:rPr>
              <a:t>  bibliographique</a:t>
            </a:r>
            <a:endParaRPr kumimoji="0" 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8765" name="Rectangle 397"/>
          <p:cNvSpPr>
            <a:spLocks noChangeArrowheads="1"/>
          </p:cNvSpPr>
          <p:nvPr/>
        </p:nvSpPr>
        <p:spPr bwMode="auto">
          <a:xfrm>
            <a:off x="80187" y="2787856"/>
            <a:ext cx="136271" cy="21602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748" name="Rectangle 380"/>
          <p:cNvSpPr>
            <a:spLocks noChangeArrowheads="1"/>
          </p:cNvSpPr>
          <p:nvPr/>
        </p:nvSpPr>
        <p:spPr bwMode="auto">
          <a:xfrm>
            <a:off x="2372088" y="3451986"/>
            <a:ext cx="92515" cy="22686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58746" name="Rectangle 378"/>
          <p:cNvSpPr>
            <a:spLocks noChangeArrowheads="1"/>
          </p:cNvSpPr>
          <p:nvPr/>
        </p:nvSpPr>
        <p:spPr bwMode="auto">
          <a:xfrm>
            <a:off x="1470916" y="3235956"/>
            <a:ext cx="766137" cy="226960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785" name="Text Box 417"/>
          <p:cNvSpPr txBox="1">
            <a:spLocks noChangeArrowheads="1"/>
          </p:cNvSpPr>
          <p:nvPr/>
        </p:nvSpPr>
        <p:spPr bwMode="auto">
          <a:xfrm>
            <a:off x="2766334" y="2282745"/>
            <a:ext cx="845009" cy="1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Expérience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738" name="Text Box 370"/>
          <p:cNvSpPr txBox="1">
            <a:spLocks noChangeArrowheads="1"/>
          </p:cNvSpPr>
          <p:nvPr/>
        </p:nvSpPr>
        <p:spPr bwMode="auto">
          <a:xfrm>
            <a:off x="5065346" y="2987951"/>
            <a:ext cx="900101" cy="193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cs typeface="Times New Roman" pitchFamily="18" charset="0"/>
              </a:rPr>
              <a:t>Simulation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737" name="Text Box 369"/>
          <p:cNvSpPr txBox="1">
            <a:spLocks noChangeArrowheads="1"/>
          </p:cNvSpPr>
          <p:nvPr/>
        </p:nvSpPr>
        <p:spPr bwMode="auto">
          <a:xfrm>
            <a:off x="4088069" y="3982850"/>
            <a:ext cx="1178628" cy="21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2eme </a:t>
            </a:r>
            <a:r>
              <a:rPr kumimoji="0" lang="en-US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présentation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684" name="Text Box 316"/>
          <p:cNvSpPr txBox="1">
            <a:spLocks noChangeArrowheads="1"/>
          </p:cNvSpPr>
          <p:nvPr/>
        </p:nvSpPr>
        <p:spPr bwMode="auto">
          <a:xfrm>
            <a:off x="2477496" y="4773136"/>
            <a:ext cx="1008720" cy="2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Licence logiciel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733" name="Text Box 365"/>
          <p:cNvSpPr txBox="1">
            <a:spLocks noChangeArrowheads="1"/>
          </p:cNvSpPr>
          <p:nvPr/>
        </p:nvSpPr>
        <p:spPr bwMode="auto">
          <a:xfrm>
            <a:off x="116150" y="3940157"/>
            <a:ext cx="1050691" cy="381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dirty="0">
                <a:cs typeface="Times New Roman" pitchFamily="18" charset="0"/>
              </a:rPr>
              <a:t>Lecture d’un article </a:t>
            </a:r>
            <a:r>
              <a:rPr lang="en-US" sz="900" dirty="0" err="1">
                <a:cs typeface="Times New Roman" pitchFamily="18" charset="0"/>
              </a:rPr>
              <a:t>décisif</a:t>
            </a: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728" name="Text Box 360"/>
          <p:cNvSpPr txBox="1">
            <a:spLocks noChangeArrowheads="1"/>
          </p:cNvSpPr>
          <p:nvPr/>
        </p:nvSpPr>
        <p:spPr bwMode="auto">
          <a:xfrm>
            <a:off x="5830632" y="5636489"/>
            <a:ext cx="505055" cy="22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MCOT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727" name="Text Box 359"/>
          <p:cNvSpPr txBox="1">
            <a:spLocks noChangeArrowheads="1"/>
          </p:cNvSpPr>
          <p:nvPr/>
        </p:nvSpPr>
        <p:spPr bwMode="auto">
          <a:xfrm>
            <a:off x="5729678" y="4326146"/>
            <a:ext cx="977847" cy="42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Caractérisation des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écarts</a:t>
            </a:r>
            <a:b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</a:b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Remédiations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682" name="Rectangle 314"/>
          <p:cNvSpPr>
            <a:spLocks noChangeArrowheads="1"/>
          </p:cNvSpPr>
          <p:nvPr/>
        </p:nvSpPr>
        <p:spPr bwMode="auto">
          <a:xfrm>
            <a:off x="7066417" y="5451109"/>
            <a:ext cx="187260" cy="218787"/>
          </a:xfrm>
          <a:prstGeom prst="rect">
            <a:avLst/>
          </a:prstGeom>
          <a:solidFill>
            <a:srgbClr val="548DD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691" name="Text Box 323"/>
          <p:cNvSpPr txBox="1">
            <a:spLocks noChangeArrowheads="1"/>
          </p:cNvSpPr>
          <p:nvPr/>
        </p:nvSpPr>
        <p:spPr bwMode="auto">
          <a:xfrm>
            <a:off x="8596192" y="5963550"/>
            <a:ext cx="655261" cy="339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Oral du</a:t>
            </a:r>
            <a:endParaRPr lang="fr-FR" sz="800" dirty="0"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concours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679" name="Rectangle 311"/>
          <p:cNvSpPr>
            <a:spLocks noChangeArrowheads="1"/>
          </p:cNvSpPr>
          <p:nvPr/>
        </p:nvSpPr>
        <p:spPr bwMode="auto">
          <a:xfrm>
            <a:off x="8348352" y="6098832"/>
            <a:ext cx="235783" cy="210633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8701" name="AutoShape 333"/>
          <p:cNvSpPr>
            <a:spLocks noChangeShapeType="1"/>
          </p:cNvSpPr>
          <p:nvPr/>
        </p:nvSpPr>
        <p:spPr bwMode="auto">
          <a:xfrm flipH="1" flipV="1">
            <a:off x="3205368" y="3472212"/>
            <a:ext cx="3175" cy="63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70" name="Titre 1"/>
          <p:cNvSpPr txBox="1">
            <a:spLocks/>
          </p:cNvSpPr>
          <p:nvPr/>
        </p:nvSpPr>
        <p:spPr>
          <a:xfrm rot="17938381">
            <a:off x="2049590" y="3933327"/>
            <a:ext cx="936104" cy="603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10/07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8788" name="Text Box 420"/>
          <p:cNvSpPr txBox="1">
            <a:spLocks noChangeArrowheads="1"/>
          </p:cNvSpPr>
          <p:nvPr/>
        </p:nvSpPr>
        <p:spPr bwMode="auto">
          <a:xfrm>
            <a:off x="1510279" y="2067060"/>
            <a:ext cx="9001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Planification</a:t>
            </a:r>
            <a:endParaRPr kumimoji="0" lang="fr-FR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58816" name="Rectangle 448"/>
          <p:cNvSpPr>
            <a:spLocks noChangeArrowheads="1"/>
          </p:cNvSpPr>
          <p:nvPr/>
        </p:nvSpPr>
        <p:spPr bwMode="auto">
          <a:xfrm>
            <a:off x="142549" y="5469077"/>
            <a:ext cx="864096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Légende</a:t>
            </a:r>
            <a:r>
              <a:rPr kumimoji="0" lang="fr-FR" sz="9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: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8818" name="Rectangle 450"/>
          <p:cNvSpPr>
            <a:spLocks noChangeArrowheads="1"/>
          </p:cNvSpPr>
          <p:nvPr/>
        </p:nvSpPr>
        <p:spPr bwMode="auto">
          <a:xfrm>
            <a:off x="593304" y="5719131"/>
            <a:ext cx="210446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900" dirty="0">
                <a:latin typeface="+mj-lt"/>
                <a:ea typeface="Times New Roman" pitchFamily="18" charset="0"/>
                <a:cs typeface="Times New Roman" pitchFamily="18" charset="0"/>
              </a:rPr>
              <a:t>Tâches réalisées dans l’établissement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800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Tâches réalisées à domicile</a:t>
            </a:r>
            <a:endParaRPr kumimoji="0" lang="fr-FR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800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Présentations orales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FR" sz="800" dirty="0">
              <a:latin typeface="+mj-lt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FR" sz="900" dirty="0">
                <a:latin typeface="+mj-lt"/>
                <a:ea typeface="Times New Roman" pitchFamily="18" charset="0"/>
                <a:cs typeface="Times New Roman" pitchFamily="18" charset="0"/>
              </a:rPr>
              <a:t>Rendez-vous c</a:t>
            </a:r>
            <a:r>
              <a:rPr kumimoji="0" lang="fr-FR" sz="9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oncours TIPE</a:t>
            </a:r>
            <a:endParaRPr kumimoji="0" lang="fr-FR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sp>
        <p:nvSpPr>
          <p:cNvPr id="396" name="Espace réservé du numéro de diapositive 8"/>
          <p:cNvSpPr txBox="1">
            <a:spLocks/>
          </p:cNvSpPr>
          <p:nvPr/>
        </p:nvSpPr>
        <p:spPr>
          <a:xfrm>
            <a:off x="-7008" y="723055"/>
            <a:ext cx="1403648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037F2-DC85-406A-A4EA-1E681A25B4F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410" name="Connecteur droit 409"/>
          <p:cNvCxnSpPr/>
          <p:nvPr/>
        </p:nvCxnSpPr>
        <p:spPr>
          <a:xfrm>
            <a:off x="216529" y="2787856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Connecteur droit 421"/>
          <p:cNvCxnSpPr>
            <a:cxnSpLocks/>
          </p:cNvCxnSpPr>
          <p:nvPr/>
        </p:nvCxnSpPr>
        <p:spPr>
          <a:xfrm flipV="1">
            <a:off x="1469576" y="2337806"/>
            <a:ext cx="0" cy="90010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5" name="Connecteur droit 424"/>
          <p:cNvCxnSpPr/>
          <p:nvPr/>
        </p:nvCxnSpPr>
        <p:spPr>
          <a:xfrm flipV="1">
            <a:off x="2463521" y="2335862"/>
            <a:ext cx="0" cy="11161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Connecteur droit 425"/>
          <p:cNvCxnSpPr>
            <a:cxnSpLocks/>
          </p:cNvCxnSpPr>
          <p:nvPr/>
        </p:nvCxnSpPr>
        <p:spPr>
          <a:xfrm>
            <a:off x="1457137" y="2335862"/>
            <a:ext cx="100638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Connecteur droit 430"/>
          <p:cNvCxnSpPr/>
          <p:nvPr/>
        </p:nvCxnSpPr>
        <p:spPr>
          <a:xfrm flipV="1">
            <a:off x="2607537" y="2551886"/>
            <a:ext cx="0" cy="1116124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4" name="Connecteur droit 443"/>
          <p:cNvCxnSpPr>
            <a:cxnSpLocks/>
          </p:cNvCxnSpPr>
          <p:nvPr/>
        </p:nvCxnSpPr>
        <p:spPr>
          <a:xfrm>
            <a:off x="2607537" y="2551886"/>
            <a:ext cx="115212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Connecteur droit 447"/>
          <p:cNvCxnSpPr>
            <a:cxnSpLocks/>
            <a:stCxn id="58733" idx="0"/>
          </p:cNvCxnSpPr>
          <p:nvPr/>
        </p:nvCxnSpPr>
        <p:spPr>
          <a:xfrm flipV="1">
            <a:off x="641496" y="3193603"/>
            <a:ext cx="688068" cy="74655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3" name="Connecteur droit 452"/>
          <p:cNvCxnSpPr>
            <a:cxnSpLocks/>
          </p:cNvCxnSpPr>
          <p:nvPr/>
        </p:nvCxnSpPr>
        <p:spPr>
          <a:xfrm flipV="1">
            <a:off x="2114715" y="3846991"/>
            <a:ext cx="493308" cy="59085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5" name="Connecteur droit 454"/>
          <p:cNvCxnSpPr/>
          <p:nvPr/>
        </p:nvCxnSpPr>
        <p:spPr>
          <a:xfrm>
            <a:off x="2463521" y="3451986"/>
            <a:ext cx="14401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7" name="Connecteur droit avec flèche 456"/>
          <p:cNvCxnSpPr/>
          <p:nvPr/>
        </p:nvCxnSpPr>
        <p:spPr>
          <a:xfrm>
            <a:off x="349562" y="2787858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2" name="Connecteur droit avec flèche 461"/>
          <p:cNvCxnSpPr/>
          <p:nvPr/>
        </p:nvCxnSpPr>
        <p:spPr>
          <a:xfrm>
            <a:off x="2607537" y="3451986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4" name="Connecteur droit 463"/>
          <p:cNvCxnSpPr/>
          <p:nvPr/>
        </p:nvCxnSpPr>
        <p:spPr>
          <a:xfrm flipV="1">
            <a:off x="2603692" y="3858257"/>
            <a:ext cx="0" cy="216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5" name="Connecteur droit avec flèche 464"/>
          <p:cNvCxnSpPr>
            <a:cxnSpLocks/>
          </p:cNvCxnSpPr>
          <p:nvPr/>
        </p:nvCxnSpPr>
        <p:spPr>
          <a:xfrm>
            <a:off x="2604582" y="4067205"/>
            <a:ext cx="64350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3" name="Connecteur droit 472"/>
          <p:cNvCxnSpPr>
            <a:cxnSpLocks/>
          </p:cNvCxnSpPr>
          <p:nvPr/>
        </p:nvCxnSpPr>
        <p:spPr>
          <a:xfrm flipH="1">
            <a:off x="3601876" y="4055513"/>
            <a:ext cx="512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7" name="Rectangle 328"/>
          <p:cNvSpPr>
            <a:spLocks noChangeArrowheads="1"/>
          </p:cNvSpPr>
          <p:nvPr/>
        </p:nvSpPr>
        <p:spPr bwMode="auto">
          <a:xfrm>
            <a:off x="4038167" y="4297463"/>
            <a:ext cx="77925" cy="227878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487" name="Connecteur droit 486"/>
          <p:cNvCxnSpPr>
            <a:cxnSpLocks/>
            <a:stCxn id="58684" idx="0"/>
          </p:cNvCxnSpPr>
          <p:nvPr/>
        </p:nvCxnSpPr>
        <p:spPr>
          <a:xfrm flipV="1">
            <a:off x="2981856" y="4304041"/>
            <a:ext cx="273218" cy="46909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1" name="Connecteur droit 490"/>
          <p:cNvCxnSpPr>
            <a:cxnSpLocks/>
          </p:cNvCxnSpPr>
          <p:nvPr/>
        </p:nvCxnSpPr>
        <p:spPr>
          <a:xfrm flipH="1">
            <a:off x="5134447" y="4565311"/>
            <a:ext cx="60219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5" name="Connecteur droit avec flèche 494"/>
          <p:cNvCxnSpPr>
            <a:cxnSpLocks/>
          </p:cNvCxnSpPr>
          <p:nvPr/>
        </p:nvCxnSpPr>
        <p:spPr>
          <a:xfrm>
            <a:off x="5736637" y="4569256"/>
            <a:ext cx="0" cy="19345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1" name="Connecteur droit avec flèche 510"/>
          <p:cNvCxnSpPr/>
          <p:nvPr/>
        </p:nvCxnSpPr>
        <p:spPr>
          <a:xfrm>
            <a:off x="8646428" y="6093454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2" name="Connecteur droit 511"/>
          <p:cNvCxnSpPr>
            <a:cxnSpLocks/>
          </p:cNvCxnSpPr>
          <p:nvPr/>
        </p:nvCxnSpPr>
        <p:spPr>
          <a:xfrm flipH="1">
            <a:off x="8584135" y="6102791"/>
            <a:ext cx="72008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7" name="Rectangle 378"/>
          <p:cNvSpPr>
            <a:spLocks noChangeArrowheads="1"/>
          </p:cNvSpPr>
          <p:nvPr/>
        </p:nvSpPr>
        <p:spPr bwMode="auto">
          <a:xfrm>
            <a:off x="241794" y="5776013"/>
            <a:ext cx="324036" cy="144016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8" name="Rectangle 375"/>
          <p:cNvSpPr>
            <a:spLocks noChangeArrowheads="1"/>
          </p:cNvSpPr>
          <p:nvPr/>
        </p:nvSpPr>
        <p:spPr bwMode="auto">
          <a:xfrm>
            <a:off x="241794" y="6028041"/>
            <a:ext cx="324036" cy="144016"/>
          </a:xfrm>
          <a:prstGeom prst="rect">
            <a:avLst/>
          </a:prstGeom>
          <a:solidFill>
            <a:srgbClr val="548DD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19" name="Rectangle 340"/>
          <p:cNvSpPr>
            <a:spLocks noChangeArrowheads="1"/>
          </p:cNvSpPr>
          <p:nvPr/>
        </p:nvSpPr>
        <p:spPr bwMode="auto">
          <a:xfrm>
            <a:off x="230707" y="6277759"/>
            <a:ext cx="324036" cy="144016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529" name="Connecteur droit 528"/>
          <p:cNvCxnSpPr>
            <a:cxnSpLocks/>
          </p:cNvCxnSpPr>
          <p:nvPr/>
        </p:nvCxnSpPr>
        <p:spPr>
          <a:xfrm flipV="1">
            <a:off x="6683634" y="3276296"/>
            <a:ext cx="0" cy="1514263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0" name="Connecteur droit 529"/>
          <p:cNvCxnSpPr>
            <a:cxnSpLocks/>
          </p:cNvCxnSpPr>
          <p:nvPr/>
        </p:nvCxnSpPr>
        <p:spPr>
          <a:xfrm>
            <a:off x="4248995" y="3276296"/>
            <a:ext cx="243463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1" name="Connecteur droit 530"/>
          <p:cNvCxnSpPr>
            <a:cxnSpLocks/>
          </p:cNvCxnSpPr>
          <p:nvPr/>
        </p:nvCxnSpPr>
        <p:spPr>
          <a:xfrm flipV="1">
            <a:off x="3763639" y="2551888"/>
            <a:ext cx="0" cy="112696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5" name="Connecteur droit 534"/>
          <p:cNvCxnSpPr>
            <a:cxnSpLocks/>
          </p:cNvCxnSpPr>
          <p:nvPr/>
        </p:nvCxnSpPr>
        <p:spPr>
          <a:xfrm flipH="1" flipV="1">
            <a:off x="6971992" y="3993980"/>
            <a:ext cx="3360" cy="1217862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4" name="Titre 1"/>
          <p:cNvSpPr txBox="1">
            <a:spLocks/>
          </p:cNvSpPr>
          <p:nvPr/>
        </p:nvSpPr>
        <p:spPr>
          <a:xfrm rot="17938381">
            <a:off x="8005522" y="6326399"/>
            <a:ext cx="936104" cy="603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noProof="0" dirty="0">
                <a:latin typeface="+mj-lt"/>
                <a:ea typeface="+mj-ea"/>
                <a:cs typeface="+mj-cs"/>
              </a:rPr>
              <a:t>21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/06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51" name="Rectangle 550"/>
          <p:cNvSpPr/>
          <p:nvPr/>
        </p:nvSpPr>
        <p:spPr>
          <a:xfrm>
            <a:off x="114647" y="5435557"/>
            <a:ext cx="2347572" cy="1354670"/>
          </a:xfrm>
          <a:prstGeom prst="rect">
            <a:avLst/>
          </a:prstGeom>
          <a:noFill/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2AA2403C-B020-49F2-B58F-39BA681EF0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448965"/>
              </p:ext>
            </p:extLst>
          </p:nvPr>
        </p:nvGraphicFramePr>
        <p:xfrm>
          <a:off x="28665" y="1222282"/>
          <a:ext cx="9107982" cy="406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5999">
                  <a:extLst>
                    <a:ext uri="{9D8B030D-6E8A-4147-A177-3AD203B41FA5}">
                      <a16:colId xmlns:a16="http://schemas.microsoft.com/office/drawing/2014/main" val="3795436457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671351137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1808984592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719851597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1020795923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796863803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3427432818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1009927831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505127716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2569754389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558660561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4131509695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4143030728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4261146946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900975991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3960339963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2413120459"/>
                    </a:ext>
                  </a:extLst>
                </a:gridCol>
                <a:gridCol w="505999">
                  <a:extLst>
                    <a:ext uri="{9D8B030D-6E8A-4147-A177-3AD203B41FA5}">
                      <a16:colId xmlns:a16="http://schemas.microsoft.com/office/drawing/2014/main" val="165513787"/>
                    </a:ext>
                  </a:extLst>
                </a:gridCol>
              </a:tblGrid>
              <a:tr h="168532">
                <a:tc gridSpan="5"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Sup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Vacances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11"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Spé</a:t>
                      </a: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6074380"/>
                  </a:ext>
                </a:extLst>
              </a:tr>
              <a:tr h="208398"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Février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Mars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Avril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Mai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Juin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Juillet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Aout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Octobre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7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Janvier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Février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Mars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Avril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Mai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Juin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700" dirty="0">
                          <a:solidFill>
                            <a:schemeClr val="tx1"/>
                          </a:solidFill>
                        </a:rPr>
                        <a:t>Juillet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3159357"/>
                  </a:ext>
                </a:extLst>
              </a:tr>
            </a:tbl>
          </a:graphicData>
        </a:graphic>
      </p:graphicFrame>
      <p:cxnSp>
        <p:nvCxnSpPr>
          <p:cNvPr id="145" name="Connecteur droit 144">
            <a:extLst>
              <a:ext uri="{FF2B5EF4-FFF2-40B4-BE49-F238E27FC236}">
                <a16:creationId xmlns:a16="http://schemas.microsoft.com/office/drawing/2014/main" id="{11BA32E0-B1A0-42D4-98D0-E4EA0F5EF87A}"/>
              </a:ext>
            </a:extLst>
          </p:cNvPr>
          <p:cNvCxnSpPr>
            <a:cxnSpLocks/>
          </p:cNvCxnSpPr>
          <p:nvPr/>
        </p:nvCxnSpPr>
        <p:spPr>
          <a:xfrm>
            <a:off x="6961584" y="3993980"/>
            <a:ext cx="1156927" cy="7637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eur droit 145">
            <a:extLst>
              <a:ext uri="{FF2B5EF4-FFF2-40B4-BE49-F238E27FC236}">
                <a16:creationId xmlns:a16="http://schemas.microsoft.com/office/drawing/2014/main" id="{405467A6-02FA-45AD-A950-CC7619214D6F}"/>
              </a:ext>
            </a:extLst>
          </p:cNvPr>
          <p:cNvCxnSpPr>
            <a:cxnSpLocks/>
          </p:cNvCxnSpPr>
          <p:nvPr/>
        </p:nvCxnSpPr>
        <p:spPr>
          <a:xfrm flipH="1" flipV="1">
            <a:off x="8123741" y="3993980"/>
            <a:ext cx="10408" cy="147861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 Box 370">
            <a:extLst>
              <a:ext uri="{FF2B5EF4-FFF2-40B4-BE49-F238E27FC236}">
                <a16:creationId xmlns:a16="http://schemas.microsoft.com/office/drawing/2014/main" id="{542C233F-3F4F-4414-A190-73295ACB43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0814" y="3703079"/>
            <a:ext cx="1133631" cy="190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>
                <a:cs typeface="Times New Roman" pitchFamily="18" charset="0"/>
              </a:rPr>
              <a:t>Mise </a:t>
            </a:r>
            <a:r>
              <a:rPr lang="en-US" sz="1000" b="1" dirty="0" err="1">
                <a:cs typeface="Times New Roman" pitchFamily="18" charset="0"/>
              </a:rPr>
              <a:t>en</a:t>
            </a:r>
            <a:r>
              <a:rPr lang="en-US" sz="1000" b="1" dirty="0">
                <a:cs typeface="Times New Roman" pitchFamily="18" charset="0"/>
              </a:rPr>
              <a:t> </a:t>
            </a:r>
            <a:r>
              <a:rPr lang="en-US" sz="1000" b="1" dirty="0" err="1">
                <a:cs typeface="Times New Roman" pitchFamily="18" charset="0"/>
              </a:rPr>
              <a:t>forme</a:t>
            </a:r>
            <a:endParaRPr kumimoji="0" 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48" name="Text Box 358">
            <a:extLst>
              <a:ext uri="{FF2B5EF4-FFF2-40B4-BE49-F238E27FC236}">
                <a16:creationId xmlns:a16="http://schemas.microsoft.com/office/drawing/2014/main" id="{8FE36672-3142-4DEA-9895-64B1837C22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1909" y="3079965"/>
            <a:ext cx="1265358" cy="764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ea typeface="Times New Roman" pitchFamily="18" charset="0"/>
                <a:cs typeface="Times New Roman" pitchFamily="18" charset="0"/>
              </a:rPr>
              <a:t>1er </a:t>
            </a:r>
            <a:r>
              <a:rPr lang="en-US" sz="800" dirty="0" err="1">
                <a:ea typeface="Times New Roman" pitchFamily="18" charset="0"/>
                <a:cs typeface="Times New Roman" pitchFamily="18" charset="0"/>
              </a:rPr>
              <a:t>essai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Modification du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n-US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protocole</a:t>
            </a: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experimental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>
                <a:ea typeface="Times New Roman" pitchFamily="18" charset="0"/>
                <a:cs typeface="Times New Roman" pitchFamily="18" charset="0"/>
              </a:rPr>
              <a:t>2eme </a:t>
            </a:r>
            <a:r>
              <a:rPr lang="en-US" sz="800" dirty="0" err="1">
                <a:ea typeface="Times New Roman" pitchFamily="18" charset="0"/>
                <a:cs typeface="Times New Roman" pitchFamily="18" charset="0"/>
              </a:rPr>
              <a:t>essai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55" name="Rectangle 340">
            <a:extLst>
              <a:ext uri="{FF2B5EF4-FFF2-40B4-BE49-F238E27FC236}">
                <a16:creationId xmlns:a16="http://schemas.microsoft.com/office/drawing/2014/main" id="{5442D4BC-99DF-4D30-8CFF-3292BC68A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0707" y="6527477"/>
            <a:ext cx="324036" cy="144016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6" name="Rectangle 340">
            <a:extLst>
              <a:ext uri="{FF2B5EF4-FFF2-40B4-BE49-F238E27FC236}">
                <a16:creationId xmlns:a16="http://schemas.microsoft.com/office/drawing/2014/main" id="{097CD74D-8471-4930-9A1F-F446C1314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5808" y="5871566"/>
            <a:ext cx="347830" cy="252577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57" name="Rectangle 340">
            <a:extLst>
              <a:ext uri="{FF2B5EF4-FFF2-40B4-BE49-F238E27FC236}">
                <a16:creationId xmlns:a16="http://schemas.microsoft.com/office/drawing/2014/main" id="{3BD0DAE3-8B4C-4767-9A7E-A75F5BB943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3517" y="6306111"/>
            <a:ext cx="269776" cy="216024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 dirty="0"/>
          </a:p>
        </p:txBody>
      </p:sp>
      <p:sp>
        <p:nvSpPr>
          <p:cNvPr id="158" name="Rectangle 340">
            <a:extLst>
              <a:ext uri="{FF2B5EF4-FFF2-40B4-BE49-F238E27FC236}">
                <a16:creationId xmlns:a16="http://schemas.microsoft.com/office/drawing/2014/main" id="{219A004D-A941-422C-B8DD-FF79768395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43029" y="5863595"/>
            <a:ext cx="1103711" cy="221561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59" name="Connecteur droit avec flèche 158">
            <a:extLst>
              <a:ext uri="{FF2B5EF4-FFF2-40B4-BE49-F238E27FC236}">
                <a16:creationId xmlns:a16="http://schemas.microsoft.com/office/drawing/2014/main" id="{7B4879BC-A683-4FFE-A6CE-D9F679AE9257}"/>
              </a:ext>
            </a:extLst>
          </p:cNvPr>
          <p:cNvCxnSpPr>
            <a:cxnSpLocks/>
          </p:cNvCxnSpPr>
          <p:nvPr/>
        </p:nvCxnSpPr>
        <p:spPr>
          <a:xfrm>
            <a:off x="8338881" y="1926345"/>
            <a:ext cx="10928" cy="4167109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Connecteur droit 161">
            <a:extLst>
              <a:ext uri="{FF2B5EF4-FFF2-40B4-BE49-F238E27FC236}">
                <a16:creationId xmlns:a16="http://schemas.microsoft.com/office/drawing/2014/main" id="{2197729E-C2AE-46DD-84D2-36A05549318A}"/>
              </a:ext>
            </a:extLst>
          </p:cNvPr>
          <p:cNvCxnSpPr>
            <a:cxnSpLocks/>
          </p:cNvCxnSpPr>
          <p:nvPr/>
        </p:nvCxnSpPr>
        <p:spPr>
          <a:xfrm flipH="1">
            <a:off x="8134148" y="5453730"/>
            <a:ext cx="21566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" name="Rectangle 311">
            <a:extLst>
              <a:ext uri="{FF2B5EF4-FFF2-40B4-BE49-F238E27FC236}">
                <a16:creationId xmlns:a16="http://schemas.microsoft.com/office/drawing/2014/main" id="{8C7C560B-5ED1-4E2B-ACAF-B2BB8CD00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9822" y="5446993"/>
            <a:ext cx="222843" cy="22733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4" name="Text Box 323">
            <a:extLst>
              <a:ext uri="{FF2B5EF4-FFF2-40B4-BE49-F238E27FC236}">
                <a16:creationId xmlns:a16="http://schemas.microsoft.com/office/drawing/2014/main" id="{D2A8EF0C-CEC5-4CC4-B656-1D6D64EE5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658" y="5684291"/>
            <a:ext cx="383254" cy="19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DOT</a:t>
            </a:r>
            <a:endParaRPr kumimoji="0" 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68" name="Rectangle 314">
            <a:extLst>
              <a:ext uri="{FF2B5EF4-FFF2-40B4-BE49-F238E27FC236}">
                <a16:creationId xmlns:a16="http://schemas.microsoft.com/office/drawing/2014/main" id="{0075D56E-F864-49FE-8198-14FCF5E5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4172" y="1930347"/>
            <a:ext cx="4074339" cy="215507"/>
          </a:xfrm>
          <a:prstGeom prst="rect">
            <a:avLst/>
          </a:prstGeom>
          <a:solidFill>
            <a:srgbClr val="548DD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9" name="Text Box 369">
            <a:extLst>
              <a:ext uri="{FF2B5EF4-FFF2-40B4-BE49-F238E27FC236}">
                <a16:creationId xmlns:a16="http://schemas.microsoft.com/office/drawing/2014/main" id="{CF8CAF0D-488B-4CA0-87B6-3BF8B5273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894" y="1712608"/>
            <a:ext cx="721672" cy="18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Diaporama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175" name="Connecteur droit 174">
            <a:extLst>
              <a:ext uri="{FF2B5EF4-FFF2-40B4-BE49-F238E27FC236}">
                <a16:creationId xmlns:a16="http://schemas.microsoft.com/office/drawing/2014/main" id="{E488B937-368F-4C72-BB49-2931A3CD251D}"/>
              </a:ext>
            </a:extLst>
          </p:cNvPr>
          <p:cNvCxnSpPr>
            <a:cxnSpLocks/>
          </p:cNvCxnSpPr>
          <p:nvPr/>
        </p:nvCxnSpPr>
        <p:spPr>
          <a:xfrm>
            <a:off x="1341798" y="3027677"/>
            <a:ext cx="1330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Connecteur droit avec flèche 175">
            <a:extLst>
              <a:ext uri="{FF2B5EF4-FFF2-40B4-BE49-F238E27FC236}">
                <a16:creationId xmlns:a16="http://schemas.microsoft.com/office/drawing/2014/main" id="{EECB5F64-4C84-423D-8447-298FCDBB71FD}"/>
              </a:ext>
            </a:extLst>
          </p:cNvPr>
          <p:cNvCxnSpPr/>
          <p:nvPr/>
        </p:nvCxnSpPr>
        <p:spPr>
          <a:xfrm>
            <a:off x="1474831" y="3027679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Connecteur droit 181">
            <a:extLst>
              <a:ext uri="{FF2B5EF4-FFF2-40B4-BE49-F238E27FC236}">
                <a16:creationId xmlns:a16="http://schemas.microsoft.com/office/drawing/2014/main" id="{07B5D9D6-8E63-471A-B56D-51D056EB042E}"/>
              </a:ext>
            </a:extLst>
          </p:cNvPr>
          <p:cNvCxnSpPr>
            <a:cxnSpLocks/>
          </p:cNvCxnSpPr>
          <p:nvPr/>
        </p:nvCxnSpPr>
        <p:spPr>
          <a:xfrm>
            <a:off x="2237188" y="3236260"/>
            <a:ext cx="13303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Connecteur droit avec flèche 182">
            <a:extLst>
              <a:ext uri="{FF2B5EF4-FFF2-40B4-BE49-F238E27FC236}">
                <a16:creationId xmlns:a16="http://schemas.microsoft.com/office/drawing/2014/main" id="{586B6D6F-C02D-4FBB-B111-2753744DF8A0}"/>
              </a:ext>
            </a:extLst>
          </p:cNvPr>
          <p:cNvCxnSpPr/>
          <p:nvPr/>
        </p:nvCxnSpPr>
        <p:spPr>
          <a:xfrm>
            <a:off x="2370221" y="3236262"/>
            <a:ext cx="0" cy="216024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6" name="Text Box 358">
            <a:extLst>
              <a:ext uri="{FF2B5EF4-FFF2-40B4-BE49-F238E27FC236}">
                <a16:creationId xmlns:a16="http://schemas.microsoft.com/office/drawing/2014/main" id="{0F6071FA-66AD-434F-A37F-84454AD9A5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2103" y="4441622"/>
            <a:ext cx="1226600" cy="523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800" dirty="0" err="1">
                <a:ea typeface="Times New Roman" pitchFamily="18" charset="0"/>
                <a:cs typeface="Times New Roman" pitchFamily="18" charset="0"/>
              </a:rPr>
              <a:t>Commande</a:t>
            </a:r>
            <a:r>
              <a:rPr lang="en-US" sz="800" dirty="0">
                <a:ea typeface="Times New Roman" pitchFamily="18" charset="0"/>
                <a:cs typeface="Times New Roman" pitchFamily="18" charset="0"/>
              </a:rPr>
              <a:t> du matériel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9" name="Rectangle 363">
            <a:extLst>
              <a:ext uri="{FF2B5EF4-FFF2-40B4-BE49-F238E27FC236}">
                <a16:creationId xmlns:a16="http://schemas.microsoft.com/office/drawing/2014/main" id="{73AC17F3-9A41-44EA-A8BB-A78D08514E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5734" y="4777315"/>
            <a:ext cx="961204" cy="230467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92" name="Rectangle 375">
            <a:extLst>
              <a:ext uri="{FF2B5EF4-FFF2-40B4-BE49-F238E27FC236}">
                <a16:creationId xmlns:a16="http://schemas.microsoft.com/office/drawing/2014/main" id="{A9BEF1EB-1307-41A6-A4E0-197A8DB2E4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48995" y="4557895"/>
            <a:ext cx="1027787" cy="202780"/>
          </a:xfrm>
          <a:prstGeom prst="rect">
            <a:avLst/>
          </a:prstGeom>
          <a:solidFill>
            <a:srgbClr val="548DD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06" name="Text Box 369">
            <a:extLst>
              <a:ext uri="{FF2B5EF4-FFF2-40B4-BE49-F238E27FC236}">
                <a16:creationId xmlns:a16="http://schemas.microsoft.com/office/drawing/2014/main" id="{E8AC33DF-749C-4BF6-A43D-3BFBA5C3AA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6554" y="4129712"/>
            <a:ext cx="1387697" cy="494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Code Python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Elaboration</a:t>
            </a:r>
            <a:r>
              <a:rPr kumimoji="0" lang="en-US" sz="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du </a:t>
            </a:r>
            <a:r>
              <a:rPr kumimoji="0" lang="en-US" sz="8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modèle</a:t>
            </a:r>
            <a:endParaRPr kumimoji="0" lang="en-US" sz="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800" dirty="0">
                <a:ea typeface="Times New Roman" pitchFamily="18" charset="0"/>
                <a:cs typeface="Times New Roman" pitchFamily="18" charset="0"/>
              </a:rPr>
              <a:t>Simulations multi-physiques</a:t>
            </a:r>
            <a:endParaRPr kumimoji="0" lang="en-US" sz="800" b="0" i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BAC0776-7280-42F1-826B-AE2234CD8F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46" t="23721" r="12302" b="22921"/>
          <a:stretch/>
        </p:blipFill>
        <p:spPr>
          <a:xfrm>
            <a:off x="518457" y="4311007"/>
            <a:ext cx="358455" cy="191651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C5E387A-7080-45DF-878C-DB74818AA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4414" y="4965211"/>
            <a:ext cx="406864" cy="292819"/>
          </a:xfrm>
          <a:prstGeom prst="rect">
            <a:avLst/>
          </a:prstGeom>
        </p:spPr>
      </p:pic>
      <p:cxnSp>
        <p:nvCxnSpPr>
          <p:cNvPr id="139" name="Connecteur droit 138">
            <a:extLst>
              <a:ext uri="{FF2B5EF4-FFF2-40B4-BE49-F238E27FC236}">
                <a16:creationId xmlns:a16="http://schemas.microsoft.com/office/drawing/2014/main" id="{E5EAB7FD-07A6-459E-B8EA-69B1C114C054}"/>
              </a:ext>
            </a:extLst>
          </p:cNvPr>
          <p:cNvCxnSpPr>
            <a:cxnSpLocks/>
          </p:cNvCxnSpPr>
          <p:nvPr/>
        </p:nvCxnSpPr>
        <p:spPr>
          <a:xfrm flipH="1">
            <a:off x="4116093" y="4296205"/>
            <a:ext cx="12953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Connecteur droit 165">
            <a:extLst>
              <a:ext uri="{FF2B5EF4-FFF2-40B4-BE49-F238E27FC236}">
                <a16:creationId xmlns:a16="http://schemas.microsoft.com/office/drawing/2014/main" id="{C63B248C-B0D3-400D-B8B4-1A467E54B45A}"/>
              </a:ext>
            </a:extLst>
          </p:cNvPr>
          <p:cNvCxnSpPr>
            <a:cxnSpLocks/>
          </p:cNvCxnSpPr>
          <p:nvPr/>
        </p:nvCxnSpPr>
        <p:spPr>
          <a:xfrm flipH="1">
            <a:off x="3758413" y="3680321"/>
            <a:ext cx="35617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Connecteur droit avec flèche 166">
            <a:extLst>
              <a:ext uri="{FF2B5EF4-FFF2-40B4-BE49-F238E27FC236}">
                <a16:creationId xmlns:a16="http://schemas.microsoft.com/office/drawing/2014/main" id="{17C5E731-9448-4E70-ABDF-552932DBA141}"/>
              </a:ext>
            </a:extLst>
          </p:cNvPr>
          <p:cNvCxnSpPr>
            <a:cxnSpLocks/>
          </p:cNvCxnSpPr>
          <p:nvPr/>
        </p:nvCxnSpPr>
        <p:spPr>
          <a:xfrm>
            <a:off x="4114585" y="3683144"/>
            <a:ext cx="4977" cy="620897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2" name="Text Box 369">
            <a:extLst>
              <a:ext uri="{FF2B5EF4-FFF2-40B4-BE49-F238E27FC236}">
                <a16:creationId xmlns:a16="http://schemas.microsoft.com/office/drawing/2014/main" id="{C901E918-A15C-4A82-A613-163BA1CDB0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9880" y="5167383"/>
            <a:ext cx="1178628" cy="21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Présentations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73" name="Rectangle 328">
            <a:extLst>
              <a:ext uri="{FF2B5EF4-FFF2-40B4-BE49-F238E27FC236}">
                <a16:creationId xmlns:a16="http://schemas.microsoft.com/office/drawing/2014/main" id="{FC52255E-4067-4D39-BE0B-CE8C4601F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1236" y="5448299"/>
            <a:ext cx="105364" cy="227339"/>
          </a:xfrm>
          <a:prstGeom prst="rect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cxnSp>
        <p:nvCxnSpPr>
          <p:cNvPr id="177" name="Connecteur droit 176">
            <a:extLst>
              <a:ext uri="{FF2B5EF4-FFF2-40B4-BE49-F238E27FC236}">
                <a16:creationId xmlns:a16="http://schemas.microsoft.com/office/drawing/2014/main" id="{163BE987-6789-4A48-A6E6-234ACA7A4BB8}"/>
              </a:ext>
            </a:extLst>
          </p:cNvPr>
          <p:cNvCxnSpPr>
            <a:cxnSpLocks/>
          </p:cNvCxnSpPr>
          <p:nvPr/>
        </p:nvCxnSpPr>
        <p:spPr>
          <a:xfrm flipH="1" flipV="1">
            <a:off x="5725732" y="5007782"/>
            <a:ext cx="9830" cy="868087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Connecteur droit avec flèche 177">
            <a:extLst>
              <a:ext uri="{FF2B5EF4-FFF2-40B4-BE49-F238E27FC236}">
                <a16:creationId xmlns:a16="http://schemas.microsoft.com/office/drawing/2014/main" id="{9BB5F31C-B424-42A9-AB2A-24D7A056A095}"/>
              </a:ext>
            </a:extLst>
          </p:cNvPr>
          <p:cNvCxnSpPr>
            <a:cxnSpLocks/>
          </p:cNvCxnSpPr>
          <p:nvPr/>
        </p:nvCxnSpPr>
        <p:spPr>
          <a:xfrm flipV="1">
            <a:off x="5735561" y="5868929"/>
            <a:ext cx="158555" cy="694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Connecteur droit 183">
            <a:extLst>
              <a:ext uri="{FF2B5EF4-FFF2-40B4-BE49-F238E27FC236}">
                <a16:creationId xmlns:a16="http://schemas.microsoft.com/office/drawing/2014/main" id="{0BB03220-BC40-472C-A3A3-FE6C0A2901CE}"/>
              </a:ext>
            </a:extLst>
          </p:cNvPr>
          <p:cNvCxnSpPr>
            <a:cxnSpLocks/>
          </p:cNvCxnSpPr>
          <p:nvPr/>
        </p:nvCxnSpPr>
        <p:spPr>
          <a:xfrm flipH="1">
            <a:off x="6686656" y="4779584"/>
            <a:ext cx="29458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Connecteur droit avec flèche 184">
            <a:extLst>
              <a:ext uri="{FF2B5EF4-FFF2-40B4-BE49-F238E27FC236}">
                <a16:creationId xmlns:a16="http://schemas.microsoft.com/office/drawing/2014/main" id="{C94133DC-2ED3-4137-8D96-45AA10A2B73A}"/>
              </a:ext>
            </a:extLst>
          </p:cNvPr>
          <p:cNvCxnSpPr>
            <a:cxnSpLocks/>
          </p:cNvCxnSpPr>
          <p:nvPr/>
        </p:nvCxnSpPr>
        <p:spPr>
          <a:xfrm>
            <a:off x="6974275" y="4773135"/>
            <a:ext cx="0" cy="675216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Connecteur droit 192">
            <a:extLst>
              <a:ext uri="{FF2B5EF4-FFF2-40B4-BE49-F238E27FC236}">
                <a16:creationId xmlns:a16="http://schemas.microsoft.com/office/drawing/2014/main" id="{8C88B6CA-F0D9-4CB3-82DF-73D17016AF90}"/>
              </a:ext>
            </a:extLst>
          </p:cNvPr>
          <p:cNvCxnSpPr>
            <a:cxnSpLocks/>
          </p:cNvCxnSpPr>
          <p:nvPr/>
        </p:nvCxnSpPr>
        <p:spPr>
          <a:xfrm flipH="1">
            <a:off x="6230259" y="5872171"/>
            <a:ext cx="759976" cy="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" name="Titre 1">
            <a:extLst>
              <a:ext uri="{FF2B5EF4-FFF2-40B4-BE49-F238E27FC236}">
                <a16:creationId xmlns:a16="http://schemas.microsoft.com/office/drawing/2014/main" id="{2C371FC8-5368-4115-914F-8B3F605D88B5}"/>
              </a:ext>
            </a:extLst>
          </p:cNvPr>
          <p:cNvSpPr txBox="1">
            <a:spLocks/>
          </p:cNvSpPr>
          <p:nvPr/>
        </p:nvSpPr>
        <p:spPr>
          <a:xfrm rot="17938381">
            <a:off x="5093373" y="5018987"/>
            <a:ext cx="792088" cy="2880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dirty="0">
                <a:latin typeface="+mj-lt"/>
                <a:ea typeface="+mj-ea"/>
                <a:cs typeface="+mj-cs"/>
              </a:rPr>
              <a:t>10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/01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9" name="Text Box 369">
            <a:extLst>
              <a:ext uri="{FF2B5EF4-FFF2-40B4-BE49-F238E27FC236}">
                <a16:creationId xmlns:a16="http://schemas.microsoft.com/office/drawing/2014/main" id="{8E08A7B1-8C95-4AE1-BEA3-AD30445DA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34291" y="5763259"/>
            <a:ext cx="1178628" cy="217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Présentations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cxnSp>
        <p:nvCxnSpPr>
          <p:cNvPr id="200" name="Connecteur droit 199">
            <a:extLst>
              <a:ext uri="{FF2B5EF4-FFF2-40B4-BE49-F238E27FC236}">
                <a16:creationId xmlns:a16="http://schemas.microsoft.com/office/drawing/2014/main" id="{F857A5B2-406C-449B-9955-58B5F532772F}"/>
              </a:ext>
            </a:extLst>
          </p:cNvPr>
          <p:cNvCxnSpPr/>
          <p:nvPr/>
        </p:nvCxnSpPr>
        <p:spPr>
          <a:xfrm flipV="1">
            <a:off x="6989144" y="5667888"/>
            <a:ext cx="0" cy="216024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Connecteur droit avec flèche 200">
            <a:extLst>
              <a:ext uri="{FF2B5EF4-FFF2-40B4-BE49-F238E27FC236}">
                <a16:creationId xmlns:a16="http://schemas.microsoft.com/office/drawing/2014/main" id="{C35AEEED-6B49-4DC6-BE4C-5722BF4B4A48}"/>
              </a:ext>
            </a:extLst>
          </p:cNvPr>
          <p:cNvCxnSpPr>
            <a:cxnSpLocks/>
          </p:cNvCxnSpPr>
          <p:nvPr/>
        </p:nvCxnSpPr>
        <p:spPr>
          <a:xfrm>
            <a:off x="6989144" y="5872171"/>
            <a:ext cx="159672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eur droit 207">
            <a:extLst>
              <a:ext uri="{FF2B5EF4-FFF2-40B4-BE49-F238E27FC236}">
                <a16:creationId xmlns:a16="http://schemas.microsoft.com/office/drawing/2014/main" id="{C83053E2-5B09-446C-8329-E53E38936F85}"/>
              </a:ext>
            </a:extLst>
          </p:cNvPr>
          <p:cNvCxnSpPr>
            <a:cxnSpLocks/>
          </p:cNvCxnSpPr>
          <p:nvPr/>
        </p:nvCxnSpPr>
        <p:spPr>
          <a:xfrm flipH="1">
            <a:off x="8246741" y="5872171"/>
            <a:ext cx="1030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1" name="Connecteur droit avec flèche 220">
            <a:extLst>
              <a:ext uri="{FF2B5EF4-FFF2-40B4-BE49-F238E27FC236}">
                <a16:creationId xmlns:a16="http://schemas.microsoft.com/office/drawing/2014/main" id="{BAC3681F-3598-4CD5-A4C7-4BEE7CDDCE2E}"/>
              </a:ext>
            </a:extLst>
          </p:cNvPr>
          <p:cNvCxnSpPr>
            <a:cxnSpLocks/>
          </p:cNvCxnSpPr>
          <p:nvPr/>
        </p:nvCxnSpPr>
        <p:spPr>
          <a:xfrm>
            <a:off x="3891157" y="1930347"/>
            <a:ext cx="153015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7" name="Connecteur droit 226">
            <a:extLst>
              <a:ext uri="{FF2B5EF4-FFF2-40B4-BE49-F238E27FC236}">
                <a16:creationId xmlns:a16="http://schemas.microsoft.com/office/drawing/2014/main" id="{B8C756CA-13C0-4201-87C7-A3E1CABAD867}"/>
              </a:ext>
            </a:extLst>
          </p:cNvPr>
          <p:cNvCxnSpPr>
            <a:cxnSpLocks/>
          </p:cNvCxnSpPr>
          <p:nvPr/>
        </p:nvCxnSpPr>
        <p:spPr>
          <a:xfrm>
            <a:off x="3891157" y="1930347"/>
            <a:ext cx="2460" cy="174850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2" name="Connecteur droit 231">
            <a:extLst>
              <a:ext uri="{FF2B5EF4-FFF2-40B4-BE49-F238E27FC236}">
                <a16:creationId xmlns:a16="http://schemas.microsoft.com/office/drawing/2014/main" id="{E69CFB5D-5F65-48C5-ACFA-68C1F4C0C4CE}"/>
              </a:ext>
            </a:extLst>
          </p:cNvPr>
          <p:cNvCxnSpPr>
            <a:cxnSpLocks/>
          </p:cNvCxnSpPr>
          <p:nvPr/>
        </p:nvCxnSpPr>
        <p:spPr>
          <a:xfrm flipH="1">
            <a:off x="8118511" y="1934253"/>
            <a:ext cx="22037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Connecteur droit 233">
            <a:extLst>
              <a:ext uri="{FF2B5EF4-FFF2-40B4-BE49-F238E27FC236}">
                <a16:creationId xmlns:a16="http://schemas.microsoft.com/office/drawing/2014/main" id="{02680616-2A4C-4AA3-8B95-CE70AC504E9C}"/>
              </a:ext>
            </a:extLst>
          </p:cNvPr>
          <p:cNvCxnSpPr>
            <a:cxnSpLocks/>
          </p:cNvCxnSpPr>
          <p:nvPr/>
        </p:nvCxnSpPr>
        <p:spPr>
          <a:xfrm flipH="1">
            <a:off x="3758413" y="3678855"/>
            <a:ext cx="13274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1" name="Text Box 316">
            <a:extLst>
              <a:ext uri="{FF2B5EF4-FFF2-40B4-BE49-F238E27FC236}">
                <a16:creationId xmlns:a16="http://schemas.microsoft.com/office/drawing/2014/main" id="{E63B23B8-F7C0-47CB-9DEE-38090CBC20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0391" y="3845534"/>
            <a:ext cx="1082877" cy="184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Prise en main logiciel</a:t>
            </a:r>
            <a:endParaRPr kumimoji="0" lang="fr-FR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" name="Rectangle 228">
            <a:extLst>
              <a:ext uri="{FF2B5EF4-FFF2-40B4-BE49-F238E27FC236}">
                <a16:creationId xmlns:a16="http://schemas.microsoft.com/office/drawing/2014/main" id="{B14135E4-47F3-48DB-BBE7-038B12389EDD}"/>
              </a:ext>
            </a:extLst>
          </p:cNvPr>
          <p:cNvSpPr/>
          <p:nvPr/>
        </p:nvSpPr>
        <p:spPr>
          <a:xfrm>
            <a:off x="2518703" y="2852936"/>
            <a:ext cx="499915" cy="247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5" name="Text Box 358">
            <a:extLst>
              <a:ext uri="{FF2B5EF4-FFF2-40B4-BE49-F238E27FC236}">
                <a16:creationId xmlns:a16="http://schemas.microsoft.com/office/drawing/2014/main" id="{12AB5BDC-4EC3-40F0-AB4D-610777F14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202" y="2813955"/>
            <a:ext cx="1313444" cy="315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1ère </a:t>
            </a:r>
            <a:r>
              <a:rPr kumimoji="0" lang="en-US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présentation</a:t>
            </a:r>
            <a:endParaRPr kumimoji="0" lang="en-US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Validation des </a:t>
            </a:r>
            <a:r>
              <a:rPr kumimoji="0" lang="en-US" sz="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professeurs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C3E7A0D-F68E-4CFA-9541-E593939742B0}"/>
              </a:ext>
            </a:extLst>
          </p:cNvPr>
          <p:cNvSpPr txBox="1"/>
          <p:nvPr/>
        </p:nvSpPr>
        <p:spPr>
          <a:xfrm>
            <a:off x="3530473" y="1422584"/>
            <a:ext cx="5886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/>
              <a:t>Septembre</a:t>
            </a:r>
          </a:p>
        </p:txBody>
      </p:sp>
      <p:sp>
        <p:nvSpPr>
          <p:cNvPr id="120" name="ZoneTexte 119">
            <a:extLst>
              <a:ext uri="{FF2B5EF4-FFF2-40B4-BE49-F238E27FC236}">
                <a16:creationId xmlns:a16="http://schemas.microsoft.com/office/drawing/2014/main" id="{97E729D4-4140-4D39-BF6C-339AD4C53B30}"/>
              </a:ext>
            </a:extLst>
          </p:cNvPr>
          <p:cNvSpPr txBox="1"/>
          <p:nvPr/>
        </p:nvSpPr>
        <p:spPr>
          <a:xfrm>
            <a:off x="4557911" y="1422583"/>
            <a:ext cx="588623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/>
              <a:t>Novembre</a:t>
            </a:r>
          </a:p>
        </p:txBody>
      </p:sp>
      <p:sp>
        <p:nvSpPr>
          <p:cNvPr id="121" name="ZoneTexte 120">
            <a:extLst>
              <a:ext uri="{FF2B5EF4-FFF2-40B4-BE49-F238E27FC236}">
                <a16:creationId xmlns:a16="http://schemas.microsoft.com/office/drawing/2014/main" id="{8AD17318-0E30-4730-BDCA-D3CF34F565A4}"/>
              </a:ext>
            </a:extLst>
          </p:cNvPr>
          <p:cNvSpPr txBox="1"/>
          <p:nvPr/>
        </p:nvSpPr>
        <p:spPr>
          <a:xfrm>
            <a:off x="5065336" y="1416683"/>
            <a:ext cx="562975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700" dirty="0"/>
              <a:t>Décembre</a:t>
            </a:r>
          </a:p>
        </p:txBody>
      </p:sp>
      <p:cxnSp>
        <p:nvCxnSpPr>
          <p:cNvPr id="128" name="Connecteur droit avec flèche 127">
            <a:extLst>
              <a:ext uri="{FF2B5EF4-FFF2-40B4-BE49-F238E27FC236}">
                <a16:creationId xmlns:a16="http://schemas.microsoft.com/office/drawing/2014/main" id="{C03EBAD8-EDA0-4241-BBE4-3C8A2A067834}"/>
              </a:ext>
            </a:extLst>
          </p:cNvPr>
          <p:cNvCxnSpPr>
            <a:cxnSpLocks/>
          </p:cNvCxnSpPr>
          <p:nvPr/>
        </p:nvCxnSpPr>
        <p:spPr>
          <a:xfrm flipV="1">
            <a:off x="7251815" y="5457202"/>
            <a:ext cx="641559" cy="1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Connecteur droit avec flèche 125">
            <a:extLst>
              <a:ext uri="{FF2B5EF4-FFF2-40B4-BE49-F238E27FC236}">
                <a16:creationId xmlns:a16="http://schemas.microsoft.com/office/drawing/2014/main" id="{04DBC98F-86F4-43E1-B58D-919E3D74A4AB}"/>
              </a:ext>
            </a:extLst>
          </p:cNvPr>
          <p:cNvCxnSpPr/>
          <p:nvPr/>
        </p:nvCxnSpPr>
        <p:spPr>
          <a:xfrm>
            <a:off x="4245623" y="4296205"/>
            <a:ext cx="0" cy="252028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743" name="Rectangle 375"/>
          <p:cNvSpPr>
            <a:spLocks noChangeArrowheads="1"/>
          </p:cNvSpPr>
          <p:nvPr/>
        </p:nvSpPr>
        <p:spPr bwMode="auto">
          <a:xfrm>
            <a:off x="3248885" y="4051575"/>
            <a:ext cx="386922" cy="244816"/>
          </a:xfrm>
          <a:prstGeom prst="rect">
            <a:avLst/>
          </a:prstGeom>
          <a:solidFill>
            <a:srgbClr val="548DD4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44" name="Titre 1">
            <a:extLst>
              <a:ext uri="{FF2B5EF4-FFF2-40B4-BE49-F238E27FC236}">
                <a16:creationId xmlns:a16="http://schemas.microsoft.com/office/drawing/2014/main" id="{2735A4F1-81C1-43E8-B473-12A2EEF24345}"/>
              </a:ext>
            </a:extLst>
          </p:cNvPr>
          <p:cNvSpPr txBox="1">
            <a:spLocks/>
          </p:cNvSpPr>
          <p:nvPr/>
        </p:nvSpPr>
        <p:spPr>
          <a:xfrm rot="17938381">
            <a:off x="6684785" y="6110518"/>
            <a:ext cx="772645" cy="373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noProof="0" dirty="0">
                <a:latin typeface="+mj-lt"/>
                <a:ea typeface="+mj-ea"/>
                <a:cs typeface="+mj-cs"/>
              </a:rPr>
              <a:t>29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/03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9" name="Titre 1">
            <a:extLst>
              <a:ext uri="{FF2B5EF4-FFF2-40B4-BE49-F238E27FC236}">
                <a16:creationId xmlns:a16="http://schemas.microsoft.com/office/drawing/2014/main" id="{73C5F20C-A463-4E3A-971A-12F217F6D2C4}"/>
              </a:ext>
            </a:extLst>
          </p:cNvPr>
          <p:cNvSpPr txBox="1">
            <a:spLocks/>
          </p:cNvSpPr>
          <p:nvPr/>
        </p:nvSpPr>
        <p:spPr>
          <a:xfrm rot="17938381">
            <a:off x="7849567" y="6345716"/>
            <a:ext cx="772645" cy="3738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" sz="1000" b="1" noProof="0" dirty="0">
                <a:latin typeface="+mj-lt"/>
                <a:ea typeface="+mj-ea"/>
                <a:cs typeface="+mj-cs"/>
              </a:rPr>
              <a:t>10</a:t>
            </a:r>
            <a:r>
              <a:rPr kumimoji="0" lang="fr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/06</a:t>
            </a:r>
            <a:endParaRPr kumimoji="0" lang="fr-FR" sz="1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083E02F-2ECC-4EE8-BB20-D608E6840A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8365" y="4659285"/>
            <a:ext cx="628658" cy="1805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8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8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8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8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5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58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8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8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8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87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9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5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0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5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58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500"/>
                                        <p:tgtEl>
                                          <p:spTgt spid="58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0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8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500"/>
                                        <p:tgtEl>
                                          <p:spTgt spid="58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4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0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3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9" dur="500"/>
                                        <p:tgtEl>
                                          <p:spTgt spid="58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3" dur="5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6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2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5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8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1" dur="500"/>
                                        <p:tgtEl>
                                          <p:spTgt spid="5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0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3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6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8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1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4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7" dur="500"/>
                                        <p:tgtEl>
                                          <p:spTgt spid="5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0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6" dur="500"/>
                                        <p:tgtEl>
                                          <p:spTgt spid="5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9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2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5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7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58782" grpId="0"/>
      <p:bldP spid="58778" grpId="0"/>
      <p:bldP spid="133" grpId="0" animBg="1"/>
      <p:bldP spid="58741" grpId="0" animBg="1"/>
      <p:bldP spid="270" grpId="0"/>
      <p:bldP spid="271" grpId="0"/>
      <p:bldP spid="272" grpId="0"/>
      <p:bldP spid="273" grpId="0"/>
      <p:bldP spid="276" grpId="0"/>
      <p:bldP spid="277" grpId="0"/>
      <p:bldP spid="279" grpId="0"/>
      <p:bldP spid="281" grpId="0"/>
      <p:bldP spid="282" grpId="0"/>
      <p:bldP spid="283" grpId="0"/>
      <p:bldP spid="284" grpId="0"/>
      <p:bldP spid="58755" grpId="0"/>
      <p:bldP spid="58765" grpId="0" animBg="1"/>
      <p:bldP spid="58748" grpId="0" animBg="1"/>
      <p:bldP spid="58746" grpId="0" animBg="1"/>
      <p:bldP spid="58785" grpId="0"/>
      <p:bldP spid="58738" grpId="0"/>
      <p:bldP spid="58737" grpId="0"/>
      <p:bldP spid="58684" grpId="0"/>
      <p:bldP spid="58733" grpId="0"/>
      <p:bldP spid="58728" grpId="0"/>
      <p:bldP spid="58727" grpId="0"/>
      <p:bldP spid="58682" grpId="0" animBg="1"/>
      <p:bldP spid="58691" grpId="0"/>
      <p:bldP spid="58679" grpId="0" animBg="1"/>
      <p:bldP spid="370" grpId="0"/>
      <p:bldP spid="58788" grpId="0"/>
      <p:bldP spid="477" grpId="0" animBg="1"/>
      <p:bldP spid="544" grpId="0"/>
      <p:bldP spid="147" grpId="0"/>
      <p:bldP spid="148" grpId="0"/>
      <p:bldP spid="156" grpId="0" animBg="1"/>
      <p:bldP spid="157" grpId="0" animBg="1"/>
      <p:bldP spid="158" grpId="0" animBg="1"/>
      <p:bldP spid="163" grpId="0" animBg="1"/>
      <p:bldP spid="164" grpId="0"/>
      <p:bldP spid="168" grpId="0" animBg="1"/>
      <p:bldP spid="169" grpId="0"/>
      <p:bldP spid="186" grpId="0"/>
      <p:bldP spid="189" grpId="0" animBg="1"/>
      <p:bldP spid="192" grpId="0" animBg="1"/>
      <p:bldP spid="206" grpId="0"/>
      <p:bldP spid="172" grpId="0"/>
      <p:bldP spid="173" grpId="0" animBg="1"/>
      <p:bldP spid="196" grpId="0"/>
      <p:bldP spid="199" grpId="0"/>
      <p:bldP spid="241" grpId="0"/>
      <p:bldP spid="229" grpId="0" animBg="1"/>
      <p:bldP spid="245" grpId="0"/>
      <p:bldP spid="58743" grpId="0" animBg="1"/>
      <p:bldP spid="144" grpId="0"/>
      <p:bldP spid="14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t="10116"/>
          <a:stretch/>
        </p:blipFill>
        <p:spPr bwMode="auto">
          <a:xfrm>
            <a:off x="28665" y="559757"/>
            <a:ext cx="9144000" cy="6167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ctangle 6"/>
          <p:cNvSpPr/>
          <p:nvPr/>
        </p:nvSpPr>
        <p:spPr>
          <a:xfrm>
            <a:off x="-28665" y="254115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ctr">
              <a:spcBef>
                <a:spcPct val="0"/>
              </a:spcBef>
              <a:buClr>
                <a:srgbClr val="FF0000"/>
              </a:buClr>
              <a:defRPr/>
            </a:pPr>
            <a:r>
              <a:rPr lang="fr-FR" sz="2400" dirty="0"/>
              <a:t>MCOT, dates, diaporama</a:t>
            </a:r>
            <a:endParaRPr lang="fr-FR" sz="3200" dirty="0"/>
          </a:p>
        </p:txBody>
      </p:sp>
      <p:sp>
        <p:nvSpPr>
          <p:cNvPr id="396" name="Espace réservé du numéro de diapositive 8"/>
          <p:cNvSpPr txBox="1">
            <a:spLocks/>
          </p:cNvSpPr>
          <p:nvPr/>
        </p:nvSpPr>
        <p:spPr>
          <a:xfrm>
            <a:off x="-7008" y="723055"/>
            <a:ext cx="1403648" cy="504056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037F2-DC85-406A-A4EA-1E681A25B4F8}" type="slidenum">
              <a:rPr kumimoji="0" lang="en-US" sz="18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C304147-C081-43A5-B9D8-752FC4084579}"/>
              </a:ext>
            </a:extLst>
          </p:cNvPr>
          <p:cNvSpPr txBox="1"/>
          <p:nvPr/>
        </p:nvSpPr>
        <p:spPr>
          <a:xfrm>
            <a:off x="729871" y="1772816"/>
            <a:ext cx="7658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 dirty="0"/>
              <a:t>Il faut lister brièvement les actions que vous faites et les dates à chaque séance.</a:t>
            </a:r>
          </a:p>
          <a:p>
            <a:endParaRPr lang="fr-FR" dirty="0"/>
          </a:p>
          <a:p>
            <a:r>
              <a:rPr lang="fr-FR" dirty="0"/>
              <a:t>Le diaporama doit être relu avant de l’envoyer ! (chiffres, numérotation…)</a:t>
            </a:r>
          </a:p>
        </p:txBody>
      </p:sp>
    </p:spTree>
    <p:extLst>
      <p:ext uri="{BB962C8B-B14F-4D97-AF65-F5344CB8AC3E}">
        <p14:creationId xmlns:p14="http://schemas.microsoft.com/office/powerpoint/2010/main" val="3297188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0" y="1124744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18864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Contact avec des industriels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755576" y="2564904"/>
            <a:ext cx="77872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« Fortement encouragé » Mais pas obligatoire</a:t>
            </a:r>
          </a:p>
          <a:p>
            <a:endParaRPr lang="fr-FR" dirty="0"/>
          </a:p>
          <a:p>
            <a:r>
              <a:rPr lang="fr-FR" dirty="0"/>
              <a:t>Parfois il peut y avoir des contrats de confidentialité</a:t>
            </a:r>
          </a:p>
          <a:p>
            <a:endParaRPr lang="fr-FR" dirty="0"/>
          </a:p>
          <a:p>
            <a:r>
              <a:rPr lang="fr-FR" dirty="0"/>
              <a:t>Rentrer en contact avec les entreprises de la région (</a:t>
            </a:r>
            <a:r>
              <a:rPr lang="fr-FR" b="1" dirty="0"/>
              <a:t>LOCAL</a:t>
            </a:r>
            <a:r>
              <a:rPr lang="fr-FR" dirty="0"/>
              <a:t>)</a:t>
            </a:r>
          </a:p>
          <a:p>
            <a:endParaRPr lang="fr-FR" dirty="0"/>
          </a:p>
          <a:p>
            <a:r>
              <a:rPr lang="fr-FR" dirty="0"/>
              <a:t>Une fois une problématique trouvée, regarder les entreprises correspondantes</a:t>
            </a:r>
          </a:p>
          <a:p>
            <a:endParaRPr lang="fr-FR" dirty="0"/>
          </a:p>
          <a:p>
            <a:r>
              <a:rPr lang="fr-FR" dirty="0"/>
              <a:t>On contacte directement l’entreprise, on n’envoie pas de CV ce n’est pas un stage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/>
              <a:t>Domaine des sciences</a:t>
            </a: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275CA9-CF83-4E47-9F1B-A25E4F0B415F}"/>
              </a:ext>
            </a:extLst>
          </p:cNvPr>
          <p:cNvSpPr txBox="1"/>
          <p:nvPr/>
        </p:nvSpPr>
        <p:spPr>
          <a:xfrm>
            <a:off x="323528" y="1505889"/>
            <a:ext cx="72008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Regarder ce qui existe sur le sujet,  en français, en anglais… </a:t>
            </a:r>
          </a:p>
          <a:p>
            <a:endParaRPr lang="fr-FR" dirty="0"/>
          </a:p>
          <a:p>
            <a:r>
              <a:rPr lang="fr-FR" dirty="0"/>
              <a:t>Rechercher une thèse</a:t>
            </a:r>
          </a:p>
          <a:p>
            <a:r>
              <a:rPr lang="fr-FR" dirty="0"/>
              <a:t>	</a:t>
            </a:r>
            <a:r>
              <a:rPr lang="fr-FR" dirty="0">
                <a:hlinkClick r:id="rId4"/>
              </a:rPr>
              <a:t>http://www.sciencedirect.com</a:t>
            </a:r>
            <a:endParaRPr lang="fr-FR" dirty="0"/>
          </a:p>
          <a:p>
            <a:r>
              <a:rPr lang="fr-FR" dirty="0"/>
              <a:t>	</a:t>
            </a:r>
            <a:r>
              <a:rPr lang="fr-FR" dirty="0">
                <a:hlinkClick r:id="rId5"/>
              </a:rPr>
              <a:t>https://scholar.google.fr</a:t>
            </a:r>
            <a:endParaRPr lang="fr-FR" dirty="0"/>
          </a:p>
          <a:p>
            <a:r>
              <a:rPr lang="fr-FR" dirty="0"/>
              <a:t>	</a:t>
            </a:r>
            <a:r>
              <a:rPr lang="fr-FR" dirty="0">
                <a:hlinkClick r:id="rId6"/>
              </a:rPr>
              <a:t>http://www.theses.fr</a:t>
            </a:r>
            <a:endParaRPr lang="fr-FR" dirty="0"/>
          </a:p>
          <a:p>
            <a:r>
              <a:rPr lang="fr-FR" dirty="0"/>
              <a:t>	</a:t>
            </a:r>
            <a:r>
              <a:rPr lang="fr-FR" dirty="0">
                <a:hlinkClick r:id="rId7"/>
              </a:rPr>
              <a:t>https://tel.archives-ouvertes.fr</a:t>
            </a:r>
            <a:endParaRPr lang="fr-FR" dirty="0"/>
          </a:p>
          <a:p>
            <a:r>
              <a:rPr lang="fr-FR" dirty="0"/>
              <a:t>	</a:t>
            </a:r>
            <a:r>
              <a:rPr lang="fr-FR" dirty="0">
                <a:hlinkClick r:id="rId8"/>
              </a:rPr>
              <a:t>https://arxiv.org/</a:t>
            </a:r>
            <a:endParaRPr lang="fr-FR" dirty="0"/>
          </a:p>
          <a:p>
            <a:r>
              <a:rPr lang="fr-FR" dirty="0"/>
              <a:t>	</a:t>
            </a:r>
            <a:r>
              <a:rPr lang="fr-FR" dirty="0">
                <a:hlinkClick r:id="rId9"/>
              </a:rPr>
              <a:t>http://sci-hub.tw/</a:t>
            </a:r>
            <a:endParaRPr lang="fr-FR" dirty="0"/>
          </a:p>
          <a:p>
            <a:r>
              <a:rPr lang="fr-FR" dirty="0"/>
              <a:t>	…</a:t>
            </a:r>
          </a:p>
          <a:p>
            <a:r>
              <a:rPr lang="fr-FR" dirty="0"/>
              <a:t>Rechercher un brevet</a:t>
            </a:r>
          </a:p>
          <a:p>
            <a:r>
              <a:rPr lang="fr-FR" dirty="0"/>
              <a:t>	</a:t>
            </a:r>
            <a:r>
              <a:rPr lang="fr-FR" dirty="0">
                <a:hlinkClick r:id="rId10"/>
              </a:rPr>
              <a:t>www.google.com/patents</a:t>
            </a:r>
            <a:endParaRPr lang="fr-FR" dirty="0"/>
          </a:p>
          <a:p>
            <a:r>
              <a:rPr lang="fr-FR" dirty="0"/>
              <a:t>	</a:t>
            </a:r>
            <a:r>
              <a:rPr lang="fr-FR" dirty="0">
                <a:hlinkClick r:id="rId11"/>
              </a:rPr>
              <a:t>www.inpi.fr</a:t>
            </a:r>
            <a:endParaRPr lang="fr-FR" dirty="0"/>
          </a:p>
          <a:p>
            <a:r>
              <a:rPr lang="fr-FR" dirty="0"/>
              <a:t>	…</a:t>
            </a:r>
          </a:p>
          <a:p>
            <a:r>
              <a:rPr lang="fr-FR" dirty="0"/>
              <a:t>Technique de l’ingénieur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  <p:pic>
        <p:nvPicPr>
          <p:cNvPr id="7" name="Picture 2" descr="Résultat de recherche d'images pour &quot;technique de l'ingénieur livre&quot;">
            <a:extLst>
              <a:ext uri="{FF2B5EF4-FFF2-40B4-BE49-F238E27FC236}">
                <a16:creationId xmlns:a16="http://schemas.microsoft.com/office/drawing/2014/main" id="{5DFB7B79-DAE0-4567-810D-9B5AC7C691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132105" y="4379338"/>
            <a:ext cx="2688367" cy="2014849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2532F07E-B75A-4E45-B530-4F77F07B4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04248" y="1571026"/>
            <a:ext cx="2143125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7300AE5-1BBC-4A58-B85E-15F8A8836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932040" y="2219098"/>
            <a:ext cx="2029594" cy="1442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6976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Démarche de projet d’un ingénieur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C1D0008-DE7C-4F8D-8DA5-2BC546528D2C}"/>
              </a:ext>
            </a:extLst>
          </p:cNvPr>
          <p:cNvSpPr txBox="1"/>
          <p:nvPr/>
        </p:nvSpPr>
        <p:spPr>
          <a:xfrm>
            <a:off x="1115616" y="1634569"/>
            <a:ext cx="4557786" cy="4770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Analyse du Besoin</a:t>
            </a:r>
          </a:p>
          <a:p>
            <a:r>
              <a:rPr lang="fr-FR" sz="1600" dirty="0"/>
              <a:t>Analyse Fonctionnelle du Besoin</a:t>
            </a:r>
          </a:p>
          <a:p>
            <a:r>
              <a:rPr lang="fr-FR" sz="1600" dirty="0"/>
              <a:t>Analyse des normes</a:t>
            </a:r>
          </a:p>
          <a:p>
            <a:r>
              <a:rPr lang="fr-FR" sz="1600" dirty="0"/>
              <a:t>Mise en place du Cahier des Charges Fonctionnel</a:t>
            </a:r>
          </a:p>
          <a:p>
            <a:r>
              <a:rPr lang="fr-FR" sz="1600" dirty="0"/>
              <a:t>Etat de l’art</a:t>
            </a:r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Proposer une architecture </a:t>
            </a:r>
          </a:p>
          <a:p>
            <a:r>
              <a:rPr lang="fr-FR" sz="1600" dirty="0"/>
              <a:t>Modélisation</a:t>
            </a:r>
          </a:p>
          <a:p>
            <a:r>
              <a:rPr lang="fr-FR" sz="1600" dirty="0"/>
              <a:t>Simulation (thermique, </a:t>
            </a:r>
            <a:r>
              <a:rPr lang="fr-FR" sz="1600" dirty="0" err="1"/>
              <a:t>rdm</a:t>
            </a:r>
            <a:r>
              <a:rPr lang="fr-FR" sz="1600" dirty="0"/>
              <a:t>, fluide, cinématique…)</a:t>
            </a:r>
          </a:p>
          <a:p>
            <a:r>
              <a:rPr lang="fr-FR" sz="1600" dirty="0"/>
              <a:t>Dimensionnement</a:t>
            </a:r>
          </a:p>
          <a:p>
            <a:r>
              <a:rPr lang="fr-FR" sz="1600" dirty="0"/>
              <a:t>Recherche de solutions techniques</a:t>
            </a:r>
          </a:p>
          <a:p>
            <a:endParaRPr lang="fr-FR" sz="1600" dirty="0"/>
          </a:p>
          <a:p>
            <a:endParaRPr lang="fr-FR" sz="1600" dirty="0"/>
          </a:p>
          <a:p>
            <a:r>
              <a:rPr lang="fr-FR" sz="1600" dirty="0"/>
              <a:t>Optimisation, démarche de sélection de composants</a:t>
            </a:r>
          </a:p>
          <a:p>
            <a:endParaRPr lang="fr-FR" sz="1600" dirty="0"/>
          </a:p>
          <a:p>
            <a:r>
              <a:rPr lang="fr-FR" sz="1600" dirty="0"/>
              <a:t>Prototype</a:t>
            </a:r>
          </a:p>
          <a:p>
            <a:r>
              <a:rPr lang="fr-FR" sz="1600" dirty="0"/>
              <a:t>Protocole expérimental, Expérience</a:t>
            </a:r>
          </a:p>
          <a:p>
            <a:r>
              <a:rPr lang="fr-FR" sz="1600" dirty="0"/>
              <a:t>Analyse des résultats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1934F0-397A-4A3C-9E33-F56B67F892AE}"/>
              </a:ext>
            </a:extLst>
          </p:cNvPr>
          <p:cNvSpPr txBox="1"/>
          <p:nvPr/>
        </p:nvSpPr>
        <p:spPr>
          <a:xfrm>
            <a:off x="251520" y="1346537"/>
            <a:ext cx="260237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Planification :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Conception préliminaire :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b="1" dirty="0"/>
              <a:t>Conception détaillée :</a:t>
            </a:r>
          </a:p>
          <a:p>
            <a:endParaRPr lang="fr-FR" b="1" dirty="0"/>
          </a:p>
          <a:p>
            <a:r>
              <a:rPr lang="fr-FR" b="1" dirty="0"/>
              <a:t>Test :</a:t>
            </a:r>
          </a:p>
          <a:p>
            <a:endParaRPr lang="fr-FR" b="1" dirty="0"/>
          </a:p>
          <a:p>
            <a:endParaRPr lang="fr-FR" b="1" dirty="0"/>
          </a:p>
        </p:txBody>
      </p:sp>
      <p:pic>
        <p:nvPicPr>
          <p:cNvPr id="3" name="Image 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7DA7A6B3-E8E0-7F21-EC9C-673FE03AD0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03967"/>
            <a:ext cx="3394656" cy="544522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65A0BAB-19DC-79B8-C753-4E0DFAA35488}"/>
              </a:ext>
            </a:extLst>
          </p:cNvPr>
          <p:cNvSpPr txBox="1"/>
          <p:nvPr/>
        </p:nvSpPr>
        <p:spPr>
          <a:xfrm>
            <a:off x="5076056" y="6449799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hlinkClick r:id="rId5"/>
              </a:rPr>
              <a:t>https://sciencesindustrielles.com/projets/motoriser-un-axe</a:t>
            </a:r>
            <a:endParaRPr lang="fr-FR" sz="1200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483292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Liste des composants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31934F0-397A-4A3C-9E33-F56B67F892AE}"/>
              </a:ext>
            </a:extLst>
          </p:cNvPr>
          <p:cNvSpPr txBox="1"/>
          <p:nvPr/>
        </p:nvSpPr>
        <p:spPr>
          <a:xfrm>
            <a:off x="1331640" y="1505312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Il faut lister TOUS les composants dont on a besoin dans un fichier Excel au mois de mai.</a:t>
            </a:r>
          </a:p>
        </p:txBody>
      </p:sp>
    </p:spTree>
    <p:extLst>
      <p:ext uri="{BB962C8B-B14F-4D97-AF65-F5344CB8AC3E}">
        <p14:creationId xmlns:p14="http://schemas.microsoft.com/office/powerpoint/2010/main" val="10973331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Le doute, les erreurs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73EF8C-5C56-44D6-806F-78161A04C2FA}"/>
              </a:ext>
            </a:extLst>
          </p:cNvPr>
          <p:cNvSpPr txBox="1"/>
          <p:nvPr/>
        </p:nvSpPr>
        <p:spPr>
          <a:xfrm>
            <a:off x="2771800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A0D50FE-9EF4-4897-A649-EB2FB7B6F750}"/>
              </a:ext>
            </a:extLst>
          </p:cNvPr>
          <p:cNvSpPr txBox="1"/>
          <p:nvPr/>
        </p:nvSpPr>
        <p:spPr>
          <a:xfrm>
            <a:off x="491433" y="2036747"/>
            <a:ext cx="86409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doute, les erreurs, font parties de la démarche scientifique. Un chercheur se trompe 99% du temps. 1% du temps il trouve et fait progresser son domaine.</a:t>
            </a:r>
          </a:p>
          <a:p>
            <a:endParaRPr lang="fr-FR" dirty="0"/>
          </a:p>
          <a:p>
            <a:r>
              <a:rPr lang="fr-FR" dirty="0"/>
              <a:t>Il faut souvent montrer les erreurs expérimentales.</a:t>
            </a:r>
          </a:p>
        </p:txBody>
      </p:sp>
      <p:pic>
        <p:nvPicPr>
          <p:cNvPr id="7" name="Picture 2" descr="http://t1.gstatic.com/images?q=tbn:ANd9GcRHniNgfYWvnAS49hjIXlZu546SXV9FanBfr-yompdpkGYeqpj5">
            <a:extLst>
              <a:ext uri="{FF2B5EF4-FFF2-40B4-BE49-F238E27FC236}">
                <a16:creationId xmlns:a16="http://schemas.microsoft.com/office/drawing/2014/main" id="{580BE542-5746-4275-9562-36C9254DFD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24328" y="2528899"/>
            <a:ext cx="1454210" cy="21602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3529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Trouver un sujet</a:t>
            </a:r>
            <a:br>
              <a:rPr lang="fr-FR" dirty="0">
                <a:solidFill>
                  <a:schemeClr val="bg1"/>
                </a:solidFill>
              </a:rPr>
            </a:br>
            <a:r>
              <a:rPr lang="fr-FR" dirty="0">
                <a:solidFill>
                  <a:schemeClr val="bg1"/>
                </a:solidFill>
              </a:rPr>
              <a:t>et une problématique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837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Problématique du TIPE</a:t>
            </a:r>
          </a:p>
        </p:txBody>
      </p: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19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F17A25CD-F9EB-491B-A97A-3752706EEAD7}"/>
              </a:ext>
            </a:extLst>
          </p:cNvPr>
          <p:cNvSpPr txBox="1"/>
          <p:nvPr/>
        </p:nvSpPr>
        <p:spPr>
          <a:xfrm>
            <a:off x="575556" y="1411940"/>
            <a:ext cx="7992888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/>
              <a:t>Doit permettre une démarche scientifique : expérimentation, simulation informatique, étude théorique et la mise en évidence d’écarts </a:t>
            </a:r>
          </a:p>
          <a:p>
            <a:endParaRPr lang="fr-FR" sz="1600" dirty="0"/>
          </a:p>
          <a:p>
            <a:r>
              <a:rPr lang="fr-FR" sz="1600" dirty="0"/>
              <a:t>Elle ne se résume pas à un travail académique</a:t>
            </a:r>
          </a:p>
          <a:p>
            <a:endParaRPr lang="fr-FR" sz="1200" dirty="0"/>
          </a:p>
          <a:p>
            <a:r>
              <a:rPr lang="fr-FR" sz="1600" dirty="0"/>
              <a:t>Ni trop élémentaire, ni trop ambitieuse	</a:t>
            </a:r>
          </a:p>
          <a:p>
            <a:endParaRPr lang="fr-FR" sz="1600" dirty="0"/>
          </a:p>
          <a:p>
            <a:r>
              <a:rPr lang="fr-FR" sz="1600" dirty="0" err="1"/>
              <a:t>Etre</a:t>
            </a:r>
            <a:r>
              <a:rPr lang="fr-FR" sz="1600" dirty="0"/>
              <a:t> faisable, il faut imaginer la fin du film</a:t>
            </a:r>
          </a:p>
          <a:p>
            <a:endParaRPr lang="fr-FR" sz="1600" dirty="0"/>
          </a:p>
          <a:p>
            <a:r>
              <a:rPr lang="fr-FR" sz="1600" dirty="0" err="1"/>
              <a:t>Etre</a:t>
            </a:r>
            <a:r>
              <a:rPr lang="fr-FR" sz="1600" dirty="0"/>
              <a:t> en corrélation avec le thème annuel 		</a:t>
            </a:r>
          </a:p>
          <a:p>
            <a:r>
              <a:rPr lang="fr-FR" sz="1600" dirty="0"/>
              <a:t>	</a:t>
            </a:r>
          </a:p>
          <a:p>
            <a:r>
              <a:rPr lang="fr-FR" sz="1600" dirty="0" err="1"/>
              <a:t>Etre</a:t>
            </a:r>
            <a:r>
              <a:rPr lang="fr-FR" sz="1600" dirty="0"/>
              <a:t> précise et ne pas </a:t>
            </a:r>
            <a:r>
              <a:rPr lang="fr-FR" sz="1600" dirty="0" err="1"/>
              <a:t>etre</a:t>
            </a:r>
            <a:r>
              <a:rPr lang="fr-FR" sz="1600" dirty="0"/>
              <a:t> trop étendue</a:t>
            </a:r>
          </a:p>
          <a:p>
            <a:endParaRPr lang="fr-FR" sz="1600" dirty="0"/>
          </a:p>
          <a:p>
            <a:r>
              <a:rPr lang="fr-FR" sz="1600" dirty="0"/>
              <a:t>Claire et concise, explicite</a:t>
            </a:r>
          </a:p>
          <a:p>
            <a:endParaRPr lang="fr-FR" sz="1600" dirty="0"/>
          </a:p>
          <a:p>
            <a:r>
              <a:rPr lang="fr-FR" sz="1600" dirty="0"/>
              <a:t>Ne pas </a:t>
            </a:r>
            <a:r>
              <a:rPr lang="fr-FR" sz="1600" dirty="0" err="1"/>
              <a:t>etre</a:t>
            </a:r>
            <a:r>
              <a:rPr lang="fr-FR" sz="1600" dirty="0"/>
              <a:t> lié à un sujet bateau	</a:t>
            </a:r>
          </a:p>
          <a:p>
            <a:endParaRPr lang="fr-FR" sz="1600" dirty="0"/>
          </a:p>
          <a:p>
            <a:r>
              <a:rPr lang="fr-FR" sz="1600" dirty="0"/>
              <a:t>Doit motiver l’étudiant</a:t>
            </a:r>
          </a:p>
          <a:p>
            <a:endParaRPr lang="fr-FR" sz="1600" dirty="0"/>
          </a:p>
          <a:p>
            <a:r>
              <a:rPr lang="fr-FR" sz="1600" dirty="0"/>
              <a:t>Originale, attractif, susciter un intérêt, maintenir le jury éveillé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8654459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First of all</a:t>
            </a:r>
          </a:p>
        </p:txBody>
      </p: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DDF3810-F98A-41F3-99CD-736FD9469B56}"/>
              </a:ext>
            </a:extLst>
          </p:cNvPr>
          <p:cNvSpPr txBox="1"/>
          <p:nvPr/>
        </p:nvSpPr>
        <p:spPr>
          <a:xfrm>
            <a:off x="539552" y="2204864"/>
            <a:ext cx="46085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Sortez une feuille et prenez des notes</a:t>
            </a:r>
          </a:p>
          <a:p>
            <a:endParaRPr lang="fr-FR" b="1" dirty="0"/>
          </a:p>
          <a:p>
            <a:endParaRPr lang="fr-FR" b="1" dirty="0"/>
          </a:p>
          <a:p>
            <a:r>
              <a:rPr lang="fr-FR" dirty="0"/>
              <a:t>Ce diaporama est disponible en ligne</a:t>
            </a:r>
          </a:p>
        </p:txBody>
      </p:sp>
    </p:spTree>
    <p:extLst>
      <p:ext uri="{BB962C8B-B14F-4D97-AF65-F5344CB8AC3E}">
        <p14:creationId xmlns:p14="http://schemas.microsoft.com/office/powerpoint/2010/main" val="30554816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Thème annuel</a:t>
            </a:r>
          </a:p>
        </p:txBody>
      </p: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pic>
        <p:nvPicPr>
          <p:cNvPr id="8" name="Picture 2" descr="https://scontent-cdg2-1.xx.fbcdn.net/v/l/t1.0-9/12933144_1078752278850449_3496764007707884999_n.png?oh=e65a271ecca80dafb026d471e5b45ef0&amp;oe=58DDB753">
            <a:extLst>
              <a:ext uri="{FF2B5EF4-FFF2-40B4-BE49-F238E27FC236}">
                <a16:creationId xmlns:a16="http://schemas.microsoft.com/office/drawing/2014/main" id="{1DAEA0A8-9ADD-463E-BC1A-A0C1D0B8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3128" y="1234033"/>
            <a:ext cx="7418510" cy="50479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13340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Thème annuel</a:t>
            </a:r>
          </a:p>
        </p:txBody>
      </p: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09D4F67-D7CE-45D4-A82B-781977F0075F}"/>
              </a:ext>
            </a:extLst>
          </p:cNvPr>
          <p:cNvSpPr txBox="1"/>
          <p:nvPr/>
        </p:nvSpPr>
        <p:spPr>
          <a:xfrm>
            <a:off x="251520" y="1147594"/>
            <a:ext cx="829279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2024-2025 : </a:t>
            </a:r>
            <a:r>
              <a:rPr lang="fr-FR" sz="3200" dirty="0"/>
              <a:t>« Transition, transformation, conversion »</a:t>
            </a:r>
            <a:endParaRPr lang="fr-FR" dirty="0"/>
          </a:p>
          <a:p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A969ABB-7BD3-2829-FF1D-CE541A8FF8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780882"/>
            <a:ext cx="7654544" cy="4888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768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ZoneTexte 20"/>
          <p:cNvSpPr txBox="1"/>
          <p:nvPr/>
        </p:nvSpPr>
        <p:spPr>
          <a:xfrm>
            <a:off x="2771800" y="263691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395536" y="281244"/>
            <a:ext cx="799288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/>
              <a:t>2024-2025 : </a:t>
            </a:r>
            <a:r>
              <a:rPr lang="fr-FR" sz="1400" dirty="0"/>
              <a:t>« Transition, transformation, conversion »</a:t>
            </a:r>
            <a:endParaRPr lang="fr-FR" sz="1400" b="1" dirty="0"/>
          </a:p>
          <a:p>
            <a:r>
              <a:rPr lang="fr-FR" sz="1400" b="1" dirty="0"/>
              <a:t>2023-2024 : </a:t>
            </a:r>
            <a:r>
              <a:rPr lang="fr-FR" sz="1400" dirty="0"/>
              <a:t>« Jeux, sports »</a:t>
            </a:r>
            <a:endParaRPr lang="fr-FR" sz="1400" b="1" dirty="0"/>
          </a:p>
          <a:p>
            <a:r>
              <a:rPr lang="fr-FR" sz="1400" b="1" dirty="0"/>
              <a:t>2022-2023 : </a:t>
            </a:r>
            <a:r>
              <a:rPr lang="fr-FR" sz="1400" dirty="0"/>
              <a:t>« La ville »</a:t>
            </a:r>
          </a:p>
          <a:p>
            <a:r>
              <a:rPr lang="fr-FR" sz="1400" b="1" dirty="0"/>
              <a:t>2021-2022 : </a:t>
            </a:r>
            <a:r>
              <a:rPr lang="fr-FR" sz="1400" dirty="0"/>
              <a:t>« Santé, prévention »</a:t>
            </a:r>
            <a:endParaRPr lang="fr-FR" sz="1400" b="1" dirty="0"/>
          </a:p>
          <a:p>
            <a:r>
              <a:rPr lang="fr-FR" sz="1400" b="1" dirty="0"/>
              <a:t>2020-2021 : </a:t>
            </a:r>
            <a:r>
              <a:rPr lang="fr-FR" sz="1400" dirty="0"/>
              <a:t>« Enjeux sociétaux : environnement, sécurité, énergie »</a:t>
            </a:r>
          </a:p>
          <a:p>
            <a:r>
              <a:rPr lang="fr-FR" sz="1400" b="1" dirty="0"/>
              <a:t>2019-2020 : </a:t>
            </a:r>
            <a:r>
              <a:rPr lang="fr-FR" sz="1400" dirty="0"/>
              <a:t>« Océan »</a:t>
            </a:r>
            <a:endParaRPr lang="fr-FR" sz="1400" b="1" dirty="0"/>
          </a:p>
          <a:p>
            <a:r>
              <a:rPr lang="fr-FR" sz="1400" b="1" dirty="0"/>
              <a:t>2018-2019 : </a:t>
            </a:r>
            <a:r>
              <a:rPr lang="fr-FR" sz="1400" dirty="0"/>
              <a:t>« Transport »</a:t>
            </a:r>
          </a:p>
          <a:p>
            <a:r>
              <a:rPr lang="fr-FR" sz="1400" b="1" dirty="0"/>
              <a:t>2017-2018 : </a:t>
            </a:r>
            <a:r>
              <a:rPr lang="fr-FR" sz="1400" dirty="0"/>
              <a:t>« Milieux : interactions, interfaces, homogénéité, ruptures »</a:t>
            </a:r>
          </a:p>
          <a:p>
            <a:r>
              <a:rPr lang="fr-FR" sz="1400" b="1" dirty="0"/>
              <a:t>2016-2017 : </a:t>
            </a:r>
            <a:r>
              <a:rPr lang="fr-FR" sz="1400" dirty="0"/>
              <a:t>« Optimalité : choix, contraintes, hasard »</a:t>
            </a:r>
          </a:p>
          <a:p>
            <a:r>
              <a:rPr lang="fr-FR" sz="1400" b="1" dirty="0"/>
              <a:t>2015-2016 : </a:t>
            </a:r>
            <a:r>
              <a:rPr lang="fr-FR" sz="1400" dirty="0"/>
              <a:t>« Structures : organisation, complexité, dynamique »</a:t>
            </a:r>
          </a:p>
          <a:p>
            <a:r>
              <a:rPr lang="fr-FR" sz="1400" b="1" dirty="0"/>
              <a:t>2014-2015 : </a:t>
            </a:r>
            <a:r>
              <a:rPr lang="fr-FR" sz="1400" dirty="0"/>
              <a:t>« Ressources : partage, répartition, distribution »</a:t>
            </a:r>
          </a:p>
          <a:p>
            <a:r>
              <a:rPr lang="fr-FR" sz="1400" b="1" dirty="0"/>
              <a:t>2013-2014 : </a:t>
            </a:r>
            <a:r>
              <a:rPr lang="fr-FR" sz="1400" dirty="0"/>
              <a:t>« Transfert, échange »</a:t>
            </a:r>
          </a:p>
          <a:p>
            <a:r>
              <a:rPr lang="fr-FR" sz="1400" b="1" dirty="0"/>
              <a:t>2012-2013 : </a:t>
            </a:r>
            <a:r>
              <a:rPr lang="fr-FR" sz="1400" dirty="0"/>
              <a:t>« Invariance - Similitude »</a:t>
            </a:r>
          </a:p>
          <a:p>
            <a:r>
              <a:rPr lang="fr-FR" sz="1400" b="1" dirty="0"/>
              <a:t>2011-2012 : </a:t>
            </a:r>
            <a:r>
              <a:rPr lang="fr-FR" sz="1400" dirty="0"/>
              <a:t>« Prévision »</a:t>
            </a:r>
          </a:p>
          <a:p>
            <a:r>
              <a:rPr lang="fr-FR" sz="1400" b="1" dirty="0"/>
              <a:t>2010-2011 : </a:t>
            </a:r>
            <a:r>
              <a:rPr lang="fr-FR" sz="1400" dirty="0"/>
              <a:t>« Mobilité - Mouvement »</a:t>
            </a:r>
          </a:p>
          <a:p>
            <a:r>
              <a:rPr lang="fr-FR" sz="1400" b="1" dirty="0"/>
              <a:t>2009-2010 : </a:t>
            </a:r>
            <a:r>
              <a:rPr lang="fr-FR" sz="1400" dirty="0"/>
              <a:t>« Surface »</a:t>
            </a:r>
          </a:p>
          <a:p>
            <a:r>
              <a:rPr lang="fr-FR" sz="1400" b="1" dirty="0"/>
              <a:t>2008-2009 : </a:t>
            </a:r>
            <a:r>
              <a:rPr lang="fr-FR" sz="1400" dirty="0"/>
              <a:t>« Information »</a:t>
            </a:r>
          </a:p>
          <a:p>
            <a:r>
              <a:rPr lang="fr-FR" sz="1400" b="1" dirty="0"/>
              <a:t>2007-2008 : </a:t>
            </a:r>
            <a:r>
              <a:rPr lang="fr-FR" sz="1400" dirty="0"/>
              <a:t>« Variabilité - limite - stabilité »</a:t>
            </a:r>
          </a:p>
          <a:p>
            <a:r>
              <a:rPr lang="fr-FR" sz="1400" b="1" dirty="0"/>
              <a:t>2006-2007 : </a:t>
            </a:r>
            <a:r>
              <a:rPr lang="fr-FR" sz="1400" dirty="0"/>
              <a:t>« Le temps »</a:t>
            </a:r>
          </a:p>
          <a:p>
            <a:r>
              <a:rPr lang="fr-FR" sz="1400" b="1" dirty="0"/>
              <a:t>2005-2006 : </a:t>
            </a:r>
            <a:r>
              <a:rPr lang="fr-FR" sz="1400" dirty="0"/>
              <a:t>« Les dualités en sciences »</a:t>
            </a:r>
          </a:p>
          <a:p>
            <a:r>
              <a:rPr lang="fr-FR" sz="1400" b="1" dirty="0"/>
              <a:t>2004-2005 : </a:t>
            </a:r>
            <a:r>
              <a:rPr lang="fr-FR" sz="1400" dirty="0"/>
              <a:t>« Développement, erreurs et progrès »</a:t>
            </a:r>
          </a:p>
          <a:p>
            <a:r>
              <a:rPr lang="fr-FR" sz="1400" b="1" dirty="0"/>
              <a:t>2003-2004 : </a:t>
            </a:r>
            <a:r>
              <a:rPr lang="fr-FR" sz="1400" dirty="0"/>
              <a:t>« Le développement durable »</a:t>
            </a:r>
          </a:p>
          <a:p>
            <a:r>
              <a:rPr lang="fr-FR" sz="1400" b="1" dirty="0"/>
              <a:t>2002-2003 : </a:t>
            </a:r>
            <a:r>
              <a:rPr lang="fr-FR" sz="1400" dirty="0"/>
              <a:t>« Contrôle et optimisation » ; « Fini, discret et continu » ; « Structures, formes et matériaux »</a:t>
            </a:r>
          </a:p>
          <a:p>
            <a:r>
              <a:rPr lang="fr-FR" sz="1400" b="1" dirty="0"/>
              <a:t>2001-2002 : </a:t>
            </a:r>
            <a:r>
              <a:rPr lang="fr-FR" sz="1400" dirty="0"/>
              <a:t>« Composition et décomposition » ou « Théories, modèles, procédés et technologies relatifs au noyau atomique »</a:t>
            </a:r>
          </a:p>
          <a:p>
            <a:r>
              <a:rPr lang="fr-FR" sz="1400" b="1" dirty="0"/>
              <a:t>2000-2001 : </a:t>
            </a:r>
            <a:r>
              <a:rPr lang="fr-FR" sz="1400" dirty="0"/>
              <a:t>« Transformations et fonctions »</a:t>
            </a:r>
          </a:p>
          <a:p>
            <a:r>
              <a:rPr lang="fr-FR" sz="1400" b="1" dirty="0"/>
              <a:t>1999-2000 : </a:t>
            </a:r>
            <a:r>
              <a:rPr lang="fr-FR" sz="1400" dirty="0"/>
              <a:t>« Terre et Espace »</a:t>
            </a:r>
          </a:p>
          <a:p>
            <a:r>
              <a:rPr lang="fr-FR" sz="1400" b="1" dirty="0"/>
              <a:t>1998-1999 : </a:t>
            </a:r>
            <a:r>
              <a:rPr lang="fr-FR" sz="1400" dirty="0"/>
              <a:t>« La mesure ; en BCPST : la couleur »</a:t>
            </a:r>
          </a:p>
          <a:p>
            <a:r>
              <a:rPr lang="fr-FR" sz="1400" b="1" dirty="0"/>
              <a:t>1997-1998 : </a:t>
            </a:r>
            <a:r>
              <a:rPr lang="fr-FR" sz="1400" dirty="0"/>
              <a:t>« La mesure ; en BCPST : systèmes périodiques, spatiaux ou temporels »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C5FBDE35-8173-4980-8B9B-19707D72AE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Pistes de recherche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1BDF73E-35E1-476B-A27C-F30EB167B33B}"/>
              </a:ext>
            </a:extLst>
          </p:cNvPr>
          <p:cNvSpPr txBox="1"/>
          <p:nvPr/>
        </p:nvSpPr>
        <p:spPr>
          <a:xfrm>
            <a:off x="611560" y="1140196"/>
            <a:ext cx="770485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/>
              <a:t>METTEZ VOUS EN CONDITION DE TROUVER</a:t>
            </a:r>
          </a:p>
          <a:p>
            <a:pPr>
              <a:buFontTx/>
              <a:buChar char="-"/>
            </a:pPr>
            <a:r>
              <a:rPr lang="fr-FR" sz="1600" dirty="0"/>
              <a:t> Les sites internet d’actualité scientifique</a:t>
            </a:r>
          </a:p>
          <a:p>
            <a:pPr>
              <a:buFontTx/>
              <a:buChar char="-"/>
            </a:pPr>
            <a:r>
              <a:rPr lang="fr-FR" sz="1600" dirty="0"/>
              <a:t> Des sites d'entreprises innovantes </a:t>
            </a:r>
          </a:p>
          <a:p>
            <a:pPr>
              <a:buFontTx/>
              <a:buChar char="-"/>
            </a:pPr>
            <a:r>
              <a:rPr lang="fr-FR" sz="1600" dirty="0"/>
              <a:t> Des sites de projets </a:t>
            </a:r>
            <a:r>
              <a:rPr lang="fr-FR" sz="1600" dirty="0" err="1"/>
              <a:t>crowdfunding</a:t>
            </a:r>
            <a:r>
              <a:rPr lang="fr-FR" sz="1600" dirty="0"/>
              <a:t>  (</a:t>
            </a:r>
            <a:r>
              <a:rPr lang="fr-FR" sz="1600" dirty="0" err="1"/>
              <a:t>kickstarter</a:t>
            </a:r>
            <a:r>
              <a:rPr lang="fr-FR" sz="1600" dirty="0"/>
              <a:t>…)</a:t>
            </a:r>
          </a:p>
          <a:p>
            <a:r>
              <a:rPr lang="fr-FR" sz="1600" dirty="0"/>
              <a:t>- Les sujets de concours (voire un article ou une thèse)</a:t>
            </a:r>
          </a:p>
          <a:p>
            <a:pPr>
              <a:buFontTx/>
              <a:buChar char="-"/>
            </a:pPr>
            <a:r>
              <a:rPr lang="fr-FR" sz="1600" dirty="0"/>
              <a:t> </a:t>
            </a:r>
            <a:r>
              <a:rPr lang="fr-FR" sz="1600" dirty="0" err="1"/>
              <a:t>Youtube</a:t>
            </a:r>
            <a:r>
              <a:rPr lang="fr-FR" sz="1600" dirty="0"/>
              <a:t> science, expérience, robot, innovation, vulgarisation, curieux des sciences</a:t>
            </a:r>
          </a:p>
          <a:p>
            <a:r>
              <a:rPr lang="fr-FR" sz="1600" dirty="0"/>
              <a:t>- La liste des entreprises de la région</a:t>
            </a:r>
          </a:p>
          <a:p>
            <a:pPr>
              <a:buFontTx/>
              <a:buChar char="-"/>
            </a:pPr>
            <a:r>
              <a:rPr lang="fr-FR" sz="1600" dirty="0"/>
              <a:t> CDI, bibliothèque de l’INSA ( magazine 3EI, Technologie, technique de l’ingénieur, )</a:t>
            </a:r>
          </a:p>
          <a:p>
            <a:pPr>
              <a:buFontTx/>
              <a:buChar char="-"/>
            </a:pPr>
            <a:r>
              <a:rPr lang="fr-FR" sz="1600" dirty="0"/>
              <a:t> Améliorer un système existant</a:t>
            </a:r>
          </a:p>
          <a:p>
            <a:r>
              <a:rPr lang="fr-FR" sz="1600" dirty="0"/>
              <a:t>- Magazines scientifiques, régionaux, municipaux</a:t>
            </a:r>
          </a:p>
          <a:p>
            <a:r>
              <a:rPr lang="fr-FR" sz="1600" dirty="0"/>
              <a:t>- Discuter avec vos enseignants, famille, ingénieurs, chercheurs…</a:t>
            </a:r>
          </a:p>
          <a:p>
            <a:r>
              <a:rPr lang="fr-FR" sz="1600" dirty="0"/>
              <a:t>- Phénomènes physiques remarquables</a:t>
            </a:r>
          </a:p>
          <a:p>
            <a:r>
              <a:rPr lang="fr-FR" sz="1600" dirty="0"/>
              <a:t>- Recherche par domaines (transport, handicape, domotique, électrique grand public, musique, santé, sport, militaire…)</a:t>
            </a:r>
          </a:p>
          <a:p>
            <a:pPr>
              <a:buFontTx/>
              <a:buChar char="-"/>
            </a:pPr>
            <a:r>
              <a:rPr lang="fr-FR" sz="1600" dirty="0"/>
              <a:t> Eventuellement prolongation du Grand oral  (olympiades  de SI, de physique)</a:t>
            </a:r>
          </a:p>
          <a:p>
            <a:pPr>
              <a:buFontTx/>
              <a:buChar char="-"/>
            </a:pPr>
            <a:r>
              <a:rPr lang="fr-FR" sz="1600" dirty="0"/>
              <a:t> Concours d'inventions (Concours Lépine… Invention magazine)</a:t>
            </a:r>
          </a:p>
          <a:p>
            <a:pPr>
              <a:buFontTx/>
              <a:buChar char="-"/>
            </a:pPr>
            <a:r>
              <a:rPr lang="fr-FR" sz="1600" dirty="0"/>
              <a:t> Applications smartphone innovantes</a:t>
            </a:r>
          </a:p>
          <a:p>
            <a:pPr>
              <a:buFontTx/>
              <a:buChar char="-"/>
            </a:pPr>
            <a:r>
              <a:rPr lang="fr-FR" sz="1600" dirty="0"/>
              <a:t> ADS</a:t>
            </a:r>
          </a:p>
          <a:p>
            <a:r>
              <a:rPr lang="fr-FR" sz="1600" dirty="0"/>
              <a:t>- Site de l’</a:t>
            </a:r>
            <a:r>
              <a:rPr lang="fr-FR" sz="1600" dirty="0" err="1"/>
              <a:t>upsti</a:t>
            </a:r>
            <a:r>
              <a:rPr lang="fr-FR" sz="1600" dirty="0"/>
              <a:t> - innovations</a:t>
            </a:r>
          </a:p>
          <a:p>
            <a:r>
              <a:rPr lang="fr-FR" sz="1600" dirty="0"/>
              <a:t>- Les sites de ressources scientifique : </a:t>
            </a:r>
            <a:r>
              <a:rPr lang="fr-FR" sz="1600" dirty="0" err="1"/>
              <a:t>Pixees</a:t>
            </a:r>
            <a:r>
              <a:rPr lang="fr-FR" sz="1600" dirty="0"/>
              <a:t> TIPE</a:t>
            </a:r>
          </a:p>
          <a:p>
            <a:r>
              <a:rPr lang="fr-FR" sz="1600" dirty="0"/>
              <a:t>- Site du département de physique de </a:t>
            </a:r>
            <a:r>
              <a:rPr lang="fr-FR" sz="1600" dirty="0" err="1"/>
              <a:t>l’ens</a:t>
            </a:r>
            <a:r>
              <a:rPr lang="fr-FR" sz="1600" dirty="0"/>
              <a:t> TIPE</a:t>
            </a:r>
          </a:p>
          <a:p>
            <a:r>
              <a:rPr lang="fr-FR" sz="1600" dirty="0"/>
              <a:t>- Salle des spé</a:t>
            </a:r>
          </a:p>
          <a:p>
            <a:r>
              <a:rPr lang="fr-FR" sz="1600" dirty="0"/>
              <a:t>- Le Discord room TIPE de M Lonni</a:t>
            </a:r>
          </a:p>
          <a:p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87028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1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1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1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1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1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12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Demander à TOUS les profs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B710C24-23B7-4044-9A58-B2903E55989E}"/>
              </a:ext>
            </a:extLst>
          </p:cNvPr>
          <p:cNvSpPr txBox="1"/>
          <p:nvPr/>
        </p:nvSpPr>
        <p:spPr>
          <a:xfrm>
            <a:off x="467544" y="1826201"/>
            <a:ext cx="7911910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Vos profs connaissent des choses dont vous ne soupçonnez même pas l’existence !</a:t>
            </a:r>
          </a:p>
          <a:p>
            <a:endParaRPr lang="fr-FR" dirty="0"/>
          </a:p>
          <a:p>
            <a:r>
              <a:rPr lang="fr-FR" dirty="0"/>
              <a:t>Mécanique des fluides</a:t>
            </a:r>
          </a:p>
          <a:p>
            <a:r>
              <a:rPr lang="fr-FR" dirty="0"/>
              <a:t>Thermodynamique</a:t>
            </a:r>
          </a:p>
          <a:p>
            <a:r>
              <a:rPr lang="fr-FR" dirty="0"/>
              <a:t>Dimensionnement de chaîne d’énergie</a:t>
            </a:r>
          </a:p>
          <a:p>
            <a:r>
              <a:rPr lang="fr-FR" dirty="0"/>
              <a:t>Résistance des matériaux</a:t>
            </a:r>
          </a:p>
          <a:p>
            <a:r>
              <a:rPr lang="fr-FR" dirty="0"/>
              <a:t>Electromagnétisme</a:t>
            </a:r>
          </a:p>
          <a:p>
            <a:r>
              <a:rPr lang="fr-FR" dirty="0"/>
              <a:t>Code</a:t>
            </a:r>
          </a:p>
          <a:p>
            <a:r>
              <a:rPr lang="fr-FR" dirty="0"/>
              <a:t>Optimisations structurelles</a:t>
            </a:r>
          </a:p>
          <a:p>
            <a:r>
              <a:rPr lang="fr-FR" dirty="0"/>
              <a:t>Optimisations énergétiques</a:t>
            </a:r>
          </a:p>
          <a:p>
            <a:r>
              <a:rPr lang="fr-FR" dirty="0"/>
              <a:t>Optique</a:t>
            </a:r>
          </a:p>
          <a:p>
            <a:r>
              <a:rPr lang="fr-FR" dirty="0"/>
              <a:t>Asservissement</a:t>
            </a:r>
          </a:p>
          <a:p>
            <a:r>
              <a:rPr lang="fr-FR" dirty="0"/>
              <a:t>Vibration</a:t>
            </a:r>
          </a:p>
          <a:p>
            <a:r>
              <a:rPr lang="fr-FR" dirty="0"/>
              <a:t>Analyse d’image</a:t>
            </a:r>
          </a:p>
          <a:p>
            <a:r>
              <a:rPr lang="fr-FR" dirty="0"/>
              <a:t>Chimie</a:t>
            </a:r>
          </a:p>
          <a:p>
            <a:r>
              <a:rPr lang="fr-FR" dirty="0"/>
              <a:t>…</a:t>
            </a:r>
          </a:p>
        </p:txBody>
      </p:sp>
      <p:pic>
        <p:nvPicPr>
          <p:cNvPr id="6" name="Picture 2" descr="https://i.ytimg.com/vi/tMA3t9MrsGs/maxresdefault.jpg">
            <a:extLst>
              <a:ext uri="{FF2B5EF4-FFF2-40B4-BE49-F238E27FC236}">
                <a16:creationId xmlns:a16="http://schemas.microsoft.com/office/drawing/2014/main" id="{80908E02-F76A-4B3F-A9B5-E34B90DF5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402265"/>
            <a:ext cx="2160240" cy="1620180"/>
          </a:xfrm>
          <a:prstGeom prst="rect">
            <a:avLst/>
          </a:prstGeom>
          <a:noFill/>
        </p:spPr>
      </p:pic>
      <p:pic>
        <p:nvPicPr>
          <p:cNvPr id="7" name="Picture 4" descr="http://www.solidworks.fr/sw/images/content/ThermalAnalysis_WhitePaperImage.jpg">
            <a:extLst>
              <a:ext uri="{FF2B5EF4-FFF2-40B4-BE49-F238E27FC236}">
                <a16:creationId xmlns:a16="http://schemas.microsoft.com/office/drawing/2014/main" id="{9D972786-1061-438E-B1EE-9EFC59BD3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340" t="37799" r="9281" b="9281"/>
          <a:stretch>
            <a:fillRect/>
          </a:stretch>
        </p:blipFill>
        <p:spPr bwMode="auto">
          <a:xfrm>
            <a:off x="6300192" y="4346481"/>
            <a:ext cx="2304256" cy="1152128"/>
          </a:xfrm>
          <a:prstGeom prst="rect">
            <a:avLst/>
          </a:prstGeom>
          <a:noFill/>
        </p:spPr>
      </p:pic>
      <p:pic>
        <p:nvPicPr>
          <p:cNvPr id="8" name="Picture 6" descr="Résultat de recherche d'images pour &quot;caméra thermique&quot;">
            <a:extLst>
              <a:ext uri="{FF2B5EF4-FFF2-40B4-BE49-F238E27FC236}">
                <a16:creationId xmlns:a16="http://schemas.microsoft.com/office/drawing/2014/main" id="{2498E413-BB3A-4A95-A6F2-044DB9E1D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3698409"/>
            <a:ext cx="2376264" cy="16683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729295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Domaine des sciences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0AE5395-62D9-48C1-BF5D-F0016F63D631}"/>
              </a:ext>
            </a:extLst>
          </p:cNvPr>
          <p:cNvSpPr txBox="1"/>
          <p:nvPr/>
        </p:nvSpPr>
        <p:spPr>
          <a:xfrm>
            <a:off x="737828" y="1340768"/>
            <a:ext cx="770485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INFORMATIQUE</a:t>
            </a:r>
          </a:p>
          <a:p>
            <a:r>
              <a:rPr lang="fr-FR" sz="1100" b="1" dirty="0"/>
              <a:t>Informatique Pratique</a:t>
            </a:r>
          </a:p>
          <a:p>
            <a:r>
              <a:rPr lang="fr-FR" sz="1100" dirty="0"/>
              <a:t>Programmation </a:t>
            </a:r>
            <a:r>
              <a:rPr lang="fr-FR" sz="1100" i="1" dirty="0"/>
              <a:t>(impérative, fonctionnelle, objet ...) </a:t>
            </a:r>
            <a:r>
              <a:rPr lang="fr-FR" sz="1100" dirty="0"/>
              <a:t>Intelligence artificielle </a:t>
            </a:r>
            <a:r>
              <a:rPr lang="fr-FR" sz="1100" i="1" dirty="0"/>
              <a:t>(systèmes </a:t>
            </a:r>
            <a:r>
              <a:rPr lang="fr-FR" sz="1100" i="1" dirty="0" err="1"/>
              <a:t>multiagents</a:t>
            </a:r>
            <a:r>
              <a:rPr lang="fr-FR" sz="1100" i="1" dirty="0"/>
              <a:t>,</a:t>
            </a:r>
          </a:p>
          <a:p>
            <a:r>
              <a:rPr lang="fr-FR" sz="1100" i="1" dirty="0"/>
              <a:t>...) </a:t>
            </a:r>
            <a:r>
              <a:rPr lang="fr-FR" sz="1100" dirty="0"/>
              <a:t>Réseaux de neurones. Heuristiques. Méta-heuristiques </a:t>
            </a:r>
            <a:r>
              <a:rPr lang="fr-FR" sz="1100" i="1" dirty="0"/>
              <a:t>(algorithmes génétiques,</a:t>
            </a:r>
          </a:p>
          <a:p>
            <a:r>
              <a:rPr lang="fr-FR" sz="1100" i="1" dirty="0"/>
              <a:t>recuit simulé, colonies de fourmis, essaims particulaires ...) </a:t>
            </a:r>
            <a:r>
              <a:rPr lang="fr-FR" sz="1100" dirty="0"/>
              <a:t>Modélisation informatique </a:t>
            </a:r>
            <a:r>
              <a:rPr lang="fr-FR" sz="1100" i="1" dirty="0"/>
              <a:t>(UML</a:t>
            </a:r>
          </a:p>
          <a:p>
            <a:r>
              <a:rPr lang="fr-FR" sz="1100" i="1" dirty="0"/>
              <a:t>...) </a:t>
            </a:r>
            <a:r>
              <a:rPr lang="fr-FR" sz="1100" dirty="0"/>
              <a:t>Simulation informatique. Traitement d’image. Infographie. Géométrie algorithmique</a:t>
            </a:r>
          </a:p>
          <a:p>
            <a:r>
              <a:rPr lang="fr-FR" sz="1100" i="1" dirty="0"/>
              <a:t>(enveloppes convexes …) </a:t>
            </a:r>
            <a:r>
              <a:rPr lang="fr-FR" sz="1100" dirty="0"/>
              <a:t>Méthodes stochastiques </a:t>
            </a:r>
            <a:r>
              <a:rPr lang="fr-FR" sz="1100" i="1" dirty="0"/>
              <a:t>(Monte Carlo, ...) </a:t>
            </a:r>
            <a:r>
              <a:rPr lang="fr-FR" sz="1100" dirty="0"/>
              <a:t>Bases de données. Big</a:t>
            </a:r>
          </a:p>
          <a:p>
            <a:r>
              <a:rPr lang="fr-FR" sz="1100" dirty="0"/>
              <a:t>data. Réseaux. Systèmes distribués </a:t>
            </a:r>
            <a:r>
              <a:rPr lang="fr-FR" sz="1100" i="1" dirty="0"/>
              <a:t>(cloud </a:t>
            </a:r>
            <a:r>
              <a:rPr lang="fr-FR" sz="1100" i="1" dirty="0" err="1"/>
              <a:t>computing</a:t>
            </a:r>
            <a:r>
              <a:rPr lang="fr-FR" sz="1100" i="1" dirty="0"/>
              <a:t>, </a:t>
            </a:r>
            <a:r>
              <a:rPr lang="fr-FR" sz="1100" i="1" dirty="0" err="1"/>
              <a:t>peer</a:t>
            </a:r>
            <a:r>
              <a:rPr lang="fr-FR" sz="1100" i="1" dirty="0"/>
              <a:t> to </a:t>
            </a:r>
            <a:r>
              <a:rPr lang="fr-FR" sz="1100" i="1" dirty="0" err="1"/>
              <a:t>peer</a:t>
            </a:r>
            <a:r>
              <a:rPr lang="fr-FR" sz="1100" i="1" dirty="0"/>
              <a:t> ...) </a:t>
            </a:r>
            <a:r>
              <a:rPr lang="fr-FR" sz="1100" dirty="0"/>
              <a:t>Systèmes</a:t>
            </a:r>
          </a:p>
          <a:p>
            <a:r>
              <a:rPr lang="fr-FR" sz="1100" dirty="0"/>
              <a:t>d’exploitation…</a:t>
            </a:r>
          </a:p>
          <a:p>
            <a:r>
              <a:rPr lang="fr-FR" sz="1100" b="1" dirty="0"/>
              <a:t>Informatique Théorique</a:t>
            </a:r>
          </a:p>
          <a:p>
            <a:r>
              <a:rPr lang="fr-FR" sz="1100" dirty="0"/>
              <a:t>Algorithmique. Structures de données. Complexité </a:t>
            </a:r>
            <a:r>
              <a:rPr lang="fr-FR" sz="1100" i="1" dirty="0"/>
              <a:t>(temporelle, spatiale) </a:t>
            </a:r>
            <a:r>
              <a:rPr lang="fr-FR" sz="1100" dirty="0"/>
              <a:t>Théorie des</a:t>
            </a:r>
          </a:p>
          <a:p>
            <a:r>
              <a:rPr lang="fr-FR" sz="1100" dirty="0"/>
              <a:t>langages </a:t>
            </a:r>
            <a:r>
              <a:rPr lang="fr-FR" sz="1100" i="1" dirty="0"/>
              <a:t>(grammaires, compilation...) </a:t>
            </a:r>
            <a:r>
              <a:rPr lang="fr-FR" sz="1100" dirty="0"/>
              <a:t>Machines formelles </a:t>
            </a:r>
            <a:r>
              <a:rPr lang="fr-FR" sz="1100" i="1" dirty="0"/>
              <a:t>(automates, machines de Turing,</a:t>
            </a:r>
          </a:p>
          <a:p>
            <a:r>
              <a:rPr lang="fr-FR" sz="1100" dirty="0"/>
              <a:t>...) Calcul formel. Cryptographie </a:t>
            </a:r>
            <a:r>
              <a:rPr lang="fr-FR" sz="1100" i="1" dirty="0"/>
              <a:t>(RSA, ...) </a:t>
            </a:r>
            <a:r>
              <a:rPr lang="fr-FR" sz="1100" dirty="0"/>
              <a:t>Codage </a:t>
            </a:r>
            <a:r>
              <a:rPr lang="fr-FR" sz="1100" i="1" dirty="0"/>
              <a:t>(codes correcteurs d’erreur, UTF-8, ...)</a:t>
            </a:r>
          </a:p>
          <a:p>
            <a:r>
              <a:rPr lang="fr-FR" sz="1100" dirty="0"/>
              <a:t>Algorithmique distribuée. Parallélisme. Apprentissage automatique (</a:t>
            </a:r>
            <a:r>
              <a:rPr lang="fr-FR" sz="1100" i="1" dirty="0"/>
              <a:t>machine </a:t>
            </a:r>
            <a:r>
              <a:rPr lang="fr-FR" sz="1100" i="1" dirty="0" err="1"/>
              <a:t>learning</a:t>
            </a:r>
            <a:r>
              <a:rPr lang="fr-FR" sz="1100" dirty="0"/>
              <a:t>)…</a:t>
            </a:r>
          </a:p>
          <a:p>
            <a:r>
              <a:rPr lang="fr-FR" sz="1100" b="1" dirty="0"/>
              <a:t>Technologies informatiques</a:t>
            </a:r>
          </a:p>
          <a:p>
            <a:r>
              <a:rPr lang="fr-FR" sz="1100" dirty="0"/>
              <a:t>Capteurs. Architecture des ordinateurs. Périphériques (</a:t>
            </a:r>
            <a:r>
              <a:rPr lang="fr-FR" sz="1100" i="1" dirty="0"/>
              <a:t>entrées-sorties, supports mémoire, ...)</a:t>
            </a:r>
          </a:p>
          <a:p>
            <a:r>
              <a:rPr lang="fr-FR" sz="1100" dirty="0"/>
              <a:t>Processeurs. Systèmes embarqués. Robotique…</a:t>
            </a:r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4177607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Domaine des sciences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CDDDFF9-14D6-4844-92F5-9B8523981811}"/>
              </a:ext>
            </a:extLst>
          </p:cNvPr>
          <p:cNvSpPr txBox="1"/>
          <p:nvPr/>
        </p:nvSpPr>
        <p:spPr>
          <a:xfrm>
            <a:off x="737828" y="1340768"/>
            <a:ext cx="770485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CHIMIE</a:t>
            </a:r>
          </a:p>
          <a:p>
            <a:r>
              <a:rPr lang="fr-FR" sz="1100" b="1" dirty="0"/>
              <a:t>Chimie Analytique</a:t>
            </a:r>
          </a:p>
          <a:p>
            <a:r>
              <a:rPr lang="fr-FR" sz="1100" dirty="0"/>
              <a:t>Spectroscopies, Chromatographies, Adsorption, Analyse élémentaire, Électrochimie…</a:t>
            </a:r>
          </a:p>
          <a:p>
            <a:r>
              <a:rPr lang="fr-FR" sz="1100" b="1" dirty="0"/>
              <a:t>Chimie Théorique – Générale</a:t>
            </a:r>
          </a:p>
          <a:p>
            <a:r>
              <a:rPr lang="fr-FR" sz="1100" dirty="0"/>
              <a:t>Atomistique, Chimie quantique, Dynamique Moléculaire, Modélisation, Réactions chimiques,</a:t>
            </a:r>
          </a:p>
          <a:p>
            <a:r>
              <a:rPr lang="fr-FR" sz="1100" dirty="0"/>
              <a:t>Cinétique, Thermodynamique, Thermochimie…</a:t>
            </a:r>
          </a:p>
          <a:p>
            <a:r>
              <a:rPr lang="fr-FR" sz="1100" b="1" dirty="0"/>
              <a:t>Chimie Organique</a:t>
            </a:r>
          </a:p>
          <a:p>
            <a:r>
              <a:rPr lang="fr-FR" sz="1100" dirty="0"/>
              <a:t>Mécanismes et Groupements réactionnels, Stéréochimie, Conformation, Configuration,</a:t>
            </a:r>
          </a:p>
          <a:p>
            <a:r>
              <a:rPr lang="fr-FR" sz="1100" dirty="0"/>
              <a:t>Synthèse, Purification, Biologie, Biochimie, Polymères…</a:t>
            </a:r>
          </a:p>
          <a:p>
            <a:r>
              <a:rPr lang="fr-FR" sz="1100" b="1" dirty="0"/>
              <a:t>Chimie Inorganique</a:t>
            </a:r>
          </a:p>
          <a:p>
            <a:r>
              <a:rPr lang="fr-FR" sz="1100" dirty="0"/>
              <a:t>Synthèse </a:t>
            </a:r>
            <a:r>
              <a:rPr lang="fr-FR" sz="1100" i="1" dirty="0"/>
              <a:t>(métaux, alliages, céramiques, verres, semi-conducteurs, composites, polymères)</a:t>
            </a:r>
            <a:r>
              <a:rPr lang="fr-FR" sz="1100" dirty="0"/>
              <a:t>,</a:t>
            </a:r>
          </a:p>
          <a:p>
            <a:r>
              <a:rPr lang="fr-FR" sz="1100" dirty="0"/>
              <a:t>Chimie en solution </a:t>
            </a:r>
            <a:r>
              <a:rPr lang="fr-FR" sz="1100" i="1" dirty="0"/>
              <a:t>(oxydo-réduction, pH-métrie, précipitation, complexation, cinétique)</a:t>
            </a:r>
            <a:r>
              <a:rPr lang="fr-FR" sz="1100" dirty="0"/>
              <a:t>,</a:t>
            </a:r>
          </a:p>
          <a:p>
            <a:r>
              <a:rPr lang="fr-FR" sz="1100" dirty="0"/>
              <a:t>Liaisons chimiques </a:t>
            </a:r>
            <a:r>
              <a:rPr lang="fr-FR" sz="1100" i="1" dirty="0"/>
              <a:t>(covalentes, ioniques, métalliques, semi-conducteurs, Van der Waals,</a:t>
            </a:r>
          </a:p>
          <a:p>
            <a:r>
              <a:rPr lang="fr-FR" sz="1100" i="1" dirty="0"/>
              <a:t>hydrogène)</a:t>
            </a:r>
            <a:r>
              <a:rPr lang="fr-FR" sz="1100" dirty="0"/>
              <a:t>, Structures </a:t>
            </a:r>
            <a:r>
              <a:rPr lang="fr-FR" sz="1100" i="1" dirty="0"/>
              <a:t>(cristallographie, agrégation, démixtion, ordre-désordre) </a:t>
            </a:r>
            <a:r>
              <a:rPr lang="fr-FR" sz="1100" dirty="0"/>
              <a:t>…</a:t>
            </a:r>
          </a:p>
          <a:p>
            <a:r>
              <a:rPr lang="fr-FR" sz="1100" b="1" dirty="0"/>
              <a:t>Génie Chimique</a:t>
            </a:r>
          </a:p>
          <a:p>
            <a:r>
              <a:rPr lang="fr-FR" sz="1100" dirty="0"/>
              <a:t>Opérations unitaires, Mécanique des fluides, Production industrielle, Changements</a:t>
            </a:r>
          </a:p>
          <a:p>
            <a:r>
              <a:rPr lang="fr-FR" sz="1100" dirty="0"/>
              <a:t>d’échelle…</a:t>
            </a:r>
          </a:p>
        </p:txBody>
      </p:sp>
    </p:spTree>
    <p:extLst>
      <p:ext uri="{BB962C8B-B14F-4D97-AF65-F5344CB8AC3E}">
        <p14:creationId xmlns:p14="http://schemas.microsoft.com/office/powerpoint/2010/main" val="10549879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Domaine des sciences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6267EBA-BEF0-49D4-A325-E342E23D94F9}"/>
              </a:ext>
            </a:extLst>
          </p:cNvPr>
          <p:cNvSpPr txBox="1"/>
          <p:nvPr/>
        </p:nvSpPr>
        <p:spPr>
          <a:xfrm>
            <a:off x="762466" y="1258984"/>
            <a:ext cx="7704856" cy="2970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SCIENCES INDUSTRIELLES</a:t>
            </a:r>
          </a:p>
          <a:p>
            <a:r>
              <a:rPr lang="fr-FR" sz="1100" b="1" dirty="0"/>
              <a:t>Traitement du Signal</a:t>
            </a:r>
          </a:p>
          <a:p>
            <a:r>
              <a:rPr lang="fr-FR" sz="1100" dirty="0"/>
              <a:t>Traitement d’image, Analyse spectrale, Échantillonnage temporel ou spatial…</a:t>
            </a:r>
          </a:p>
          <a:p>
            <a:r>
              <a:rPr lang="fr-FR" sz="1100" b="1" dirty="0"/>
              <a:t>Génie Électrique</a:t>
            </a:r>
          </a:p>
          <a:p>
            <a:r>
              <a:rPr lang="fr-FR" sz="1100" dirty="0"/>
              <a:t>Électrotechnique, Télécommunications, Génie électronique, Électronique de puissance …</a:t>
            </a:r>
          </a:p>
          <a:p>
            <a:r>
              <a:rPr lang="fr-FR" sz="1100" b="1" dirty="0"/>
              <a:t>Génie Mécanique</a:t>
            </a:r>
          </a:p>
          <a:p>
            <a:r>
              <a:rPr lang="fr-FR" sz="1100" dirty="0"/>
              <a:t>Mécanique, Conception de produit, Mécanique appliquée au bâtiment, Génie civil,</a:t>
            </a:r>
          </a:p>
          <a:p>
            <a:r>
              <a:rPr lang="fr-FR" sz="1100" dirty="0"/>
              <a:t>Automatisation, Métrologie, Production, CAO, Maintenance, Recyclage, RDM, Métallurgie…</a:t>
            </a:r>
          </a:p>
          <a:p>
            <a:r>
              <a:rPr lang="fr-FR" sz="1100" b="1" dirty="0"/>
              <a:t>Génie Énergétique</a:t>
            </a:r>
          </a:p>
          <a:p>
            <a:r>
              <a:rPr lang="fr-FR" sz="1100" dirty="0"/>
              <a:t>Production, Transport, Conversion et utilisation de l’énergie, Énergies renouvelables…</a:t>
            </a:r>
          </a:p>
          <a:p>
            <a:r>
              <a:rPr lang="fr-FR" sz="1100" b="1" dirty="0"/>
              <a:t>Automatique</a:t>
            </a:r>
          </a:p>
          <a:p>
            <a:r>
              <a:rPr lang="fr-FR" sz="1100" dirty="0"/>
              <a:t>Asservissement, Identification, Régulation, Estimation, Observation…</a:t>
            </a:r>
          </a:p>
          <a:p>
            <a:r>
              <a:rPr lang="fr-FR" sz="1100" b="1" dirty="0"/>
              <a:t>Électronique</a:t>
            </a:r>
          </a:p>
          <a:p>
            <a:r>
              <a:rPr lang="fr-FR" sz="1100" dirty="0"/>
              <a:t>Électronique analogique (</a:t>
            </a:r>
            <a:r>
              <a:rPr lang="fr-FR" sz="1100" i="1" dirty="0"/>
              <a:t>Instrumentation, Électroacoustique…) </a:t>
            </a:r>
            <a:r>
              <a:rPr lang="fr-FR" sz="1100" dirty="0"/>
              <a:t>Électronique numérique</a:t>
            </a:r>
          </a:p>
          <a:p>
            <a:r>
              <a:rPr lang="fr-FR" sz="1100" i="1" dirty="0"/>
              <a:t>(Informatique industrielle, Systèmes embarqués, Architecture des ordinateurs…)</a:t>
            </a:r>
            <a:endParaRPr lang="fr-FR" sz="1100" b="1" dirty="0"/>
          </a:p>
          <a:p>
            <a:endParaRPr lang="fr-FR" sz="1100" b="1" dirty="0"/>
          </a:p>
          <a:p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2940742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/>
              <a:t>Domaine des sciences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370131-6124-4B3E-95DF-BBF069F4C83C}"/>
              </a:ext>
            </a:extLst>
          </p:cNvPr>
          <p:cNvSpPr txBox="1"/>
          <p:nvPr/>
        </p:nvSpPr>
        <p:spPr>
          <a:xfrm>
            <a:off x="762466" y="1258984"/>
            <a:ext cx="7704856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b="1" dirty="0"/>
              <a:t>MATHÉMATIQUES</a:t>
            </a:r>
          </a:p>
          <a:p>
            <a:r>
              <a:rPr lang="fr-FR" sz="1100" b="1" dirty="0"/>
              <a:t>Géométrie</a:t>
            </a:r>
          </a:p>
          <a:p>
            <a:r>
              <a:rPr lang="fr-FR" sz="1100" dirty="0"/>
              <a:t>Géométrie classique (</a:t>
            </a:r>
            <a:r>
              <a:rPr lang="fr-FR" sz="1100" i="1" dirty="0"/>
              <a:t>euclidienne, projective</a:t>
            </a:r>
            <a:r>
              <a:rPr lang="fr-FR" sz="1100" dirty="0"/>
              <a:t>), géométries non-euclidiennes, géométrie</a:t>
            </a:r>
          </a:p>
          <a:p>
            <a:r>
              <a:rPr lang="fr-FR" sz="1100" dirty="0"/>
              <a:t>convexe, géométries finies. Géométrie différentielle (</a:t>
            </a:r>
            <a:r>
              <a:rPr lang="fr-FR" sz="1100" i="1" dirty="0"/>
              <a:t>surfaces dans R3, Variétés</a:t>
            </a:r>
            <a:r>
              <a:rPr lang="fr-FR" sz="1100" dirty="0"/>
              <a:t>), Géométrie</a:t>
            </a:r>
          </a:p>
          <a:p>
            <a:r>
              <a:rPr lang="fr-FR" sz="1100" dirty="0"/>
              <a:t>algébrique. Applications : pavages, polyèdres dans Rn….</a:t>
            </a:r>
          </a:p>
          <a:p>
            <a:r>
              <a:rPr lang="fr-FR" sz="1100" b="1" dirty="0"/>
              <a:t>Algèbre</a:t>
            </a:r>
          </a:p>
          <a:p>
            <a:r>
              <a:rPr lang="fr-FR" sz="1100" dirty="0"/>
              <a:t>Arithmétique, Combinatoire, Théorie des nombres. Structures algébriques (</a:t>
            </a:r>
            <a:r>
              <a:rPr lang="fr-FR" sz="1100" i="1" dirty="0"/>
              <a:t>Théorie des</a:t>
            </a:r>
          </a:p>
          <a:p>
            <a:r>
              <a:rPr lang="fr-FR" sz="1100" i="1" dirty="0"/>
              <a:t>groupes, des anneaux, des corps</a:t>
            </a:r>
            <a:r>
              <a:rPr lang="fr-FR" sz="1100" dirty="0"/>
              <a:t>). Algèbre linéaire (</a:t>
            </a:r>
            <a:r>
              <a:rPr lang="fr-FR" sz="1100" i="1" dirty="0"/>
              <a:t>valeurs propres et leur interprétation</a:t>
            </a:r>
          </a:p>
          <a:p>
            <a:r>
              <a:rPr lang="fr-FR" sz="1100" i="1" dirty="0"/>
              <a:t>physique, calcul matriciel, etc…) </a:t>
            </a:r>
            <a:r>
              <a:rPr lang="fr-FR" sz="1100" dirty="0"/>
              <a:t>Applications : codages par corps finis, courbes elliptiques,</a:t>
            </a:r>
          </a:p>
          <a:p>
            <a:r>
              <a:rPr lang="fr-FR" sz="1100" dirty="0"/>
              <a:t>etc…</a:t>
            </a:r>
          </a:p>
          <a:p>
            <a:r>
              <a:rPr lang="fr-FR" sz="1100" b="1" dirty="0"/>
              <a:t>Analyse</a:t>
            </a:r>
          </a:p>
          <a:p>
            <a:r>
              <a:rPr lang="fr-FR" sz="1100" dirty="0"/>
              <a:t>Analyse de Fourier, (</a:t>
            </a:r>
            <a:r>
              <a:rPr lang="fr-FR" sz="1100" i="1" dirty="0"/>
              <a:t>séries, transformée…</a:t>
            </a:r>
            <a:r>
              <a:rPr lang="fr-FR" sz="1100" dirty="0"/>
              <a:t>). Équations différentielles (</a:t>
            </a:r>
            <a:r>
              <a:rPr lang="fr-FR" sz="1100" i="1" dirty="0"/>
              <a:t>EDO</a:t>
            </a:r>
            <a:r>
              <a:rPr lang="fr-FR" sz="1100" dirty="0"/>
              <a:t>), Équations aux</a:t>
            </a:r>
          </a:p>
          <a:p>
            <a:r>
              <a:rPr lang="fr-FR" sz="1100" dirty="0"/>
              <a:t>Dérivées Partielles (</a:t>
            </a:r>
            <a:r>
              <a:rPr lang="fr-FR" sz="1100" i="1" dirty="0"/>
              <a:t>EDP</a:t>
            </a:r>
            <a:r>
              <a:rPr lang="fr-FR" sz="1100" dirty="0"/>
              <a:t>), Fonctions de la variable complexe, Fonctions spéciales. Topologie.</a:t>
            </a:r>
          </a:p>
          <a:p>
            <a:r>
              <a:rPr lang="fr-FR" sz="1100" dirty="0"/>
              <a:t>Analyse fonctionnelle. Applications : systèmes dynamiques, polynômes orthogonaux,</a:t>
            </a:r>
          </a:p>
          <a:p>
            <a:r>
              <a:rPr lang="fr-FR" sz="1100" dirty="0"/>
              <a:t>développements divers (séries, fractions continues, …).</a:t>
            </a:r>
          </a:p>
          <a:p>
            <a:r>
              <a:rPr lang="fr-FR" sz="1100" b="1" dirty="0"/>
              <a:t>Mathématiques Appliquées</a:t>
            </a:r>
          </a:p>
          <a:p>
            <a:r>
              <a:rPr lang="fr-FR" sz="1100" dirty="0"/>
              <a:t>Analyse numérique classique (</a:t>
            </a:r>
            <a:r>
              <a:rPr lang="fr-FR" sz="1100" i="1" dirty="0"/>
              <a:t>interpolation, approximation, recherche de racines, calcul</a:t>
            </a:r>
          </a:p>
          <a:p>
            <a:r>
              <a:rPr lang="fr-FR" sz="1100" i="1" dirty="0"/>
              <a:t>d’intégrales…) </a:t>
            </a:r>
            <a:r>
              <a:rPr lang="fr-FR" sz="1100" dirty="0"/>
              <a:t>avec études de sensibilité, … (</a:t>
            </a:r>
            <a:r>
              <a:rPr lang="fr-FR" sz="1100" i="1" dirty="0"/>
              <a:t>conditionnement</a:t>
            </a:r>
            <a:r>
              <a:rPr lang="fr-FR" sz="1100" dirty="0"/>
              <a:t>…), éléments finis…</a:t>
            </a:r>
          </a:p>
          <a:p>
            <a:r>
              <a:rPr lang="fr-FR" sz="1100" dirty="0"/>
              <a:t>Mathématiques discrètes (</a:t>
            </a:r>
            <a:r>
              <a:rPr lang="fr-FR" sz="1100" i="1" dirty="0"/>
              <a:t>graphes</a:t>
            </a:r>
            <a:r>
              <a:rPr lang="fr-FR" sz="1100" dirty="0"/>
              <a:t>…), Probabilités, Statistiques, modélisations</a:t>
            </a:r>
          </a:p>
          <a:p>
            <a:r>
              <a:rPr lang="fr-FR" sz="1100" dirty="0"/>
              <a:t>Stochastiques dont chaînes de Markov, files d’attente. Mathématiques de l’optimisation,</a:t>
            </a:r>
          </a:p>
          <a:p>
            <a:r>
              <a:rPr lang="fr-FR" sz="1100" dirty="0"/>
              <a:t>Domaines spécifiques : mathématiques de la commande, biomathématiques….</a:t>
            </a:r>
          </a:p>
          <a:p>
            <a:r>
              <a:rPr lang="fr-FR" sz="1100" b="1" dirty="0"/>
              <a:t>Autres domaines</a:t>
            </a:r>
          </a:p>
          <a:p>
            <a:r>
              <a:rPr lang="fr-FR" sz="1100" dirty="0"/>
              <a:t>Analyse numérique classique (</a:t>
            </a:r>
            <a:r>
              <a:rPr lang="fr-FR" sz="1100" i="1" dirty="0"/>
              <a:t>interpolation, approximation, recherche de racines, calcul</a:t>
            </a:r>
          </a:p>
          <a:p>
            <a:r>
              <a:rPr lang="fr-FR" sz="1100" i="1" dirty="0"/>
              <a:t>d’intégrales…) </a:t>
            </a:r>
            <a:r>
              <a:rPr lang="fr-FR" sz="1100" dirty="0"/>
              <a:t>avec études de sensibilité, … (</a:t>
            </a:r>
            <a:r>
              <a:rPr lang="fr-FR" sz="1100" i="1" dirty="0"/>
              <a:t>conditionnement</a:t>
            </a:r>
            <a:r>
              <a:rPr lang="fr-FR" sz="1100" dirty="0"/>
              <a:t>…), éléments finis…</a:t>
            </a:r>
          </a:p>
          <a:p>
            <a:r>
              <a:rPr lang="fr-FR" sz="1100" dirty="0"/>
              <a:t>Mathématiques discrètes (</a:t>
            </a:r>
            <a:r>
              <a:rPr lang="fr-FR" sz="1100" i="1" dirty="0"/>
              <a:t>graphes</a:t>
            </a:r>
            <a:r>
              <a:rPr lang="fr-FR" sz="1100" dirty="0"/>
              <a:t>…), Probabilités, Statistiques, modélisations stochastiques</a:t>
            </a:r>
          </a:p>
          <a:p>
            <a:r>
              <a:rPr lang="fr-FR" sz="1100" dirty="0"/>
              <a:t>(chaînes de Markov, files d’attente). Mathématiques de l’optimisation, Domaines spécifiques</a:t>
            </a:r>
          </a:p>
          <a:p>
            <a:r>
              <a:rPr lang="fr-FR" sz="1100" dirty="0"/>
              <a:t>: mathématiques de la commande, biomathématiques…. Logiques classiques et </a:t>
            </a:r>
            <a:r>
              <a:rPr lang="fr-FR" sz="1100" dirty="0" err="1"/>
              <a:t>nonclassiques</a:t>
            </a:r>
            <a:endParaRPr lang="fr-FR" sz="1100" dirty="0"/>
          </a:p>
          <a:p>
            <a:r>
              <a:rPr lang="fr-FR" sz="1100" dirty="0"/>
              <a:t>…</a:t>
            </a:r>
            <a:endParaRPr lang="fr-FR" sz="1100" b="1" dirty="0"/>
          </a:p>
          <a:p>
            <a:endParaRPr lang="fr-FR" sz="1100" b="1" dirty="0"/>
          </a:p>
          <a:p>
            <a:endParaRPr lang="fr-FR" sz="1100" b="1" dirty="0"/>
          </a:p>
        </p:txBody>
      </p:sp>
    </p:spTree>
    <p:extLst>
      <p:ext uri="{BB962C8B-B14F-4D97-AF65-F5344CB8AC3E}">
        <p14:creationId xmlns:p14="http://schemas.microsoft.com/office/powerpoint/2010/main" val="14192384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29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/>
              <a:t>Domaine des sciences</a:t>
            </a:r>
            <a:endParaRPr lang="fr-FR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D76C5C9-964C-428D-B804-BB3A2F7AA1FA}"/>
              </a:ext>
            </a:extLst>
          </p:cNvPr>
          <p:cNvSpPr txBox="1"/>
          <p:nvPr/>
        </p:nvSpPr>
        <p:spPr>
          <a:xfrm>
            <a:off x="719572" y="1352451"/>
            <a:ext cx="7704856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dirty="0"/>
              <a:t>PHYSIQUE</a:t>
            </a:r>
          </a:p>
          <a:p>
            <a:r>
              <a:rPr lang="fr-FR" sz="1000" b="1" dirty="0"/>
              <a:t>Physique Théorique</a:t>
            </a:r>
          </a:p>
          <a:p>
            <a:r>
              <a:rPr lang="fr-FR" sz="1000" dirty="0"/>
              <a:t>Physique quantique, Physique des particules (</a:t>
            </a:r>
            <a:r>
              <a:rPr lang="fr-FR" sz="1000" i="1" dirty="0"/>
              <a:t>accélérateurs, électrodynamique quantique,</a:t>
            </a:r>
          </a:p>
          <a:p>
            <a:r>
              <a:rPr lang="fr-FR" sz="1000" i="1" dirty="0"/>
              <a:t>modèle standard, particules élémentaires, théorie quantique des champs</a:t>
            </a:r>
            <a:r>
              <a:rPr lang="fr-FR" sz="1000" dirty="0"/>
              <a:t>), Relativité</a:t>
            </a:r>
          </a:p>
          <a:p>
            <a:r>
              <a:rPr lang="fr-FR" sz="1000" dirty="0"/>
              <a:t>(</a:t>
            </a:r>
            <a:r>
              <a:rPr lang="fr-FR" sz="1000" i="1" dirty="0"/>
              <a:t>expérience de Michelson-Morley, espace-temps, ondes gravitationnelles, principe</a:t>
            </a:r>
          </a:p>
          <a:p>
            <a:r>
              <a:rPr lang="fr-FR" sz="1000" i="1" dirty="0"/>
              <a:t>d'équivalence, relativités générale &amp; restreinte, vitesse de la lumière</a:t>
            </a:r>
            <a:r>
              <a:rPr lang="fr-FR" sz="1000" dirty="0"/>
              <a:t>), Unification</a:t>
            </a:r>
          </a:p>
          <a:p>
            <a:r>
              <a:rPr lang="fr-FR" sz="1000" dirty="0"/>
              <a:t>(</a:t>
            </a:r>
            <a:r>
              <a:rPr lang="fr-FR" sz="1000" i="1" dirty="0"/>
              <a:t>électromagnétisme, gravitation, interactions supersymétrie</a:t>
            </a:r>
            <a:r>
              <a:rPr lang="fr-FR" sz="1000" dirty="0"/>
              <a:t>), Physique statistique</a:t>
            </a:r>
          </a:p>
          <a:p>
            <a:r>
              <a:rPr lang="fr-FR" sz="1000" dirty="0"/>
              <a:t>(</a:t>
            </a:r>
            <a:r>
              <a:rPr lang="fr-FR" sz="1000" i="1" dirty="0"/>
              <a:t>extensivité - intensivité, Boltzmann, mouvement brownien, physique statistique hors</a:t>
            </a:r>
          </a:p>
          <a:p>
            <a:r>
              <a:rPr lang="fr-FR" sz="1000" i="1" dirty="0"/>
              <a:t>d'équilibre, statistiques</a:t>
            </a:r>
            <a:r>
              <a:rPr lang="fr-FR" sz="1000" dirty="0"/>
              <a:t>)…</a:t>
            </a:r>
          </a:p>
          <a:p>
            <a:r>
              <a:rPr lang="fr-FR" sz="1000" b="1" dirty="0"/>
              <a:t>Mécanique</a:t>
            </a:r>
          </a:p>
          <a:p>
            <a:r>
              <a:rPr lang="fr-FR" sz="1000" dirty="0"/>
              <a:t>Mécanique newtonienne (</a:t>
            </a:r>
            <a:r>
              <a:rPr lang="fr-FR" sz="1000" i="1" dirty="0"/>
              <a:t>cinématique, dynamique, énergie mécanique, moment, torseurs,</a:t>
            </a:r>
          </a:p>
          <a:p>
            <a:r>
              <a:rPr lang="fr-FR" sz="1000" i="1" dirty="0"/>
              <a:t>mécanique du point et du solide, oscillateur</a:t>
            </a:r>
            <a:r>
              <a:rPr lang="fr-FR" sz="1000" dirty="0"/>
              <a:t>) Mécanique des fluides (</a:t>
            </a:r>
            <a:r>
              <a:rPr lang="fr-FR" sz="1000" i="1" dirty="0"/>
              <a:t>couche limite,</a:t>
            </a:r>
          </a:p>
          <a:p>
            <a:r>
              <a:rPr lang="fr-FR" sz="1000" i="1" dirty="0"/>
              <a:t>dynamique, écoulements, effet Venturi, équations de Navier-Stokes, hydrostatique,</a:t>
            </a:r>
          </a:p>
          <a:p>
            <a:r>
              <a:rPr lang="fr-FR" sz="1000" i="1" dirty="0"/>
              <a:t>hydrodynamique, rhéologie</a:t>
            </a:r>
            <a:r>
              <a:rPr lang="fr-FR" sz="1000" dirty="0"/>
              <a:t>)…</a:t>
            </a:r>
          </a:p>
          <a:p>
            <a:r>
              <a:rPr lang="fr-FR" sz="1000" b="1" dirty="0"/>
              <a:t>Physique de la Matière</a:t>
            </a:r>
          </a:p>
          <a:p>
            <a:r>
              <a:rPr lang="fr-FR" sz="1000" dirty="0"/>
              <a:t>Physique des matériaux (</a:t>
            </a:r>
            <a:r>
              <a:rPr lang="fr-FR" sz="1000" i="1" dirty="0"/>
              <a:t>cristallographie, déformation, contraintes, ferroélectricité,</a:t>
            </a:r>
          </a:p>
          <a:p>
            <a:r>
              <a:rPr lang="fr-FR" sz="1000" i="1" dirty="0"/>
              <a:t>ferromagnétisme, piézoélectricité, semi-conducteur, supraconducteur, tribologie,</a:t>
            </a:r>
          </a:p>
          <a:p>
            <a:r>
              <a:rPr lang="fr-FR" sz="1000" i="1" dirty="0"/>
              <a:t>thermoélectricité, thermochromie</a:t>
            </a:r>
            <a:r>
              <a:rPr lang="fr-FR" sz="1000" dirty="0"/>
              <a:t>), Thermodynamique (</a:t>
            </a:r>
            <a:r>
              <a:rPr lang="fr-FR" sz="1000" i="1" dirty="0"/>
              <a:t>thermique, cycles, fonctions d'état,</a:t>
            </a:r>
          </a:p>
          <a:p>
            <a:r>
              <a:rPr lang="fr-FR" sz="1000" i="1" dirty="0"/>
              <a:t>principes, thermodynamique statistique, diagrammes de phases, énergie de surface, potentiel</a:t>
            </a:r>
          </a:p>
          <a:p>
            <a:r>
              <a:rPr lang="fr-FR" sz="1000" i="1" dirty="0"/>
              <a:t>chimique, diffusion chimique, changements de phases, surfusion, osmose</a:t>
            </a:r>
            <a:r>
              <a:rPr lang="fr-FR" sz="1000" dirty="0"/>
              <a:t>), Physique</a:t>
            </a:r>
          </a:p>
          <a:p>
            <a:r>
              <a:rPr lang="fr-FR" sz="1000" dirty="0"/>
              <a:t>atomique (</a:t>
            </a:r>
            <a:r>
              <a:rPr lang="fr-FR" sz="1000" i="1" dirty="0"/>
              <a:t>atome, configuration électronique, raies spectrales</a:t>
            </a:r>
            <a:r>
              <a:rPr lang="fr-FR" sz="1000" dirty="0"/>
              <a:t>), Physique nucléaire (</a:t>
            </a:r>
            <a:r>
              <a:rPr lang="fr-FR" sz="1000" i="1" dirty="0"/>
              <a:t>noyau,</a:t>
            </a:r>
          </a:p>
          <a:p>
            <a:r>
              <a:rPr lang="fr-FR" sz="1000" i="1" dirty="0"/>
              <a:t>radioactivité, protection, réaction nucléaire</a:t>
            </a:r>
            <a:r>
              <a:rPr lang="fr-FR" sz="1000" dirty="0"/>
              <a:t>), Plasmas…</a:t>
            </a:r>
          </a:p>
          <a:p>
            <a:r>
              <a:rPr lang="fr-FR" sz="1000" b="1" dirty="0"/>
              <a:t>Physique Ondulatoire</a:t>
            </a:r>
          </a:p>
          <a:p>
            <a:r>
              <a:rPr lang="fr-FR" sz="1000" dirty="0"/>
              <a:t>Optique (</a:t>
            </a:r>
            <a:r>
              <a:rPr lang="fr-FR" sz="1000" i="1" dirty="0"/>
              <a:t>diffraction, diffusion, dualité onde-corpuscule, interférence, laser, optique</a:t>
            </a:r>
          </a:p>
          <a:p>
            <a:r>
              <a:rPr lang="fr-FR" sz="1000" i="1" dirty="0"/>
              <a:t>géométrique</a:t>
            </a:r>
            <a:r>
              <a:rPr lang="fr-FR" sz="1000" dirty="0"/>
              <a:t>), Électromagnétisme (</a:t>
            </a:r>
            <a:r>
              <a:rPr lang="fr-FR" sz="1000" i="1" dirty="0"/>
              <a:t>magnétostatique, électrostatique, équations de Maxwell,</a:t>
            </a:r>
          </a:p>
          <a:p>
            <a:r>
              <a:rPr lang="fr-FR" sz="1000" i="1" dirty="0"/>
              <a:t>induction, photon</a:t>
            </a:r>
            <a:r>
              <a:rPr lang="fr-FR" sz="1000" dirty="0"/>
              <a:t>), Acoustique (</a:t>
            </a:r>
            <a:r>
              <a:rPr lang="fr-FR" sz="1000" i="1" dirty="0"/>
              <a:t>son, spectre harmonique, phonons, diffusion, musique</a:t>
            </a:r>
            <a:r>
              <a:rPr lang="fr-FR" sz="1000" dirty="0"/>
              <a:t>)</a:t>
            </a:r>
          </a:p>
          <a:p>
            <a:r>
              <a:rPr lang="fr-FR" sz="1000" b="1" dirty="0"/>
              <a:t>Physique Interdisciplinaire</a:t>
            </a:r>
          </a:p>
          <a:p>
            <a:r>
              <a:rPr lang="fr-FR" sz="1000" dirty="0"/>
              <a:t>Astrophysique (</a:t>
            </a:r>
            <a:r>
              <a:rPr lang="fr-FR" sz="1000" i="1" dirty="0"/>
              <a:t>évolution des étoiles, lentilles gravitationnelles, étoiles, nucléosynthèse,</a:t>
            </a:r>
          </a:p>
          <a:p>
            <a:r>
              <a:rPr lang="fr-FR" sz="1000" i="1" dirty="0"/>
              <a:t>exoplanètes</a:t>
            </a:r>
            <a:r>
              <a:rPr lang="fr-FR" sz="1000" dirty="0"/>
              <a:t>), Biophysique (</a:t>
            </a:r>
            <a:r>
              <a:rPr lang="fr-FR" sz="1000" i="1" dirty="0"/>
              <a:t>biomimétisme, biophotonique</a:t>
            </a:r>
            <a:r>
              <a:rPr lang="fr-FR" sz="1000" dirty="0"/>
              <a:t>), Géophysique (</a:t>
            </a:r>
            <a:r>
              <a:rPr lang="fr-FR" sz="1000" i="1" dirty="0"/>
              <a:t>sismologie, </a:t>
            </a:r>
            <a:r>
              <a:rPr lang="fr-FR" sz="1000" i="1" dirty="0" err="1"/>
              <a:t>champmagnétique</a:t>
            </a:r>
            <a:r>
              <a:rPr lang="fr-FR" sz="1000" i="1" dirty="0"/>
              <a:t> terrestre, océanographie</a:t>
            </a:r>
            <a:r>
              <a:rPr lang="fr-FR" sz="1000" dirty="0"/>
              <a:t>), Chimie physique (</a:t>
            </a:r>
            <a:r>
              <a:rPr lang="fr-FR" sz="1000" i="1" dirty="0"/>
              <a:t>théorie cinétique des gaz, cinétique</a:t>
            </a:r>
          </a:p>
          <a:p>
            <a:r>
              <a:rPr lang="fr-FR" sz="1000" i="1" dirty="0"/>
              <a:t>chimique, électrochimie, résonance magnétique nucléaire, spectroscopie, thermochimie</a:t>
            </a:r>
            <a:r>
              <a:rPr lang="fr-FR" sz="1000" dirty="0"/>
              <a:t>),</a:t>
            </a:r>
          </a:p>
          <a:p>
            <a:r>
              <a:rPr lang="fr-FR" sz="1000" dirty="0"/>
              <a:t>Nano- et Micro-technologies (</a:t>
            </a:r>
            <a:r>
              <a:rPr lang="fr-FR" sz="1000" i="1" dirty="0"/>
              <a:t>optoélectronique, électronique, optique, fibre optique,</a:t>
            </a:r>
          </a:p>
          <a:p>
            <a:r>
              <a:rPr lang="fr-FR" sz="1000" i="1" dirty="0"/>
              <a:t>photodiodes, photovoltaïque</a:t>
            </a:r>
            <a:r>
              <a:rPr lang="fr-FR" sz="1000" dirty="0"/>
              <a:t>), Électronique (</a:t>
            </a:r>
            <a:r>
              <a:rPr lang="fr-FR" sz="1000" i="1" dirty="0"/>
              <a:t>filtres, amplificateurs, électronique analogique,</a:t>
            </a:r>
          </a:p>
          <a:p>
            <a:r>
              <a:rPr lang="fr-FR" sz="1000" i="1" dirty="0"/>
              <a:t>micro-électronique, électronique numérique</a:t>
            </a:r>
            <a:r>
              <a:rPr lang="fr-FR" sz="1000" dirty="0"/>
              <a:t>)…</a:t>
            </a:r>
            <a:endParaRPr lang="fr-FR" sz="200" b="1" dirty="0"/>
          </a:p>
        </p:txBody>
      </p:sp>
    </p:spTree>
    <p:extLst>
      <p:ext uri="{BB962C8B-B14F-4D97-AF65-F5344CB8AC3E}">
        <p14:creationId xmlns:p14="http://schemas.microsoft.com/office/powerpoint/2010/main" val="20309459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Sommaire</a:t>
            </a:r>
          </a:p>
        </p:txBody>
      </p: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52CE35B-D53F-B1AA-6FAC-85A8911C417F}"/>
              </a:ext>
            </a:extLst>
          </p:cNvPr>
          <p:cNvSpPr/>
          <p:nvPr/>
        </p:nvSpPr>
        <p:spPr>
          <a:xfrm>
            <a:off x="866775" y="2436418"/>
            <a:ext cx="7560840" cy="34163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r>
              <a:rPr lang="fr-FR" sz="2400" dirty="0"/>
              <a:t>Présentation du projet</a:t>
            </a:r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endParaRPr lang="fr-FR" sz="2400" dirty="0"/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r>
              <a:rPr lang="fr-FR" sz="2400" dirty="0"/>
              <a:t>Conduire un projet</a:t>
            </a:r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endParaRPr lang="fr-FR" sz="2400" dirty="0"/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r>
              <a:rPr lang="fr-FR" sz="2400" dirty="0"/>
              <a:t>Trouver un sujet et une problématique</a:t>
            </a:r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endParaRPr lang="fr-FR" sz="2400" dirty="0"/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r>
              <a:rPr lang="fr-FR" sz="2400" dirty="0"/>
              <a:t>Exemples</a:t>
            </a:r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endParaRPr lang="fr-FR" sz="2400" dirty="0"/>
          </a:p>
          <a:p>
            <a:pPr lvl="1" indent="-457200">
              <a:spcBef>
                <a:spcPct val="0"/>
              </a:spcBef>
              <a:buClr>
                <a:schemeClr val="tx1"/>
              </a:buClr>
              <a:buAutoNum type="arabicParenR"/>
              <a:defRPr/>
            </a:pPr>
            <a:r>
              <a:rPr lang="fr-FR" sz="2400" dirty="0"/>
              <a:t>On vous écoute ?</a:t>
            </a:r>
          </a:p>
        </p:txBody>
      </p:sp>
      <p:sp>
        <p:nvSpPr>
          <p:cNvPr id="3" name="ZoneTexte 7">
            <a:extLst>
              <a:ext uri="{FF2B5EF4-FFF2-40B4-BE49-F238E27FC236}">
                <a16:creationId xmlns:a16="http://schemas.microsoft.com/office/drawing/2014/main" id="{C260BF94-46E2-5850-1425-B80654193D56}"/>
              </a:ext>
            </a:extLst>
          </p:cNvPr>
          <p:cNvSpPr txBox="1"/>
          <p:nvPr/>
        </p:nvSpPr>
        <p:spPr>
          <a:xfrm>
            <a:off x="716385" y="1575991"/>
            <a:ext cx="18722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/>
            <a:r>
              <a:rPr lang="fr-FR" sz="3200" dirty="0"/>
              <a:t>Plan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48851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Exemples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3137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pic>
        <p:nvPicPr>
          <p:cNvPr id="8" name="Picture 14" descr="Résultat de recherche d'images pour &quot;Archery solidworks&quot;">
            <a:extLst>
              <a:ext uri="{FF2B5EF4-FFF2-40B4-BE49-F238E27FC236}">
                <a16:creationId xmlns:a16="http://schemas.microsoft.com/office/drawing/2014/main" id="{907F2A5D-03D6-4EC6-A261-F063B51189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2434562"/>
            <a:ext cx="2808312" cy="1732020"/>
          </a:xfrm>
          <a:prstGeom prst="rect">
            <a:avLst/>
          </a:prstGeom>
          <a:noFill/>
        </p:spPr>
      </p:pic>
      <p:pic>
        <p:nvPicPr>
          <p:cNvPr id="10" name="Picture 16" descr="Résultat de recherche d'images pour &quot;accelerometre capteur&quot;">
            <a:extLst>
              <a:ext uri="{FF2B5EF4-FFF2-40B4-BE49-F238E27FC236}">
                <a16:creationId xmlns:a16="http://schemas.microsoft.com/office/drawing/2014/main" id="{9719BA49-36B3-4007-89FF-638C9CB71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2218538"/>
            <a:ext cx="864096" cy="667557"/>
          </a:xfrm>
          <a:prstGeom prst="rect">
            <a:avLst/>
          </a:prstGeom>
          <a:noFill/>
        </p:spPr>
      </p:pic>
      <p:pic>
        <p:nvPicPr>
          <p:cNvPr id="11" name="Picture 4" descr="Résultat de recherche d'images pour &quot;tire a l'arc stabilisateur&quot;">
            <a:extLst>
              <a:ext uri="{FF2B5EF4-FFF2-40B4-BE49-F238E27FC236}">
                <a16:creationId xmlns:a16="http://schemas.microsoft.com/office/drawing/2014/main" id="{55C40D66-2C9B-4805-B2E1-76E06B15E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2218538"/>
            <a:ext cx="1800200" cy="1200133"/>
          </a:xfrm>
          <a:prstGeom prst="rect">
            <a:avLst/>
          </a:prstGeom>
          <a:noFill/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21426D3-4E9F-409C-9833-F3D01FCD9D7C}"/>
              </a:ext>
            </a:extLst>
          </p:cNvPr>
          <p:cNvSpPr txBox="1">
            <a:spLocks/>
          </p:cNvSpPr>
          <p:nvPr/>
        </p:nvSpPr>
        <p:spPr>
          <a:xfrm>
            <a:off x="0" y="1138418"/>
            <a:ext cx="4067944" cy="10081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/>
              <a:t>L'amortissement des vibrations d’un arc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F0E19E17-F686-449F-8631-B74F422F2BB9}"/>
              </a:ext>
            </a:extLst>
          </p:cNvPr>
          <p:cNvSpPr txBox="1">
            <a:spLocks/>
          </p:cNvSpPr>
          <p:nvPr/>
        </p:nvSpPr>
        <p:spPr>
          <a:xfrm>
            <a:off x="5508104" y="1282434"/>
            <a:ext cx="29523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/>
              <a:t>Stabilisation de l’axe d’un drone 18,7/20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Titre 1">
            <a:extLst>
              <a:ext uri="{FF2B5EF4-FFF2-40B4-BE49-F238E27FC236}">
                <a16:creationId xmlns:a16="http://schemas.microsoft.com/office/drawing/2014/main" id="{73945A65-0D47-4E30-BA07-AB431C165C3A}"/>
              </a:ext>
            </a:extLst>
          </p:cNvPr>
          <p:cNvSpPr txBox="1">
            <a:spLocks/>
          </p:cNvSpPr>
          <p:nvPr/>
        </p:nvSpPr>
        <p:spPr>
          <a:xfrm>
            <a:off x="827584" y="4162754"/>
            <a:ext cx="298782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/>
              <a:t>Diffusion thermique d’une vitre de voiture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10" descr="Schéma bloc vérin asservi">
            <a:extLst>
              <a:ext uri="{FF2B5EF4-FFF2-40B4-BE49-F238E27FC236}">
                <a16:creationId xmlns:a16="http://schemas.microsoft.com/office/drawing/2014/main" id="{88AD6011-47B2-44CB-829C-DD5BA5B5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28184" y="2074522"/>
            <a:ext cx="2705889" cy="792088"/>
          </a:xfrm>
          <a:prstGeom prst="rect">
            <a:avLst/>
          </a:prstGeom>
          <a:noFill/>
        </p:spPr>
      </p:pic>
      <p:pic>
        <p:nvPicPr>
          <p:cNvPr id="16" name="Picture 8" descr="Image associée">
            <a:extLst>
              <a:ext uri="{FF2B5EF4-FFF2-40B4-BE49-F238E27FC236}">
                <a16:creationId xmlns:a16="http://schemas.microsoft.com/office/drawing/2014/main" id="{848917D8-7631-4366-AB19-F54969396F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5170866"/>
            <a:ext cx="1800200" cy="1350150"/>
          </a:xfrm>
          <a:prstGeom prst="rect">
            <a:avLst/>
          </a:prstGeom>
          <a:noFill/>
        </p:spPr>
      </p:pic>
      <p:pic>
        <p:nvPicPr>
          <p:cNvPr id="17" name="Picture 6" descr="Résultat de recherche d'images pour &quot;caméra thermique&quot;">
            <a:extLst>
              <a:ext uri="{FF2B5EF4-FFF2-40B4-BE49-F238E27FC236}">
                <a16:creationId xmlns:a16="http://schemas.microsoft.com/office/drawing/2014/main" id="{344905CD-5383-4FE0-9D29-06DC35D9D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9512" y="4954842"/>
            <a:ext cx="864096" cy="981004"/>
          </a:xfrm>
          <a:prstGeom prst="rect">
            <a:avLst/>
          </a:prstGeom>
          <a:noFill/>
        </p:spPr>
      </p:pic>
      <p:pic>
        <p:nvPicPr>
          <p:cNvPr id="18" name="Picture 8" descr="http://www.alcadworks.com/content/images/solidworks-hvac.v635857849323717472.jpg">
            <a:extLst>
              <a:ext uri="{FF2B5EF4-FFF2-40B4-BE49-F238E27FC236}">
                <a16:creationId xmlns:a16="http://schemas.microsoft.com/office/drawing/2014/main" id="{A26125DA-674B-4500-9D53-A1C8D8DC8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r="12994"/>
          <a:stretch>
            <a:fillRect/>
          </a:stretch>
        </p:blipFill>
        <p:spPr bwMode="auto">
          <a:xfrm>
            <a:off x="3275856" y="5458898"/>
            <a:ext cx="1740935" cy="1100254"/>
          </a:xfrm>
          <a:prstGeom prst="rect">
            <a:avLst/>
          </a:prstGeom>
          <a:noFill/>
        </p:spPr>
      </p:pic>
      <p:pic>
        <p:nvPicPr>
          <p:cNvPr id="19" name="Picture 8" descr="http://www.alcadworks.com/content/images/solidworks-hvac.v635857849323717472.jpg">
            <a:extLst>
              <a:ext uri="{FF2B5EF4-FFF2-40B4-BE49-F238E27FC236}">
                <a16:creationId xmlns:a16="http://schemas.microsoft.com/office/drawing/2014/main" id="{1EB39129-285D-492C-825D-0A251F51B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79272" r="3326" b="1546"/>
          <a:stretch>
            <a:fillRect/>
          </a:stretch>
        </p:blipFill>
        <p:spPr bwMode="auto">
          <a:xfrm>
            <a:off x="4379978" y="5479420"/>
            <a:ext cx="464249" cy="1083248"/>
          </a:xfrm>
          <a:prstGeom prst="rect">
            <a:avLst/>
          </a:prstGeom>
          <a:noFill/>
        </p:spPr>
      </p:pic>
      <p:pic>
        <p:nvPicPr>
          <p:cNvPr id="20" name="Picture 8" descr="http://www.alcadworks.com/content/images/solidworks-hvac.v635857849323717472.jpg">
            <a:extLst>
              <a:ext uri="{FF2B5EF4-FFF2-40B4-BE49-F238E27FC236}">
                <a16:creationId xmlns:a16="http://schemas.microsoft.com/office/drawing/2014/main" id="{19F83AD9-CF33-438C-B3B7-61B869629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 l="79272" r="3326" b="64838"/>
          <a:stretch>
            <a:fillRect/>
          </a:stretch>
        </p:blipFill>
        <p:spPr bwMode="auto">
          <a:xfrm>
            <a:off x="3851920" y="5458898"/>
            <a:ext cx="773748" cy="386874"/>
          </a:xfrm>
          <a:prstGeom prst="rect">
            <a:avLst/>
          </a:prstGeom>
          <a:noFill/>
        </p:spPr>
      </p:pic>
      <p:pic>
        <p:nvPicPr>
          <p:cNvPr id="21" name="Picture 2" descr="Résultat de recherche d'images pour &quot;drone quadri arduino&quot;">
            <a:extLst>
              <a:ext uri="{FF2B5EF4-FFF2-40B4-BE49-F238E27FC236}">
                <a16:creationId xmlns:a16="http://schemas.microsoft.com/office/drawing/2014/main" id="{28E7E693-D727-47B1-928C-53937495F5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788024" y="2218538"/>
            <a:ext cx="1726317" cy="1296144"/>
          </a:xfrm>
          <a:prstGeom prst="rect">
            <a:avLst/>
          </a:prstGeom>
          <a:noFill/>
        </p:spPr>
      </p:pic>
      <p:pic>
        <p:nvPicPr>
          <p:cNvPr id="22" name="Picture 2" descr="Résultat de recherche d'images pour &quot;micro&quot;">
            <a:extLst>
              <a:ext uri="{FF2B5EF4-FFF2-40B4-BE49-F238E27FC236}">
                <a16:creationId xmlns:a16="http://schemas.microsoft.com/office/drawing/2014/main" id="{99614A2D-89E4-4AB9-9F94-81C22355D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rot="19419589">
            <a:off x="3015802" y="1886477"/>
            <a:ext cx="864096" cy="864096"/>
          </a:xfrm>
          <a:prstGeom prst="rect">
            <a:avLst/>
          </a:prstGeom>
          <a:noFill/>
        </p:spPr>
      </p:pic>
      <p:sp>
        <p:nvSpPr>
          <p:cNvPr id="23" name="Titre 1">
            <a:extLst>
              <a:ext uri="{FF2B5EF4-FFF2-40B4-BE49-F238E27FC236}">
                <a16:creationId xmlns:a16="http://schemas.microsoft.com/office/drawing/2014/main" id="{86318101-72A1-4C5D-91DF-0B28A1CCDFBB}"/>
              </a:ext>
            </a:extLst>
          </p:cNvPr>
          <p:cNvSpPr txBox="1">
            <a:spLocks/>
          </p:cNvSpPr>
          <p:nvPr/>
        </p:nvSpPr>
        <p:spPr>
          <a:xfrm>
            <a:off x="4499992" y="4090746"/>
            <a:ext cx="4788024" cy="5188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Simuler un </a:t>
            </a:r>
            <a:r>
              <a:rPr lang="fr-FR" sz="2000" dirty="0">
                <a:latin typeface="+mj-lt"/>
                <a:ea typeface="+mj-ea"/>
                <a:cs typeface="+mj-cs"/>
              </a:rPr>
              <a:t>réseau de neurones artificiels</a:t>
            </a:r>
          </a:p>
          <a:p>
            <a:pPr lvl="0" algn="ctr">
              <a:spcBef>
                <a:spcPct val="0"/>
              </a:spcBef>
            </a:pPr>
            <a:r>
              <a:rPr lang="fr-FR" sz="2000" dirty="0">
                <a:latin typeface="+mj-lt"/>
                <a:ea typeface="+mj-ea"/>
                <a:cs typeface="+mj-cs"/>
              </a:rPr>
              <a:t>Le </a:t>
            </a:r>
            <a:r>
              <a:rPr lang="fr-FR" sz="2000" dirty="0" err="1">
                <a:latin typeface="+mj-lt"/>
                <a:ea typeface="+mj-ea"/>
                <a:cs typeface="+mj-cs"/>
              </a:rPr>
              <a:t>deep</a:t>
            </a:r>
            <a:r>
              <a:rPr lang="fr-FR" sz="2000" dirty="0">
                <a:latin typeface="+mj-lt"/>
                <a:ea typeface="+mj-ea"/>
                <a:cs typeface="+mj-cs"/>
              </a:rPr>
              <a:t> </a:t>
            </a:r>
            <a:r>
              <a:rPr lang="fr-FR" sz="2000" dirty="0" err="1">
                <a:latin typeface="+mj-lt"/>
                <a:ea typeface="+mj-ea"/>
                <a:cs typeface="+mj-cs"/>
              </a:rPr>
              <a:t>learning</a:t>
            </a:r>
            <a:r>
              <a:rPr lang="fr-FR" sz="2000" dirty="0">
                <a:latin typeface="+mj-lt"/>
                <a:ea typeface="+mj-ea"/>
                <a:cs typeface="+mj-cs"/>
              </a:rPr>
              <a:t> :</a:t>
            </a:r>
          </a:p>
          <a:p>
            <a:pPr lvl="0" algn="ctr">
              <a:spcBef>
                <a:spcPct val="0"/>
              </a:spcBef>
            </a:pPr>
            <a:r>
              <a:rPr lang="fr-FR" sz="2000" dirty="0">
                <a:latin typeface="+mj-lt"/>
                <a:ea typeface="+mj-ea"/>
                <a:cs typeface="+mj-cs"/>
              </a:rPr>
              <a:t>exemple avec </a:t>
            </a:r>
            <a:r>
              <a:rPr lang="fr-FR" sz="2000" dirty="0" err="1">
                <a:latin typeface="+mj-lt"/>
                <a:ea typeface="+mj-ea"/>
                <a:cs typeface="+mj-cs"/>
              </a:rPr>
              <a:t>Géométry</a:t>
            </a:r>
            <a:r>
              <a:rPr lang="fr-FR" sz="2000" dirty="0">
                <a:latin typeface="+mj-lt"/>
                <a:ea typeface="+mj-ea"/>
                <a:cs typeface="+mj-cs"/>
              </a:rPr>
              <a:t> </a:t>
            </a:r>
            <a:r>
              <a:rPr lang="fr-FR" sz="2000" dirty="0" err="1">
                <a:latin typeface="+mj-lt"/>
                <a:ea typeface="+mj-ea"/>
                <a:cs typeface="+mj-cs"/>
              </a:rPr>
              <a:t>dash</a:t>
            </a:r>
            <a:endParaRPr lang="fr-FR" sz="2000" dirty="0">
              <a:latin typeface="+mj-lt"/>
              <a:ea typeface="+mj-ea"/>
              <a:cs typeface="+mj-cs"/>
            </a:endParaRPr>
          </a:p>
          <a:p>
            <a:pPr lvl="0" algn="ctr">
              <a:spcBef>
                <a:spcPct val="0"/>
              </a:spcBef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(Sciences étonnantes)</a:t>
            </a:r>
          </a:p>
        </p:txBody>
      </p:sp>
      <p:pic>
        <p:nvPicPr>
          <p:cNvPr id="24" name="Picture 3">
            <a:extLst>
              <a:ext uri="{FF2B5EF4-FFF2-40B4-BE49-F238E27FC236}">
                <a16:creationId xmlns:a16="http://schemas.microsoft.com/office/drawing/2014/main" id="{FA809CAD-FC10-48D9-A927-6525B3788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55374" y="5071416"/>
            <a:ext cx="1926764" cy="108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" name="Picture 12" descr="Résultat de recherche d'images pour &quot;arduino moteur&quot;">
            <a:extLst>
              <a:ext uri="{FF2B5EF4-FFF2-40B4-BE49-F238E27FC236}">
                <a16:creationId xmlns:a16="http://schemas.microsoft.com/office/drawing/2014/main" id="{4C8C722C-9C33-44EE-8429-E38859FF3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/>
          <a:srcRect l="14359" t="14443" r="18567" b="13344"/>
          <a:stretch>
            <a:fillRect/>
          </a:stretch>
        </p:blipFill>
        <p:spPr bwMode="auto">
          <a:xfrm>
            <a:off x="6804248" y="3010626"/>
            <a:ext cx="1152128" cy="822948"/>
          </a:xfrm>
          <a:prstGeom prst="rect">
            <a:avLst/>
          </a:prstGeom>
          <a:noFill/>
        </p:spPr>
      </p:pic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CC1E9D91-CA7E-4D13-A139-148A2322F8FC}"/>
              </a:ext>
            </a:extLst>
          </p:cNvPr>
          <p:cNvCxnSpPr>
            <a:cxnSpLocks/>
          </p:cNvCxnSpPr>
          <p:nvPr/>
        </p:nvCxnSpPr>
        <p:spPr>
          <a:xfrm flipV="1">
            <a:off x="827584" y="3159786"/>
            <a:ext cx="185610" cy="628797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 5">
            <a:extLst>
              <a:ext uri="{FF2B5EF4-FFF2-40B4-BE49-F238E27FC236}">
                <a16:creationId xmlns:a16="http://schemas.microsoft.com/office/drawing/2014/main" id="{B26E6A91-BE41-4823-8496-370EADA6987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61550" y="5105509"/>
            <a:ext cx="1431963" cy="126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927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pic>
        <p:nvPicPr>
          <p:cNvPr id="5" name="Picture 2" descr="C:\Users\Simon\Desktop\imageuus.jpg">
            <a:extLst>
              <a:ext uri="{FF2B5EF4-FFF2-40B4-BE49-F238E27FC236}">
                <a16:creationId xmlns:a16="http://schemas.microsoft.com/office/drawing/2014/main" id="{4823F575-04C7-4CAE-A12B-7C4D31A64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4792" y="4907396"/>
            <a:ext cx="1933184" cy="1461127"/>
          </a:xfrm>
          <a:prstGeom prst="rect">
            <a:avLst/>
          </a:prstGeom>
          <a:noFill/>
        </p:spPr>
      </p:pic>
      <p:pic>
        <p:nvPicPr>
          <p:cNvPr id="6" name="Picture 3" descr="C:\Users\Simon\Desktop\images.jpg">
            <a:extLst>
              <a:ext uri="{FF2B5EF4-FFF2-40B4-BE49-F238E27FC236}">
                <a16:creationId xmlns:a16="http://schemas.microsoft.com/office/drawing/2014/main" id="{FE5D25E3-0124-43A5-81E4-00ED1FE94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4619364"/>
            <a:ext cx="1466130" cy="1728192"/>
          </a:xfrm>
          <a:prstGeom prst="rect">
            <a:avLst/>
          </a:prstGeom>
          <a:noFill/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513043B-7536-4C43-A624-B61013C9C424}"/>
              </a:ext>
            </a:extLst>
          </p:cNvPr>
          <p:cNvSpPr txBox="1">
            <a:spLocks/>
          </p:cNvSpPr>
          <p:nvPr/>
        </p:nvSpPr>
        <p:spPr>
          <a:xfrm>
            <a:off x="4283968" y="3971292"/>
            <a:ext cx="52555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Lire une emprunte digital</a:t>
            </a: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D5E8CB9-7BCD-43EA-A426-21EFCCFAA8E2}"/>
              </a:ext>
            </a:extLst>
          </p:cNvPr>
          <p:cNvSpPr txBox="1">
            <a:spLocks/>
          </p:cNvSpPr>
          <p:nvPr/>
        </p:nvSpPr>
        <p:spPr>
          <a:xfrm>
            <a:off x="0" y="3964099"/>
            <a:ext cx="52555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noProof="0" dirty="0">
                <a:latin typeface="+mj-lt"/>
                <a:ea typeface="+mj-ea"/>
                <a:cs typeface="+mj-cs"/>
              </a:rPr>
              <a:t>Jouer du violon avec son smartphone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D434502E-AD53-4C2F-9F50-EF146AD9FAD6}"/>
              </a:ext>
            </a:extLst>
          </p:cNvPr>
          <p:cNvSpPr txBox="1">
            <a:spLocks/>
          </p:cNvSpPr>
          <p:nvPr/>
        </p:nvSpPr>
        <p:spPr>
          <a:xfrm>
            <a:off x="0" y="1246430"/>
            <a:ext cx="525556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>
                <a:latin typeface="+mj-lt"/>
              </a:rPr>
              <a:t>Recharger son smartphone avec … ?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C:\Users\Simon\Desktop\les-methodes-du-futur-pour-recharger-vos-accessoires_4898389.jpg">
            <a:extLst>
              <a:ext uri="{FF2B5EF4-FFF2-40B4-BE49-F238E27FC236}">
                <a16:creationId xmlns:a16="http://schemas.microsoft.com/office/drawing/2014/main" id="{CB0AE22A-5599-4C1C-B362-420BCBF51D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3157" y="1989891"/>
            <a:ext cx="1512843" cy="850975"/>
          </a:xfrm>
          <a:prstGeom prst="rect">
            <a:avLst/>
          </a:prstGeom>
          <a:noFill/>
        </p:spPr>
      </p:pic>
      <p:pic>
        <p:nvPicPr>
          <p:cNvPr id="13" name="Picture 3" descr="C:\Users\Simon\Desktop\aHR0cDovL21lZGlhLmJlc3RvZm1pY3JvLmNvbS9DL1kvNDMyMDM0L29yaWdpbmFsL3RoZXJtb2JhdHRlcnkuanBn.jpg">
            <a:extLst>
              <a:ext uri="{FF2B5EF4-FFF2-40B4-BE49-F238E27FC236}">
                <a16:creationId xmlns:a16="http://schemas.microsoft.com/office/drawing/2014/main" id="{C482226C-3467-4CE6-AEEA-2B9CF3FD0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25198" y="1969370"/>
            <a:ext cx="1421396" cy="871496"/>
          </a:xfrm>
          <a:prstGeom prst="rect">
            <a:avLst/>
          </a:prstGeom>
          <a:noFill/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19865EDB-C690-4654-8C33-8DF24D9C283E}"/>
              </a:ext>
            </a:extLst>
          </p:cNvPr>
          <p:cNvSpPr txBox="1">
            <a:spLocks/>
          </p:cNvSpPr>
          <p:nvPr/>
        </p:nvSpPr>
        <p:spPr>
          <a:xfrm>
            <a:off x="5148064" y="1379004"/>
            <a:ext cx="3995936" cy="8640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Dimension d’une fractale électrique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19/20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B9C1928D-4044-4F46-87E6-9ED74E92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4128" y="2243100"/>
            <a:ext cx="1331640" cy="171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0DE5C211-D664-48DD-8634-C616D384BE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2243100"/>
            <a:ext cx="1691680" cy="169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2" descr="Water Phone Charger - YouTube">
            <a:extLst>
              <a:ext uri="{FF2B5EF4-FFF2-40B4-BE49-F238E27FC236}">
                <a16:creationId xmlns:a16="http://schemas.microsoft.com/office/drawing/2014/main" id="{103CDF43-138E-4AC6-B1F1-E4F6916A0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88" y="2943543"/>
            <a:ext cx="1839987" cy="103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The coolest ways to charge your phone when you don't have power">
            <a:extLst>
              <a:ext uri="{FF2B5EF4-FFF2-40B4-BE49-F238E27FC236}">
                <a16:creationId xmlns:a16="http://schemas.microsoft.com/office/drawing/2014/main" id="{B0EAA5C4-FFE7-4AC3-A093-2DB1A14B4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4211" y="2981182"/>
            <a:ext cx="1478687" cy="113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847F0C6-4C63-4215-8808-4A28F77154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2065" y="4729557"/>
            <a:ext cx="2515026" cy="146112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7CBBF69D-ACCB-4FED-92C0-A732077FB65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0033" y="5467314"/>
            <a:ext cx="1646561" cy="1055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13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44C99F98-A97B-4730-B51C-C0C1A4F42544}"/>
              </a:ext>
            </a:extLst>
          </p:cNvPr>
          <p:cNvSpPr txBox="1">
            <a:spLocks/>
          </p:cNvSpPr>
          <p:nvPr/>
        </p:nvSpPr>
        <p:spPr>
          <a:xfrm>
            <a:off x="251520" y="1246430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Lunettes </a:t>
            </a:r>
            <a:r>
              <a:rPr lang="fr-FR" sz="2000" dirty="0" err="1">
                <a:latin typeface="+mj-lt"/>
                <a:ea typeface="+mj-ea"/>
                <a:cs typeface="+mj-cs"/>
              </a:rPr>
              <a:t>AntiDyslexie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CA00E4C4-4BF2-4621-B444-66845EAEC7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52716" y="2041947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 descr="D:\dys1.jpg">
            <a:extLst>
              <a:ext uri="{FF2B5EF4-FFF2-40B4-BE49-F238E27FC236}">
                <a16:creationId xmlns:a16="http://schemas.microsoft.com/office/drawing/2014/main" id="{36557F7F-7E1E-46DA-AF44-A5FEE456E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9587" y="2381880"/>
            <a:ext cx="2411760" cy="13538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341445B-0A3B-44C1-90BE-F27433258A88}"/>
              </a:ext>
            </a:extLst>
          </p:cNvPr>
          <p:cNvSpPr txBox="1">
            <a:spLocks/>
          </p:cNvSpPr>
          <p:nvPr/>
        </p:nvSpPr>
        <p:spPr>
          <a:xfrm>
            <a:off x="5454163" y="1301760"/>
            <a:ext cx="29523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/>
              <a:t>Stabilisation d’image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9F32DA76-CEDF-4A62-A428-52314C8F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82155" y="2381880"/>
            <a:ext cx="2448272" cy="1836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2" descr="Résultat de recherche d'images pour &quot;arduino moteur&quot;">
            <a:extLst>
              <a:ext uri="{FF2B5EF4-FFF2-40B4-BE49-F238E27FC236}">
                <a16:creationId xmlns:a16="http://schemas.microsoft.com/office/drawing/2014/main" id="{43F89FD7-02D6-493E-8E0F-DAAEE334D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l="14359" t="14443" r="18567" b="13344"/>
          <a:stretch>
            <a:fillRect/>
          </a:stretch>
        </p:blipFill>
        <p:spPr bwMode="auto">
          <a:xfrm>
            <a:off x="7614403" y="2957944"/>
            <a:ext cx="936104" cy="668645"/>
          </a:xfrm>
          <a:prstGeom prst="rect">
            <a:avLst/>
          </a:prstGeom>
          <a:noFill/>
        </p:spPr>
      </p:pic>
      <p:pic>
        <p:nvPicPr>
          <p:cNvPr id="12" name="Picture 10" descr="Schéma bloc vérin asservi">
            <a:extLst>
              <a:ext uri="{FF2B5EF4-FFF2-40B4-BE49-F238E27FC236}">
                <a16:creationId xmlns:a16="http://schemas.microsoft.com/office/drawing/2014/main" id="{467BCFA7-7ABB-4C60-B565-1CF6D24D9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06291" y="2021840"/>
            <a:ext cx="2282598" cy="668179"/>
          </a:xfrm>
          <a:prstGeom prst="rect">
            <a:avLst/>
          </a:prstGeom>
          <a:noFill/>
        </p:spPr>
      </p:pic>
      <p:sp>
        <p:nvSpPr>
          <p:cNvPr id="13" name="Titre 1">
            <a:extLst>
              <a:ext uri="{FF2B5EF4-FFF2-40B4-BE49-F238E27FC236}">
                <a16:creationId xmlns:a16="http://schemas.microsoft.com/office/drawing/2014/main" id="{286E81EB-BE38-4314-840C-C4482D72BCB4}"/>
              </a:ext>
            </a:extLst>
          </p:cNvPr>
          <p:cNvSpPr txBox="1">
            <a:spLocks/>
          </p:cNvSpPr>
          <p:nvPr/>
        </p:nvSpPr>
        <p:spPr>
          <a:xfrm>
            <a:off x="773643" y="4182080"/>
            <a:ext cx="3744416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/>
              <a:t>Stabilisation d’un sous-marin</a:t>
            </a:r>
          </a:p>
          <a:p>
            <a:pPr lvl="0" algn="ctr">
              <a:spcBef>
                <a:spcPct val="0"/>
              </a:spcBef>
            </a:pPr>
            <a:r>
              <a:rPr lang="fr-FR" sz="2000" dirty="0">
                <a:latin typeface="+mj-lt"/>
                <a:ea typeface="+mj-ea"/>
                <a:cs typeface="+mj-cs"/>
              </a:rPr>
              <a:t>en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profondeur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2B9CE536-8C4D-4399-88F3-BAF1380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17859" y="5118184"/>
            <a:ext cx="2088232" cy="1182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CF9EAD79-2131-4093-BDAA-F9FE9F682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69587" y="5046176"/>
            <a:ext cx="23042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itre 1">
            <a:extLst>
              <a:ext uri="{FF2B5EF4-FFF2-40B4-BE49-F238E27FC236}">
                <a16:creationId xmlns:a16="http://schemas.microsoft.com/office/drawing/2014/main" id="{AF51C5AF-7ACD-4FB1-9EF7-62795E77537B}"/>
              </a:ext>
            </a:extLst>
          </p:cNvPr>
          <p:cNvSpPr txBox="1">
            <a:spLocks/>
          </p:cNvSpPr>
          <p:nvPr/>
        </p:nvSpPr>
        <p:spPr>
          <a:xfrm>
            <a:off x="5454163" y="4182080"/>
            <a:ext cx="29523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/>
              <a:t>Ondes et Sismographe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3474AF48-A09E-4E5A-A2CD-E1CF8D7762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254363" y="5118184"/>
            <a:ext cx="1721142" cy="640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36A7D07E-2580-4408-B7E8-08C2D7092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238139" y="4902160"/>
            <a:ext cx="2237516" cy="16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969321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-390" y="-59389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34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7F35EFE8-8295-498F-A313-D3BE9B1F8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700808"/>
            <a:ext cx="3285365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1D9C35E2-960C-4A56-AF42-963CD3BF4AC3}"/>
              </a:ext>
            </a:extLst>
          </p:cNvPr>
          <p:cNvSpPr txBox="1">
            <a:spLocks/>
          </p:cNvSpPr>
          <p:nvPr/>
        </p:nvSpPr>
        <p:spPr>
          <a:xfrm>
            <a:off x="395536" y="1052736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Guitare modulable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1" name="Titre 1">
            <a:extLst>
              <a:ext uri="{FF2B5EF4-FFF2-40B4-BE49-F238E27FC236}">
                <a16:creationId xmlns:a16="http://schemas.microsoft.com/office/drawing/2014/main" id="{BAE1857A-E732-457C-BB8B-4EE03039C045}"/>
              </a:ext>
            </a:extLst>
          </p:cNvPr>
          <p:cNvSpPr txBox="1">
            <a:spLocks/>
          </p:cNvSpPr>
          <p:nvPr/>
        </p:nvSpPr>
        <p:spPr>
          <a:xfrm>
            <a:off x="5508104" y="1340768"/>
            <a:ext cx="2952328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</a:pPr>
            <a:r>
              <a:rPr lang="fr-FR" sz="2000" dirty="0"/>
              <a:t>Avalanches et ségrégation granulaire 16,9/20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EC10072D-F8FE-4694-973E-A3FCC4B0C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29088" y="2371456"/>
            <a:ext cx="1184097" cy="1527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5C7945CA-7EBA-4D1B-8CFA-524B0016C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23520" y="2132856"/>
            <a:ext cx="2187327" cy="1455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D31B3B19-7B53-40F0-9756-7A60B4D7F6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7127776" y="2348880"/>
            <a:ext cx="2016224" cy="1465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" name="Titre 1">
            <a:extLst>
              <a:ext uri="{FF2B5EF4-FFF2-40B4-BE49-F238E27FC236}">
                <a16:creationId xmlns:a16="http://schemas.microsoft.com/office/drawing/2014/main" id="{894F3ED3-C851-4027-B7F8-4E068CE23FBA}"/>
              </a:ext>
            </a:extLst>
          </p:cNvPr>
          <p:cNvSpPr txBox="1">
            <a:spLocks/>
          </p:cNvSpPr>
          <p:nvPr/>
        </p:nvSpPr>
        <p:spPr>
          <a:xfrm>
            <a:off x="278085" y="3971021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Asservissement de la décélération d’un véhicule par freinage électromagnétique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AAB11C62-AF6E-4865-A7E8-BD74854FA19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2996952"/>
            <a:ext cx="936104" cy="122378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D0464629-0466-4341-B444-4438322CF43A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680" y="4941168"/>
            <a:ext cx="2880320" cy="1916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9C50E181-BE8F-4153-B022-C56C9B74AE97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13176"/>
            <a:ext cx="1008112" cy="126876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Titre 1">
            <a:extLst>
              <a:ext uri="{FF2B5EF4-FFF2-40B4-BE49-F238E27FC236}">
                <a16:creationId xmlns:a16="http://schemas.microsoft.com/office/drawing/2014/main" id="{94AF980D-2C68-4641-A8EE-2AACAE95984E}"/>
              </a:ext>
            </a:extLst>
          </p:cNvPr>
          <p:cNvSpPr txBox="1">
            <a:spLocks/>
          </p:cNvSpPr>
          <p:nvPr/>
        </p:nvSpPr>
        <p:spPr>
          <a:xfrm>
            <a:off x="4716016" y="4221088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Capteurs </a:t>
            </a:r>
            <a:r>
              <a:rPr lang="fr-FR" sz="2000" dirty="0" err="1">
                <a:latin typeface="+mj-lt"/>
                <a:ea typeface="+mj-ea"/>
                <a:cs typeface="+mj-cs"/>
              </a:rPr>
              <a:t>Gyrométriques</a:t>
            </a:r>
            <a:r>
              <a:rPr lang="fr-FR" sz="2000" dirty="0">
                <a:latin typeface="+mj-lt"/>
                <a:ea typeface="+mj-ea"/>
                <a:cs typeface="+mj-cs"/>
              </a:rPr>
              <a:t> à effet Coriolis </a:t>
            </a:r>
            <a:r>
              <a:rPr lang="fr-FR" sz="2000" dirty="0"/>
              <a:t>15.3/20</a:t>
            </a: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11236052-E9F8-4CEF-9F7A-56CD5DE3F4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285" y="1448780"/>
            <a:ext cx="1137692" cy="113769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917E723-9C8F-97C9-DC5F-F9EE2DF8BD5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9896" y="4824056"/>
            <a:ext cx="1869082" cy="107552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EA04FAF-1C9C-6A4A-4615-9EDDE78F53D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0619" y="6193794"/>
            <a:ext cx="1749294" cy="290143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C2BB4D17-67C8-E7F2-538D-552A9EF587A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17128" y="4791384"/>
            <a:ext cx="2239514" cy="81690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DA11911-F3F0-CA53-E4FB-8A01599FC6D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656603" y="5627539"/>
            <a:ext cx="2052191" cy="107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7601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E293996-B686-4011-80B5-7A1A200F85F8}"/>
              </a:ext>
            </a:extLst>
          </p:cNvPr>
          <p:cNvSpPr txBox="1">
            <a:spLocks/>
          </p:cNvSpPr>
          <p:nvPr/>
        </p:nvSpPr>
        <p:spPr>
          <a:xfrm>
            <a:off x="395536" y="1268760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Lévitation par émission d’ondes ultrasonores 16,3/20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E2EE3C1-5602-4D1A-9DD4-F8C994F8B4C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5" y="2132856"/>
            <a:ext cx="1800199" cy="2088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A81D2D5-5443-444E-B84D-65D80BE173D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396552" y="2564905"/>
            <a:ext cx="2664298" cy="1224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A6AD1D-C4E0-4ED8-BE5F-3AAD90041AEE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212976"/>
            <a:ext cx="864096" cy="100811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EFB11BAA-8446-4298-A9C0-4B6BC8042CD2}"/>
              </a:ext>
            </a:extLst>
          </p:cNvPr>
          <p:cNvSpPr txBox="1">
            <a:spLocks/>
          </p:cNvSpPr>
          <p:nvPr/>
        </p:nvSpPr>
        <p:spPr>
          <a:xfrm>
            <a:off x="4716016" y="1340768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Ecrire automatiquement une partition à partir d’une musique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91B4043-435E-453C-B3CA-14D361B41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84776" y="2276872"/>
            <a:ext cx="1152128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0D690E8-8700-4E1F-ACC5-ED5B685F8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40560" y="2276872"/>
            <a:ext cx="1795917" cy="1673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5850FC14-A487-4BB5-999E-6515CC528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02752" y="3389906"/>
            <a:ext cx="2155120" cy="105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C741DBB1-DACB-4060-AD2C-F42CD75DEB2C}"/>
              </a:ext>
            </a:extLst>
          </p:cNvPr>
          <p:cNvSpPr txBox="1">
            <a:spLocks/>
          </p:cNvSpPr>
          <p:nvPr/>
        </p:nvSpPr>
        <p:spPr>
          <a:xfrm>
            <a:off x="395536" y="4484063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Biomimétisme : nageoire de baleine et aile d’avion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59F3E4E9-6959-4313-98F8-3E742AA0A21B}"/>
              </a:ext>
            </a:extLst>
          </p:cNvPr>
          <p:cNvSpPr txBox="1">
            <a:spLocks/>
          </p:cNvSpPr>
          <p:nvPr/>
        </p:nvSpPr>
        <p:spPr>
          <a:xfrm>
            <a:off x="4572000" y="4437903"/>
            <a:ext cx="4427984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Toile d’araignée : comportement mécanique et diffraction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33D58BE3-8F1F-42D7-B850-F8AEBB98C4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5497" y="5404309"/>
            <a:ext cx="1579836" cy="1286329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8F1D98B-57C8-4DC3-8EAB-C77DC3391B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58957" y="5170046"/>
            <a:ext cx="1151030" cy="90622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E233BB0-5A1B-43B0-9789-27BFDB9040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2645" y="5229991"/>
            <a:ext cx="908325" cy="151387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5B42A4E4-7043-40EB-B005-6D494538008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9299" y="6053367"/>
            <a:ext cx="1054902" cy="8283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F2B8EDB1-E007-4E18-BCBA-BC101FBEB30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5181" y="5661250"/>
            <a:ext cx="1465857" cy="1034722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F80B3953-996C-4C85-BEA8-1893CCD32C3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809781" y="5244563"/>
            <a:ext cx="1797243" cy="62298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B9CA7E7-B2B0-4882-A565-3FEC274259E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2808" y="5918510"/>
            <a:ext cx="1992365" cy="75815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0B3A9B22-9949-48FD-9A32-53A0AC8FCEC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0026" y="5043946"/>
            <a:ext cx="1319469" cy="8153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1B8F017-6470-AB68-5B99-4DDA09934F6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7952" y="5986501"/>
            <a:ext cx="1177229" cy="82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8434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013E9B15-381B-4B5E-86AF-674F8DF52A26}"/>
              </a:ext>
            </a:extLst>
          </p:cNvPr>
          <p:cNvSpPr txBox="1">
            <a:spLocks/>
          </p:cNvSpPr>
          <p:nvPr/>
        </p:nvSpPr>
        <p:spPr>
          <a:xfrm>
            <a:off x="276002" y="1477597"/>
            <a:ext cx="4223990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Bras bionique commandé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par signal nerveux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5DE0388-2FBE-473F-9312-4DD7B59B6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99" y="2318892"/>
            <a:ext cx="2232042" cy="125412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4B13F8D-7CF4-4FE7-ACB5-EF4E78A0F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0709" y="2315455"/>
            <a:ext cx="1929283" cy="141382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F26CD30B-FFD5-4671-99F2-232C38E710CB}"/>
              </a:ext>
            </a:extLst>
          </p:cNvPr>
          <p:cNvSpPr txBox="1">
            <a:spLocks/>
          </p:cNvSpPr>
          <p:nvPr/>
        </p:nvSpPr>
        <p:spPr>
          <a:xfrm>
            <a:off x="4754315" y="1527903"/>
            <a:ext cx="4223990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Simuler une galaxie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4DD45E2D-96F0-454D-BE0F-7277B16C57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0226" y="2315455"/>
            <a:ext cx="1865658" cy="172538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8ED68CBD-9989-4DEF-AD37-3DD6E4044C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34799" y="2315455"/>
            <a:ext cx="1948215" cy="1601795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4D3B9B66-2C6C-483E-B739-10A409CD12A4}"/>
              </a:ext>
            </a:extLst>
          </p:cNvPr>
          <p:cNvSpPr txBox="1">
            <a:spLocks/>
          </p:cNvSpPr>
          <p:nvPr/>
        </p:nvSpPr>
        <p:spPr>
          <a:xfrm>
            <a:off x="422483" y="3958346"/>
            <a:ext cx="4223990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Billard interactif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0AE05EB-6669-44CB-98AC-2B27136BF3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4377" y="4711895"/>
            <a:ext cx="2872663" cy="1783462"/>
          </a:xfrm>
          <a:prstGeom prst="rect">
            <a:avLst/>
          </a:prstGeom>
        </p:spPr>
      </p:pic>
      <p:sp>
        <p:nvSpPr>
          <p:cNvPr id="14" name="Titre 1">
            <a:extLst>
              <a:ext uri="{FF2B5EF4-FFF2-40B4-BE49-F238E27FC236}">
                <a16:creationId xmlns:a16="http://schemas.microsoft.com/office/drawing/2014/main" id="{31CD48BB-6CF9-46CE-8052-501CE1ACB78D}"/>
              </a:ext>
            </a:extLst>
          </p:cNvPr>
          <p:cNvSpPr txBox="1">
            <a:spLocks/>
          </p:cNvSpPr>
          <p:nvPr/>
        </p:nvSpPr>
        <p:spPr>
          <a:xfrm>
            <a:off x="4659024" y="4088080"/>
            <a:ext cx="4223990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Robot commandé par télépathie</a:t>
            </a:r>
            <a:br>
              <a:rPr lang="fr-FR" sz="2000" dirty="0">
                <a:latin typeface="+mj-lt"/>
                <a:ea typeface="+mj-ea"/>
                <a:cs typeface="+mj-cs"/>
              </a:rPr>
            </a:br>
            <a:r>
              <a:rPr lang="fr-FR" sz="1400" i="1" dirty="0" err="1"/>
              <a:t>Ananya</a:t>
            </a:r>
            <a:r>
              <a:rPr lang="fr-FR" sz="1400" i="1" dirty="0"/>
              <a:t> </a:t>
            </a:r>
            <a:r>
              <a:rPr lang="fr-FR" sz="1400" i="1" dirty="0" err="1"/>
              <a:t>Chadha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2A122A14-2614-4539-BE8E-28DC06E71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834" y="5357109"/>
            <a:ext cx="1294086" cy="10688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34CCA269-9408-40A3-BDB8-6A29135D2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791" y="4993773"/>
            <a:ext cx="1326201" cy="1610270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5EAE3F16-AF49-449B-B428-6994B56B58C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844" y="5023308"/>
            <a:ext cx="1176186" cy="1685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1763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64B7796-A4C2-42B6-9A1E-51CCAD84E6D4}"/>
              </a:ext>
            </a:extLst>
          </p:cNvPr>
          <p:cNvSpPr txBox="1">
            <a:spLocks/>
          </p:cNvSpPr>
          <p:nvPr/>
        </p:nvSpPr>
        <p:spPr>
          <a:xfrm>
            <a:off x="204046" y="974762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Fusée asservi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C149447B-C335-4178-83F9-BD3DD3026F9D}"/>
              </a:ext>
            </a:extLst>
          </p:cNvPr>
          <p:cNvSpPr txBox="1">
            <a:spLocks/>
          </p:cNvSpPr>
          <p:nvPr/>
        </p:nvSpPr>
        <p:spPr>
          <a:xfrm>
            <a:off x="3923980" y="906022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Prothèse de main haptique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508BE28-DB6E-4B98-A75D-4751AE21A9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108" y="1745493"/>
            <a:ext cx="1823891" cy="221964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0E1074EC-5176-4AD4-AEC7-EF7A1938D3D6}"/>
              </a:ext>
            </a:extLst>
          </p:cNvPr>
          <p:cNvSpPr txBox="1">
            <a:spLocks/>
          </p:cNvSpPr>
          <p:nvPr/>
        </p:nvSpPr>
        <p:spPr>
          <a:xfrm>
            <a:off x="7212088" y="2397884"/>
            <a:ext cx="1823890" cy="17044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1100" dirty="0"/>
              <a:t>VR Haptic Glove Update 4: Added thumb and </a:t>
            </a:r>
            <a:r>
              <a:rPr lang="en-US" sz="1100" dirty="0" err="1"/>
              <a:t>arduino</a:t>
            </a:r>
            <a:r>
              <a:rPr lang="en-US" sz="1100" dirty="0"/>
              <a:t>! </a:t>
            </a:r>
            <a:r>
              <a:rPr lang="en-US" sz="1100" dirty="0" err="1"/>
              <a:t>lucas_vrtech</a:t>
            </a:r>
            <a:endParaRPr kumimoji="0" lang="fr-FR" sz="11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A4F7DAA4-87C0-4DE0-9DF6-F22F92D05A7A}"/>
              </a:ext>
            </a:extLst>
          </p:cNvPr>
          <p:cNvSpPr txBox="1">
            <a:spLocks/>
          </p:cNvSpPr>
          <p:nvPr/>
        </p:nvSpPr>
        <p:spPr>
          <a:xfrm>
            <a:off x="195495" y="3910298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Optimisation d’une mêlée de </a:t>
            </a:r>
            <a:r>
              <a:rPr lang="fr-FR" sz="2000" dirty="0" err="1">
                <a:latin typeface="+mj-lt"/>
                <a:ea typeface="+mj-ea"/>
                <a:cs typeface="+mj-cs"/>
              </a:rPr>
              <a:t>rudby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4D7FD1F-1881-4619-A64D-20099696B1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798" y="4591050"/>
            <a:ext cx="1736347" cy="9981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078EC1C-D555-45AE-8B8B-6BC9720BDD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6640" y="4530469"/>
            <a:ext cx="1987104" cy="11193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3A6441DC-89AB-4F3A-A2B5-6E681B0474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1640" y="5537467"/>
            <a:ext cx="1900710" cy="1056980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FFA29A47-131D-42FF-BFF0-9AB8E291271D}"/>
              </a:ext>
            </a:extLst>
          </p:cNvPr>
          <p:cNvSpPr txBox="1">
            <a:spLocks/>
          </p:cNvSpPr>
          <p:nvPr/>
        </p:nvSpPr>
        <p:spPr>
          <a:xfrm>
            <a:off x="4271938" y="3958780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Piège intelligent pour frôlons asiatiques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26D66AFE-5216-42C4-832D-FDC973999FD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55237" y="4591050"/>
            <a:ext cx="2771480" cy="1382974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5425F0E-C39E-8563-6F57-BB2A0ECAF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09641" y="2123244"/>
            <a:ext cx="1544531" cy="1429561"/>
          </a:xfrm>
          <a:prstGeom prst="rect">
            <a:avLst/>
          </a:prstGeom>
        </p:spPr>
      </p:pic>
      <p:pic>
        <p:nvPicPr>
          <p:cNvPr id="13" name="Image 12" descr="Une image contenant texte, personne, intérieur, art&#10;&#10;Description générée automatiquement">
            <a:extLst>
              <a:ext uri="{FF2B5EF4-FFF2-40B4-BE49-F238E27FC236}">
                <a16:creationId xmlns:a16="http://schemas.microsoft.com/office/drawing/2014/main" id="{C2B03D03-B6BD-3729-A429-040D2934855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9097" y="1620099"/>
            <a:ext cx="1796945" cy="10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044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64B7796-A4C2-42B6-9A1E-51CCAD84E6D4}"/>
              </a:ext>
            </a:extLst>
          </p:cNvPr>
          <p:cNvSpPr txBox="1">
            <a:spLocks/>
          </p:cNvSpPr>
          <p:nvPr/>
        </p:nvSpPr>
        <p:spPr>
          <a:xfrm>
            <a:off x="179512" y="1102122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Linéarité et homogénéisation d’un arroseur à battant oscillant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AF3C6A7C-AF80-4E8D-8D7E-DDF5EFEF5F0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0060" r="16" b="2914"/>
          <a:stretch>
            <a:fillRect/>
          </a:stretch>
        </p:blipFill>
        <p:spPr>
          <a:xfrm>
            <a:off x="395536" y="1899262"/>
            <a:ext cx="1950863" cy="240593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077BC37A-09D6-45D0-92B2-7D9C5B032AF1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475729" y="3166821"/>
            <a:ext cx="2096271" cy="109681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CC3EACE1-FE9D-4A07-BCCC-A53778159A6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r="11631"/>
          <a:stretch>
            <a:fillRect/>
          </a:stretch>
        </p:blipFill>
        <p:spPr>
          <a:xfrm>
            <a:off x="2572240" y="1912059"/>
            <a:ext cx="2096271" cy="113764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7BEFE813-12CF-4768-AE0B-70B6FBA93642}"/>
              </a:ext>
            </a:extLst>
          </p:cNvPr>
          <p:cNvSpPr txBox="1"/>
          <p:nvPr/>
        </p:nvSpPr>
        <p:spPr>
          <a:xfrm>
            <a:off x="5508104" y="1268760"/>
            <a:ext cx="3456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Vélo à volant d’inertie commandé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8AA9F09-4DC0-4757-A901-9C3C182F9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2080" y="1912059"/>
            <a:ext cx="2865587" cy="196186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F666CB6-8D27-4697-B695-3DB4CF7115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0536" y="3249461"/>
            <a:ext cx="1796636" cy="1096814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74083748-3728-4A1F-AFBD-403315417A2B}"/>
              </a:ext>
            </a:extLst>
          </p:cNvPr>
          <p:cNvSpPr txBox="1">
            <a:spLocks/>
          </p:cNvSpPr>
          <p:nvPr/>
        </p:nvSpPr>
        <p:spPr>
          <a:xfrm>
            <a:off x="179512" y="4326861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Optimisation de stratégie de défense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sur Clash of Clan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FAB9F4-975A-499D-8EE2-0EE7560DB8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320" y="5139510"/>
            <a:ext cx="1970847" cy="1107616"/>
          </a:xfrm>
          <a:prstGeom prst="rect">
            <a:avLst/>
          </a:prstGeom>
        </p:spPr>
      </p:pic>
      <p:pic>
        <p:nvPicPr>
          <p:cNvPr id="1026" name="Picture 2" descr="Clash of Clans – Applications sur Google Play">
            <a:extLst>
              <a:ext uri="{FF2B5EF4-FFF2-40B4-BE49-F238E27FC236}">
                <a16:creationId xmlns:a16="http://schemas.microsoft.com/office/drawing/2014/main" id="{0D6EE8A8-1D3E-4D80-85AA-A6F0D718F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178372"/>
            <a:ext cx="1332301" cy="133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re 1">
            <a:extLst>
              <a:ext uri="{FF2B5EF4-FFF2-40B4-BE49-F238E27FC236}">
                <a16:creationId xmlns:a16="http://schemas.microsoft.com/office/drawing/2014/main" id="{2310BDC7-1218-4E81-BDF2-2A1FB7C652E3}"/>
              </a:ext>
            </a:extLst>
          </p:cNvPr>
          <p:cNvSpPr txBox="1">
            <a:spLocks/>
          </p:cNvSpPr>
          <p:nvPr/>
        </p:nvSpPr>
        <p:spPr>
          <a:xfrm>
            <a:off x="4543425" y="4364248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Dimensionnement d’une suspension</a:t>
            </a:r>
          </a:p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de sac à dos coulissant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8" name="Picture 4" descr="Cours particuliers Python - cours à domicile ou à distance">
            <a:extLst>
              <a:ext uri="{FF2B5EF4-FFF2-40B4-BE49-F238E27FC236}">
                <a16:creationId xmlns:a16="http://schemas.microsoft.com/office/drawing/2014/main" id="{AEF91580-5199-4D52-ADDE-F9072F2098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231" y="6068273"/>
            <a:ext cx="1404937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loating Backpack Will Reduce Weight On Shoulders And Back - YouTube">
            <a:extLst>
              <a:ext uri="{FF2B5EF4-FFF2-40B4-BE49-F238E27FC236}">
                <a16:creationId xmlns:a16="http://schemas.microsoft.com/office/drawing/2014/main" id="{22111065-0DD3-4E7D-8080-2747EFD48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68" y="5151208"/>
            <a:ext cx="2146756" cy="120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BD9F154-5D92-4CD5-B53C-CDFC69FE97D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27198" y="5050531"/>
            <a:ext cx="1817262" cy="12855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4D206D61-D052-4B1B-AEE0-AC60645EC71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72918" y="5901184"/>
            <a:ext cx="1503910" cy="84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8789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-1905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1325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39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64B7796-A4C2-42B6-9A1E-51CCAD84E6D4}"/>
              </a:ext>
            </a:extLst>
          </p:cNvPr>
          <p:cNvSpPr txBox="1">
            <a:spLocks/>
          </p:cNvSpPr>
          <p:nvPr/>
        </p:nvSpPr>
        <p:spPr>
          <a:xfrm>
            <a:off x="179512" y="1102122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Etude de mécanique des </a:t>
            </a:r>
            <a:r>
              <a:rPr lang="fr-FR" sz="2000" dirty="0">
                <a:latin typeface="+mj-lt"/>
                <a:ea typeface="+mj-ea"/>
                <a:cs typeface="+mj-cs"/>
              </a:rPr>
              <a:t>fluides du système cardio vasculaire 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7BEFE813-12CF-4768-AE0B-70B6FBA93642}"/>
              </a:ext>
            </a:extLst>
          </p:cNvPr>
          <p:cNvSpPr txBox="1"/>
          <p:nvPr/>
        </p:nvSpPr>
        <p:spPr>
          <a:xfrm>
            <a:off x="5385172" y="1137965"/>
            <a:ext cx="34563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/>
              <a:t>Optimisation de masse d’un sac de transport d’organe réfrigéré par module pelletier</a:t>
            </a:r>
          </a:p>
        </p:txBody>
      </p:sp>
      <p:sp>
        <p:nvSpPr>
          <p:cNvPr id="12" name="Titre 1">
            <a:extLst>
              <a:ext uri="{FF2B5EF4-FFF2-40B4-BE49-F238E27FC236}">
                <a16:creationId xmlns:a16="http://schemas.microsoft.com/office/drawing/2014/main" id="{74083748-3728-4A1F-AFBD-403315417A2B}"/>
              </a:ext>
            </a:extLst>
          </p:cNvPr>
          <p:cNvSpPr txBox="1">
            <a:spLocks/>
          </p:cNvSpPr>
          <p:nvPr/>
        </p:nvSpPr>
        <p:spPr>
          <a:xfrm>
            <a:off x="202407" y="4067164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Protection </a:t>
            </a:r>
            <a:r>
              <a:rPr lang="fr-FR" sz="2000" dirty="0">
                <a:latin typeface="+mj-lt"/>
                <a:ea typeface="+mj-ea"/>
                <a:cs typeface="+mj-cs"/>
              </a:rPr>
              <a:t>d’une chute en cheval par accéléromètre et signal GPS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599B79F-E3B3-4E4A-8D25-F7291C8653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109" y="4944793"/>
            <a:ext cx="2075395" cy="1265485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869C987-57ED-4DAF-A0E1-A6F0695CAF9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037" y="4601134"/>
            <a:ext cx="1150541" cy="1352328"/>
          </a:xfrm>
          <a:prstGeom prst="rect">
            <a:avLst/>
          </a:prstGeom>
        </p:spPr>
      </p:pic>
      <p:pic>
        <p:nvPicPr>
          <p:cNvPr id="21" name="Image 20" descr="Une image contenant texte, dessin au trait&#10;&#10;Description générée automatiquement">
            <a:extLst>
              <a:ext uri="{FF2B5EF4-FFF2-40B4-BE49-F238E27FC236}">
                <a16:creationId xmlns:a16="http://schemas.microsoft.com/office/drawing/2014/main" id="{45237354-EA8B-4FEB-87E7-372895CAC5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613" y="5900427"/>
            <a:ext cx="2721471" cy="900179"/>
          </a:xfrm>
          <a:prstGeom prst="rect">
            <a:avLst/>
          </a:prstGeom>
        </p:spPr>
      </p:pic>
      <p:pic>
        <p:nvPicPr>
          <p:cNvPr id="22" name="Picture 2" descr="Le coeur et le système cardiovasculaire | Dictionnaire Visuel">
            <a:extLst>
              <a:ext uri="{FF2B5EF4-FFF2-40B4-BE49-F238E27FC236}">
                <a16:creationId xmlns:a16="http://schemas.microsoft.com/office/drawing/2014/main" id="{C940C8C6-854F-4F88-9636-63158AC51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3" y="2140796"/>
            <a:ext cx="164782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Image 23" descr="Une image contenant texte&#10;&#10;Description générée automatiquement">
            <a:extLst>
              <a:ext uri="{FF2B5EF4-FFF2-40B4-BE49-F238E27FC236}">
                <a16:creationId xmlns:a16="http://schemas.microsoft.com/office/drawing/2014/main" id="{F2B9DAE1-E455-490E-9176-756362F3F3B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2473908"/>
            <a:ext cx="1884884" cy="1055535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58AB87DE-77C4-4F18-A9F7-333B188DEF9F}"/>
              </a:ext>
            </a:extLst>
          </p:cNvPr>
          <p:cNvSpPr txBox="1"/>
          <p:nvPr/>
        </p:nvSpPr>
        <p:spPr>
          <a:xfrm>
            <a:off x="4262129" y="2834411"/>
            <a:ext cx="10294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Venturi</a:t>
            </a:r>
          </a:p>
          <a:p>
            <a:r>
              <a:rPr lang="fr-FR" dirty="0"/>
              <a:t>Bernoulli</a:t>
            </a:r>
          </a:p>
          <a:p>
            <a:endParaRPr lang="fr-FR" dirty="0"/>
          </a:p>
        </p:txBody>
      </p:sp>
      <p:pic>
        <p:nvPicPr>
          <p:cNvPr id="31" name="Picture 4" descr="Module Peltier 60 W avec Ventilateur et Dissipateur Thermique - 1335  (&quot;1335&quot;, &quot;1335&quot;)">
            <a:extLst>
              <a:ext uri="{FF2B5EF4-FFF2-40B4-BE49-F238E27FC236}">
                <a16:creationId xmlns:a16="http://schemas.microsoft.com/office/drawing/2014/main" id="{E53DAD08-DDC9-4586-8288-06B26E7B29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516" y="2235831"/>
            <a:ext cx="1096274" cy="82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omment l'IoT peut révolutionner le transport d'organes">
            <a:extLst>
              <a:ext uri="{FF2B5EF4-FFF2-40B4-BE49-F238E27FC236}">
                <a16:creationId xmlns:a16="http://schemas.microsoft.com/office/drawing/2014/main" id="{8B37AD34-E402-4A74-A38B-C9AFD53260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22" y="2473908"/>
            <a:ext cx="1884885" cy="1106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Image 28" descr="Une image contenant texte, équipement électronique, batterie&#10;&#10;Description générée automatiquement">
            <a:extLst>
              <a:ext uri="{FF2B5EF4-FFF2-40B4-BE49-F238E27FC236}">
                <a16:creationId xmlns:a16="http://schemas.microsoft.com/office/drawing/2014/main" id="{5EBF20C1-E172-4875-BD3B-4D8EC4BE84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0556" y="3108889"/>
            <a:ext cx="1563129" cy="1106485"/>
          </a:xfrm>
          <a:prstGeom prst="rect">
            <a:avLst/>
          </a:prstGeom>
        </p:spPr>
      </p:pic>
      <p:pic>
        <p:nvPicPr>
          <p:cNvPr id="3" name="Image 2" descr="Une image contenant table de salle à manger&#10;&#10;Description générée automatiquement">
            <a:extLst>
              <a:ext uri="{FF2B5EF4-FFF2-40B4-BE49-F238E27FC236}">
                <a16:creationId xmlns:a16="http://schemas.microsoft.com/office/drawing/2014/main" id="{15565BEC-E06D-BF6F-1714-89EDB14570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082" y="4775787"/>
            <a:ext cx="1276460" cy="191788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EE51D4E-9C85-6DA4-1C82-5BFA6DACD8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617379" y="4743596"/>
            <a:ext cx="1662750" cy="1106485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A1B307CC-5DA3-622F-C6D3-B2B61E9AF441}"/>
              </a:ext>
            </a:extLst>
          </p:cNvPr>
          <p:cNvSpPr txBox="1">
            <a:spLocks/>
          </p:cNvSpPr>
          <p:nvPr/>
        </p:nvSpPr>
        <p:spPr>
          <a:xfrm>
            <a:off x="5900989" y="3993006"/>
            <a:ext cx="2546594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Mesure et commande d’un organe extérieur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90516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Présentation du projet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787690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-1905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1325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40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64B7796-A4C2-42B6-9A1E-51CCAD84E6D4}"/>
              </a:ext>
            </a:extLst>
          </p:cNvPr>
          <p:cNvSpPr txBox="1">
            <a:spLocks/>
          </p:cNvSpPr>
          <p:nvPr/>
        </p:nvSpPr>
        <p:spPr>
          <a:xfrm>
            <a:off x="4355976" y="1076051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Sécurité de vélo - airbag</a:t>
            </a:r>
          </a:p>
        </p:txBody>
      </p:sp>
      <p:pic>
        <p:nvPicPr>
          <p:cNvPr id="3" name="Image 2" descr="Une image contenant ciel, extérieur, plane, piste&#10;&#10;Description générée automatiquement">
            <a:extLst>
              <a:ext uri="{FF2B5EF4-FFF2-40B4-BE49-F238E27FC236}">
                <a16:creationId xmlns:a16="http://schemas.microsoft.com/office/drawing/2014/main" id="{D81A5102-B38F-5520-D127-AF55F495D0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28" y="2053299"/>
            <a:ext cx="1404473" cy="1501556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C5439EFA-FB3D-D27D-E32D-2680D9C23130}"/>
              </a:ext>
            </a:extLst>
          </p:cNvPr>
          <p:cNvSpPr txBox="1">
            <a:spLocks/>
          </p:cNvSpPr>
          <p:nvPr/>
        </p:nvSpPr>
        <p:spPr>
          <a:xfrm>
            <a:off x="35496" y="1061933"/>
            <a:ext cx="460851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lvl="1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Est il possible d’aller plus vite que le vent, en étant uniquement propulsé par lui ?</a:t>
            </a:r>
          </a:p>
        </p:txBody>
      </p:sp>
      <p:pic>
        <p:nvPicPr>
          <p:cNvPr id="11" name="Image 10" descr="Une image contenant personne, vélo&#10;&#10;Description générée automatiquement">
            <a:extLst>
              <a:ext uri="{FF2B5EF4-FFF2-40B4-BE49-F238E27FC236}">
                <a16:creationId xmlns:a16="http://schemas.microsoft.com/office/drawing/2014/main" id="{56D5EFB2-3220-6C9E-F94F-A36E382964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978752"/>
            <a:ext cx="1791643" cy="1791643"/>
          </a:xfrm>
          <a:prstGeom prst="rect">
            <a:avLst/>
          </a:prstGeom>
        </p:spPr>
      </p:pic>
      <p:pic>
        <p:nvPicPr>
          <p:cNvPr id="13" name="Image 12" descr="Une image contenant diagramme&#10;&#10;Description générée automatiquement">
            <a:extLst>
              <a:ext uri="{FF2B5EF4-FFF2-40B4-BE49-F238E27FC236}">
                <a16:creationId xmlns:a16="http://schemas.microsoft.com/office/drawing/2014/main" id="{9AD61C5F-F012-A12C-452B-4E80D171CF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636911"/>
            <a:ext cx="2160240" cy="1440881"/>
          </a:xfrm>
          <a:prstGeom prst="rect">
            <a:avLst/>
          </a:prstGeom>
        </p:spPr>
      </p:pic>
      <p:sp>
        <p:nvSpPr>
          <p:cNvPr id="15" name="Titre 1">
            <a:extLst>
              <a:ext uri="{FF2B5EF4-FFF2-40B4-BE49-F238E27FC236}">
                <a16:creationId xmlns:a16="http://schemas.microsoft.com/office/drawing/2014/main" id="{7F75ACF0-4215-199E-DEBA-C34FF7A673C5}"/>
              </a:ext>
            </a:extLst>
          </p:cNvPr>
          <p:cNvSpPr txBox="1">
            <a:spLocks/>
          </p:cNvSpPr>
          <p:nvPr/>
        </p:nvSpPr>
        <p:spPr>
          <a:xfrm>
            <a:off x="467544" y="3909381"/>
            <a:ext cx="3707904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Robot autonome de badminton (ou pingpong avec un rail)</a:t>
            </a:r>
          </a:p>
        </p:txBody>
      </p:sp>
      <p:pic>
        <p:nvPicPr>
          <p:cNvPr id="17" name="Image 16" descr="Une image contenant automate&#10;&#10;Description générée automatiquement">
            <a:extLst>
              <a:ext uri="{FF2B5EF4-FFF2-40B4-BE49-F238E27FC236}">
                <a16:creationId xmlns:a16="http://schemas.microsoft.com/office/drawing/2014/main" id="{661CFBDD-046A-F34A-F7B0-1CA0908A26B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89" y="4672520"/>
            <a:ext cx="2233900" cy="1832496"/>
          </a:xfrm>
          <a:prstGeom prst="rect">
            <a:avLst/>
          </a:prstGeom>
        </p:spPr>
      </p:pic>
      <p:pic>
        <p:nvPicPr>
          <p:cNvPr id="19" name="Image 18" descr="Une image contenant carte&#10;&#10;Description générée automatiquement">
            <a:extLst>
              <a:ext uri="{FF2B5EF4-FFF2-40B4-BE49-F238E27FC236}">
                <a16:creationId xmlns:a16="http://schemas.microsoft.com/office/drawing/2014/main" id="{24505C3E-0A55-FA16-0090-43D95A8AEC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364" y="4741754"/>
            <a:ext cx="3583286" cy="1791643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740E5F79-93D3-72FC-B8FA-0482B8746F57}"/>
              </a:ext>
            </a:extLst>
          </p:cNvPr>
          <p:cNvSpPr txBox="1">
            <a:spLocks/>
          </p:cNvSpPr>
          <p:nvPr/>
        </p:nvSpPr>
        <p:spPr>
          <a:xfrm>
            <a:off x="4342993" y="4002000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Blob et optimisation de réseaux inter-villes</a:t>
            </a:r>
          </a:p>
        </p:txBody>
      </p:sp>
      <p:pic>
        <p:nvPicPr>
          <p:cNvPr id="5" name="Image 4" descr="Une image contenant table, table de tennis de table, ping-pong, intérieur&#10;&#10;Description générée automatiquement">
            <a:extLst>
              <a:ext uri="{FF2B5EF4-FFF2-40B4-BE49-F238E27FC236}">
                <a16:creationId xmlns:a16="http://schemas.microsoft.com/office/drawing/2014/main" id="{7E6B403E-678C-AB20-4CD0-4FABF82380A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318" y="4897978"/>
            <a:ext cx="1760696" cy="98794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2C97EF6-EAD7-1AF8-EBC2-D73C9611BA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1680" y="1894351"/>
            <a:ext cx="2234474" cy="632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6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7854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1325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41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5439EFA-FB3D-D27D-E32D-2680D9C23130}"/>
              </a:ext>
            </a:extLst>
          </p:cNvPr>
          <p:cNvSpPr txBox="1">
            <a:spLocks/>
          </p:cNvSpPr>
          <p:nvPr/>
        </p:nvSpPr>
        <p:spPr>
          <a:xfrm>
            <a:off x="533528" y="1170423"/>
            <a:ext cx="3672408" cy="9361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Conception et réalisation d’un gant haptique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A1EA092D-83FD-B19F-F5CE-740355ADBE33}"/>
              </a:ext>
            </a:extLst>
          </p:cNvPr>
          <p:cNvSpPr txBox="1">
            <a:spLocks/>
          </p:cNvSpPr>
          <p:nvPr/>
        </p:nvSpPr>
        <p:spPr>
          <a:xfrm>
            <a:off x="4844152" y="1107844"/>
            <a:ext cx="3995936" cy="1030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Dimensionnement d’une suspension de vélo et analyse fréquentielle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BD59A39D-8558-5823-CFC1-546252A2FC2B}"/>
              </a:ext>
            </a:extLst>
          </p:cNvPr>
          <p:cNvSpPr txBox="1">
            <a:spLocks/>
          </p:cNvSpPr>
          <p:nvPr/>
        </p:nvSpPr>
        <p:spPr>
          <a:xfrm>
            <a:off x="38092" y="3789211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Conception d’un gant anti-tremblement</a:t>
            </a:r>
          </a:p>
        </p:txBody>
      </p:sp>
      <p:sp>
        <p:nvSpPr>
          <p:cNvPr id="20" name="Titre 1">
            <a:extLst>
              <a:ext uri="{FF2B5EF4-FFF2-40B4-BE49-F238E27FC236}">
                <a16:creationId xmlns:a16="http://schemas.microsoft.com/office/drawing/2014/main" id="{F4858715-5258-842D-319B-69710C37D5DE}"/>
              </a:ext>
            </a:extLst>
          </p:cNvPr>
          <p:cNvSpPr txBox="1">
            <a:spLocks/>
          </p:cNvSpPr>
          <p:nvPr/>
        </p:nvSpPr>
        <p:spPr>
          <a:xfrm>
            <a:off x="5371193" y="3990436"/>
            <a:ext cx="3030360" cy="986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>
              <a:spcBef>
                <a:spcPct val="0"/>
              </a:spcBef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Prédiction de trajectoire de balles de tennis (</a:t>
            </a:r>
            <a:r>
              <a:rPr lang="fr-FR" sz="2000" dirty="0"/>
              <a:t>Paul Hawkins</a:t>
            </a:r>
          </a:p>
          <a:p>
            <a:pPr lvl="0" algn="ctr">
              <a:spcBef>
                <a:spcPct val="0"/>
              </a:spcBef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Hawk </a:t>
            </a:r>
            <a:r>
              <a:rPr kumimoji="0" lang="fr-FR" sz="200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eye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151EB0C-4303-ADAA-26AE-864BCBA25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2162297"/>
            <a:ext cx="2214085" cy="1230047"/>
          </a:xfrm>
          <a:prstGeom prst="rect">
            <a:avLst/>
          </a:prstGeom>
        </p:spPr>
      </p:pic>
      <p:pic>
        <p:nvPicPr>
          <p:cNvPr id="14" name="Image 13" descr="Une image contenant texte, capture d’écran, vélo, cadre&#10;&#10;Description générée automatiquement">
            <a:extLst>
              <a:ext uri="{FF2B5EF4-FFF2-40B4-BE49-F238E27FC236}">
                <a16:creationId xmlns:a16="http://schemas.microsoft.com/office/drawing/2014/main" id="{7E7F6747-E237-961E-BCBB-42F94CAEB6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1982691"/>
            <a:ext cx="1850873" cy="1041116"/>
          </a:xfrm>
          <a:prstGeom prst="rect">
            <a:avLst/>
          </a:prstGeom>
        </p:spPr>
      </p:pic>
      <p:pic>
        <p:nvPicPr>
          <p:cNvPr id="17" name="Image 16" descr="Une image contenant texte, ligne, Tracé, diagramme&#10;&#10;Description générée automatiquement">
            <a:extLst>
              <a:ext uri="{FF2B5EF4-FFF2-40B4-BE49-F238E27FC236}">
                <a16:creationId xmlns:a16="http://schemas.microsoft.com/office/drawing/2014/main" id="{0D0D27B7-D6DA-5FC5-3B86-0FCA9B31EE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068789"/>
            <a:ext cx="1224136" cy="921647"/>
          </a:xfrm>
          <a:prstGeom prst="rect">
            <a:avLst/>
          </a:prstGeom>
        </p:spPr>
      </p:pic>
      <p:pic>
        <p:nvPicPr>
          <p:cNvPr id="21" name="Image 20" descr="Une image contenant doigt, personne, pouce, main&#10;&#10;Description générée automatiquement">
            <a:extLst>
              <a:ext uri="{FF2B5EF4-FFF2-40B4-BE49-F238E27FC236}">
                <a16:creationId xmlns:a16="http://schemas.microsoft.com/office/drawing/2014/main" id="{FF475549-8AF4-E42A-D209-0E1C6D77FF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775396"/>
            <a:ext cx="1454855" cy="1527930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691EFF69-2038-5A9F-B0E7-42D742B680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95736" y="4708371"/>
            <a:ext cx="2573441" cy="1713691"/>
          </a:xfrm>
          <a:prstGeom prst="rect">
            <a:avLst/>
          </a:prstGeom>
        </p:spPr>
      </p:pic>
      <p:pic>
        <p:nvPicPr>
          <p:cNvPr id="27" name="Image 26" descr="Une image contenant équipement sportif, plein air, tennis, sport&#10;&#10;Description générée automatiquement">
            <a:extLst>
              <a:ext uri="{FF2B5EF4-FFF2-40B4-BE49-F238E27FC236}">
                <a16:creationId xmlns:a16="http://schemas.microsoft.com/office/drawing/2014/main" id="{58F7ED30-FB6A-D276-54B7-76B53C955E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205" y="5098429"/>
            <a:ext cx="1736168" cy="881863"/>
          </a:xfrm>
          <a:prstGeom prst="rect">
            <a:avLst/>
          </a:prstGeom>
        </p:spPr>
      </p:pic>
      <p:pic>
        <p:nvPicPr>
          <p:cNvPr id="29" name="Image 28" descr="Une image contenant personne, habits, Visage humain, homme&#10;&#10;Description générée automatiquement">
            <a:extLst>
              <a:ext uri="{FF2B5EF4-FFF2-40B4-BE49-F238E27FC236}">
                <a16:creationId xmlns:a16="http://schemas.microsoft.com/office/drawing/2014/main" id="{1B07E70D-D6F0-6132-46FC-39EF80449A3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5053051"/>
            <a:ext cx="1521201" cy="1690433"/>
          </a:xfrm>
          <a:prstGeom prst="rect">
            <a:avLst/>
          </a:prstGeom>
        </p:spPr>
      </p:pic>
      <p:pic>
        <p:nvPicPr>
          <p:cNvPr id="31" name="Image 30" descr="Une image contenant machine, jouet, robot, automate&#10;&#10;Description générée automatiquement">
            <a:extLst>
              <a:ext uri="{FF2B5EF4-FFF2-40B4-BE49-F238E27FC236}">
                <a16:creationId xmlns:a16="http://schemas.microsoft.com/office/drawing/2014/main" id="{23A86768-236C-5F84-56A8-B1045DF6336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0" y="2135549"/>
            <a:ext cx="2128774" cy="1192113"/>
          </a:xfrm>
          <a:prstGeom prst="rect">
            <a:avLst/>
          </a:prstGeom>
        </p:spPr>
      </p:pic>
      <p:pic>
        <p:nvPicPr>
          <p:cNvPr id="33" name="Image 32" descr="Une image contenant texte, personne, intérieur, art&#10;&#10;Description générée automatiquement">
            <a:extLst>
              <a:ext uri="{FF2B5EF4-FFF2-40B4-BE49-F238E27FC236}">
                <a16:creationId xmlns:a16="http://schemas.microsoft.com/office/drawing/2014/main" id="{41483174-CF81-24CA-FEB1-62E860885CC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68" y="2618788"/>
            <a:ext cx="1796945" cy="100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3267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-1905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521325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42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Exemples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C5439EFA-FB3D-D27D-E32D-2680D9C23130}"/>
              </a:ext>
            </a:extLst>
          </p:cNvPr>
          <p:cNvSpPr txBox="1">
            <a:spLocks/>
          </p:cNvSpPr>
          <p:nvPr/>
        </p:nvSpPr>
        <p:spPr>
          <a:xfrm>
            <a:off x="35496" y="1061933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Simuler une foule – gestion des foules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36E8C62-7CA3-56F8-AD3C-9FCFBD8E2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84" y="1852922"/>
            <a:ext cx="1803475" cy="172736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1EA092D-83FD-B19F-F5CE-740355ADBE33}"/>
              </a:ext>
            </a:extLst>
          </p:cNvPr>
          <p:cNvSpPr txBox="1">
            <a:spLocks/>
          </p:cNvSpPr>
          <p:nvPr/>
        </p:nvSpPr>
        <p:spPr>
          <a:xfrm>
            <a:off x="4271938" y="1076051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Simuler la vie aquatique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DDF22CC-C7BB-DF58-E369-887857675F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459" y="4674546"/>
            <a:ext cx="1263167" cy="190329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8397A33C-9A90-B6B7-D9B9-85CC69799D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3183" y="4605202"/>
            <a:ext cx="1889551" cy="1972642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BD59A39D-8558-5823-CFC1-546252A2FC2B}"/>
              </a:ext>
            </a:extLst>
          </p:cNvPr>
          <p:cNvSpPr txBox="1">
            <a:spLocks/>
          </p:cNvSpPr>
          <p:nvPr/>
        </p:nvSpPr>
        <p:spPr>
          <a:xfrm>
            <a:off x="66002" y="3765612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Construire un tracker solaire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F442447-CDBD-70E4-B745-AAFB0A2C0C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064" y="1881158"/>
            <a:ext cx="1951650" cy="110159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C224C316-3FB7-61CF-31BF-E857F297FC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48264" y="2273364"/>
            <a:ext cx="1605389" cy="1227204"/>
          </a:xfrm>
          <a:prstGeom prst="rect">
            <a:avLst/>
          </a:prstGeom>
        </p:spPr>
      </p:pic>
      <p:sp>
        <p:nvSpPr>
          <p:cNvPr id="20" name="Titre 1">
            <a:extLst>
              <a:ext uri="{FF2B5EF4-FFF2-40B4-BE49-F238E27FC236}">
                <a16:creationId xmlns:a16="http://schemas.microsoft.com/office/drawing/2014/main" id="{F4858715-5258-842D-319B-69710C37D5DE}"/>
              </a:ext>
            </a:extLst>
          </p:cNvPr>
          <p:cNvSpPr txBox="1">
            <a:spLocks/>
          </p:cNvSpPr>
          <p:nvPr/>
        </p:nvSpPr>
        <p:spPr>
          <a:xfrm>
            <a:off x="4205936" y="3789211"/>
            <a:ext cx="4872062" cy="7909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EE3BC62-1D36-D46B-6F39-03A8FC2848A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8064" y="3094986"/>
            <a:ext cx="863087" cy="837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402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43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La postérité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74F78F26-A3EE-4A05-ABE4-F7A2F794F24B}"/>
              </a:ext>
            </a:extLst>
          </p:cNvPr>
          <p:cNvSpPr txBox="1">
            <a:spLocks/>
          </p:cNvSpPr>
          <p:nvPr/>
        </p:nvSpPr>
        <p:spPr>
          <a:xfrm>
            <a:off x="971600" y="1073265"/>
            <a:ext cx="7560840" cy="7920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fr-FR" sz="2000" dirty="0">
                <a:latin typeface="+mj-lt"/>
                <a:ea typeface="+mj-ea"/>
                <a:cs typeface="+mj-cs"/>
              </a:rPr>
              <a:t>Faites nous don de votre maquette et restez dans l’histoire !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https://scontent-cdg2-1.xx.fbcdn.net/v/t1.15752-9/61022926_434503230680501_8603379123831701504_n.jpg?_nc_cat=104&amp;_nc_ht=scontent-cdg2-1.xx&amp;oh=6cf9b30a9772ea19875c981fb419b351&amp;oe=5D9159B0">
            <a:extLst>
              <a:ext uri="{FF2B5EF4-FFF2-40B4-BE49-F238E27FC236}">
                <a16:creationId xmlns:a16="http://schemas.microsoft.com/office/drawing/2014/main" id="{EC8278B8-4015-495E-BEAD-ACA162D2B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1898567"/>
            <a:ext cx="2348822" cy="4697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683896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On vous écoute ?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676276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Projet de TIPE</a:t>
            </a:r>
          </a:p>
        </p:txBody>
      </p: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5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3DDF3810-F98A-41F3-99CD-736FD9469B56}"/>
              </a:ext>
            </a:extLst>
          </p:cNvPr>
          <p:cNvSpPr txBox="1"/>
          <p:nvPr/>
        </p:nvSpPr>
        <p:spPr>
          <a:xfrm>
            <a:off x="467544" y="1412776"/>
            <a:ext cx="8676456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C’est un </a:t>
            </a:r>
            <a:r>
              <a:rPr lang="fr-FR" b="1" dirty="0"/>
              <a:t>projet</a:t>
            </a:r>
            <a:r>
              <a:rPr lang="fr-FR" dirty="0"/>
              <a:t> sur </a:t>
            </a:r>
            <a:r>
              <a:rPr lang="fr-FR" sz="2000" b="1" dirty="0"/>
              <a:t>15 mois</a:t>
            </a:r>
            <a:r>
              <a:rPr lang="fr-FR" dirty="0"/>
              <a:t>.  (de février sup à mai spé)</a:t>
            </a:r>
          </a:p>
          <a:p>
            <a:endParaRPr lang="fr-FR" dirty="0"/>
          </a:p>
          <a:p>
            <a:r>
              <a:rPr lang="fr-FR" dirty="0"/>
              <a:t>Grand oral → TIPE → projet de licence → stages → partenariats industriels → entreprise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 err="1"/>
              <a:t>TIPe</a:t>
            </a:r>
            <a:r>
              <a:rPr lang="fr-FR" dirty="0"/>
              <a:t>  : </a:t>
            </a:r>
            <a:r>
              <a:rPr lang="fr-FR" b="1" dirty="0"/>
              <a:t>Travail d‘Initiative Personnelle encadré </a:t>
            </a:r>
            <a:r>
              <a:rPr lang="fr-FR" dirty="0"/>
              <a:t>(on aide beaucoup les bons élèves)</a:t>
            </a:r>
          </a:p>
          <a:p>
            <a:endParaRPr lang="fr-FR" dirty="0"/>
          </a:p>
          <a:p>
            <a:r>
              <a:rPr lang="fr-FR" dirty="0"/>
              <a:t>Pas d’ADS (sauf XENS)</a:t>
            </a:r>
          </a:p>
          <a:p>
            <a:endParaRPr lang="fr-FR" dirty="0"/>
          </a:p>
          <a:p>
            <a:r>
              <a:rPr lang="fr-FR" dirty="0"/>
              <a:t>30 min de passage :</a:t>
            </a:r>
          </a:p>
          <a:p>
            <a:r>
              <a:rPr lang="fr-FR" dirty="0"/>
              <a:t>	- 15 min de présentation orale de l’élève</a:t>
            </a:r>
          </a:p>
          <a:p>
            <a:r>
              <a:rPr lang="fr-FR" dirty="0"/>
              <a:t>	- 15 min de questions avec les 2 membres du jury (</a:t>
            </a:r>
            <a:r>
              <a:rPr lang="fr-FR" u="sng" dirty="0"/>
              <a:t>ex :</a:t>
            </a:r>
            <a:r>
              <a:rPr lang="fr-FR" dirty="0"/>
              <a:t> 1 SI 1 physique)</a:t>
            </a:r>
          </a:p>
          <a:p>
            <a:endParaRPr lang="fr-FR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6602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Titre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Schéma du TIPE</a:t>
            </a:r>
          </a:p>
        </p:txBody>
      </p:sp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6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5B8C88D-DDDC-4009-B1A0-483D1485CB53}"/>
              </a:ext>
            </a:extLst>
          </p:cNvPr>
          <p:cNvSpPr/>
          <p:nvPr/>
        </p:nvSpPr>
        <p:spPr>
          <a:xfrm>
            <a:off x="6695133" y="2442748"/>
            <a:ext cx="1770323" cy="955209"/>
          </a:xfrm>
          <a:prstGeom prst="rect">
            <a:avLst/>
          </a:prstGeom>
          <a:solidFill>
            <a:srgbClr val="FEEFB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AB3E7B-F948-4F5E-A9E8-9DDA10A031F3}"/>
              </a:ext>
            </a:extLst>
          </p:cNvPr>
          <p:cNvSpPr/>
          <p:nvPr/>
        </p:nvSpPr>
        <p:spPr>
          <a:xfrm>
            <a:off x="827584" y="3396197"/>
            <a:ext cx="7637872" cy="1695841"/>
          </a:xfrm>
          <a:prstGeom prst="rect">
            <a:avLst/>
          </a:prstGeom>
          <a:solidFill>
            <a:srgbClr val="FEEFB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Réponse</a:t>
            </a:r>
          </a:p>
          <a:p>
            <a:endParaRPr lang="fr-FR" sz="1200" b="1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fr-FR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Démarche</a:t>
            </a:r>
          </a:p>
          <a:p>
            <a:r>
              <a:rPr lang="fr-FR" sz="1200" b="1" dirty="0">
                <a:solidFill>
                  <a:schemeClr val="tx1"/>
                </a:solidFill>
                <a:latin typeface="Arial" panose="020B0604020202020204" pitchFamily="34" charset="0"/>
              </a:rPr>
              <a:t>de projet</a:t>
            </a:r>
            <a:endParaRPr lang="fr-FR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AD08E0D-4C60-4091-9BD0-95593D0FFC08}"/>
              </a:ext>
            </a:extLst>
          </p:cNvPr>
          <p:cNvSpPr/>
          <p:nvPr/>
        </p:nvSpPr>
        <p:spPr>
          <a:xfrm>
            <a:off x="6707983" y="3118875"/>
            <a:ext cx="1680441" cy="478496"/>
          </a:xfrm>
          <a:prstGeom prst="rect">
            <a:avLst/>
          </a:prstGeom>
          <a:solidFill>
            <a:srgbClr val="FEEFB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E8FD36F-DC9B-44F2-9543-7D0396400117}"/>
              </a:ext>
            </a:extLst>
          </p:cNvPr>
          <p:cNvSpPr/>
          <p:nvPr/>
        </p:nvSpPr>
        <p:spPr>
          <a:xfrm>
            <a:off x="827584" y="5186255"/>
            <a:ext cx="7637872" cy="1465892"/>
          </a:xfrm>
          <a:prstGeom prst="rect">
            <a:avLst/>
          </a:prstGeom>
          <a:solidFill>
            <a:srgbClr val="FEEFB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Présentation</a:t>
            </a:r>
            <a:endParaRPr lang="fr-FR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457FD96-2350-4C9F-83AF-1E550315905E}"/>
              </a:ext>
            </a:extLst>
          </p:cNvPr>
          <p:cNvSpPr/>
          <p:nvPr/>
        </p:nvSpPr>
        <p:spPr>
          <a:xfrm>
            <a:off x="827585" y="994327"/>
            <a:ext cx="5732430" cy="2308127"/>
          </a:xfrm>
          <a:prstGeom prst="rect">
            <a:avLst/>
          </a:prstGeom>
          <a:solidFill>
            <a:srgbClr val="FEEFBE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200" b="1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Question</a:t>
            </a:r>
            <a:endParaRPr lang="fr-FR" sz="1200" b="1" dirty="0">
              <a:solidFill>
                <a:schemeClr val="tx1"/>
              </a:solidFill>
              <a:effectLst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9BA298-B482-474E-849B-462C1326BEE5}"/>
              </a:ext>
            </a:extLst>
          </p:cNvPr>
          <p:cNvSpPr/>
          <p:nvPr/>
        </p:nvSpPr>
        <p:spPr>
          <a:xfrm>
            <a:off x="1965351" y="3648449"/>
            <a:ext cx="2512782" cy="1325823"/>
          </a:xfrm>
          <a:prstGeom prst="rect">
            <a:avLst/>
          </a:prstGeom>
          <a:solidFill>
            <a:srgbClr val="DCFFBD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fr-FR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fr-FR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/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/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1AE27F1-873D-45A1-ACF5-435493D55079}"/>
              </a:ext>
            </a:extLst>
          </p:cNvPr>
          <p:cNvSpPr/>
          <p:nvPr/>
        </p:nvSpPr>
        <p:spPr>
          <a:xfrm>
            <a:off x="5680671" y="3648449"/>
            <a:ext cx="2500429" cy="132582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C33442-7BFD-41A7-B2AD-44837E168CBE}"/>
              </a:ext>
            </a:extLst>
          </p:cNvPr>
          <p:cNvSpPr/>
          <p:nvPr/>
        </p:nvSpPr>
        <p:spPr>
          <a:xfrm>
            <a:off x="3312636" y="3736716"/>
            <a:ext cx="1043549" cy="1075001"/>
          </a:xfrm>
          <a:prstGeom prst="rect">
            <a:avLst/>
          </a:prstGeom>
          <a:solidFill>
            <a:srgbClr val="B7FF75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Protocole expérimental</a:t>
            </a:r>
          </a:p>
          <a:p>
            <a:pPr algn="ctr"/>
            <a:r>
              <a:rPr lang="fr-FR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Commande matériel</a:t>
            </a:r>
          </a:p>
          <a:p>
            <a:pPr algn="ctr"/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</a:rPr>
              <a:t>Expérience</a:t>
            </a:r>
            <a:endParaRPr lang="fr-FR" sz="11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157CE2-E7EE-4E2A-BA2F-B96EC31E135A}"/>
              </a:ext>
            </a:extLst>
          </p:cNvPr>
          <p:cNvSpPr/>
          <p:nvPr/>
        </p:nvSpPr>
        <p:spPr>
          <a:xfrm>
            <a:off x="5785478" y="3784291"/>
            <a:ext cx="968398" cy="102815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Prise en main logiciel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Hypothèses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11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Modèle</a:t>
            </a: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1100" dirty="0">
                <a:solidFill>
                  <a:schemeClr val="tx1"/>
                </a:solidFill>
                <a:latin typeface="Arial" panose="020B0604020202020204" pitchFamily="34" charset="0"/>
              </a:rPr>
              <a:t>Simulation</a:t>
            </a:r>
            <a:endParaRPr lang="fr-FR" sz="11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Flèche : double flèche horizontale 16">
            <a:extLst>
              <a:ext uri="{FF2B5EF4-FFF2-40B4-BE49-F238E27FC236}">
                <a16:creationId xmlns:a16="http://schemas.microsoft.com/office/drawing/2014/main" id="{D50D7D05-356E-4D26-8AE2-B09404A034BB}"/>
              </a:ext>
            </a:extLst>
          </p:cNvPr>
          <p:cNvSpPr/>
          <p:nvPr/>
        </p:nvSpPr>
        <p:spPr>
          <a:xfrm>
            <a:off x="4564323" y="4287182"/>
            <a:ext cx="1043359" cy="337635"/>
          </a:xfrm>
          <a:prstGeom prst="leftRight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32FAD3B-C83A-4356-8F38-7ADECA5E70B5}"/>
              </a:ext>
            </a:extLst>
          </p:cNvPr>
          <p:cNvSpPr txBox="1"/>
          <p:nvPr/>
        </p:nvSpPr>
        <p:spPr>
          <a:xfrm>
            <a:off x="4462626" y="3761628"/>
            <a:ext cx="1215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0" i="0" u="none" strike="noStrike" dirty="0">
                <a:effectLst/>
                <a:latin typeface="Arial" panose="020B0604020202020204" pitchFamily="34" charset="0"/>
              </a:rPr>
              <a:t>Caractérisation</a:t>
            </a:r>
          </a:p>
          <a:p>
            <a:pPr algn="ctr"/>
            <a:r>
              <a:rPr lang="fr-FR" sz="1200" b="0" i="0" u="none" strike="noStrike" dirty="0">
                <a:effectLst/>
                <a:latin typeface="Arial" panose="020B0604020202020204" pitchFamily="34" charset="0"/>
              </a:rPr>
              <a:t>des écarts</a:t>
            </a:r>
            <a:endParaRPr lang="fr-FR" sz="1200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DDE5312-3019-402F-B0A2-549DC3567ACA}"/>
              </a:ext>
            </a:extLst>
          </p:cNvPr>
          <p:cNvSpPr txBox="1"/>
          <p:nvPr/>
        </p:nvSpPr>
        <p:spPr>
          <a:xfrm>
            <a:off x="7126803" y="4250675"/>
            <a:ext cx="10775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0" i="0" u="none" strike="noStrike" dirty="0">
                <a:effectLst/>
                <a:latin typeface="Arial" panose="020B0604020202020204" pitchFamily="34" charset="0"/>
              </a:rPr>
              <a:t>Itération</a:t>
            </a:r>
          </a:p>
          <a:p>
            <a:pPr algn="ctr"/>
            <a:r>
              <a:rPr lang="fr-FR" sz="1100" b="0" i="0" u="none" strike="noStrike" dirty="0">
                <a:effectLst/>
                <a:latin typeface="Arial" panose="020B0604020202020204" pitchFamily="34" charset="0"/>
              </a:rPr>
              <a:t>et remédiation</a:t>
            </a:r>
            <a:endParaRPr lang="fr-FR" sz="1100" dirty="0">
              <a:effectLst/>
            </a:endParaRPr>
          </a:p>
          <a:p>
            <a:pPr algn="ctr"/>
            <a:endParaRPr lang="fr-FR" sz="11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B21795-806A-42CD-BEA6-B2D15BC85F4A}"/>
              </a:ext>
            </a:extLst>
          </p:cNvPr>
          <p:cNvSpPr/>
          <p:nvPr/>
        </p:nvSpPr>
        <p:spPr>
          <a:xfrm>
            <a:off x="1973946" y="6025005"/>
            <a:ext cx="6198454" cy="506814"/>
          </a:xfrm>
          <a:prstGeom prst="rect">
            <a:avLst/>
          </a:prstGeom>
          <a:solidFill>
            <a:srgbClr val="FFD34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</a:rPr>
              <a:t>Prése</a:t>
            </a:r>
            <a:r>
              <a:rPr lang="fr-FR" sz="1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ntation orale</a:t>
            </a:r>
          </a:p>
        </p:txBody>
      </p:sp>
      <p:sp>
        <p:nvSpPr>
          <p:cNvPr id="21" name="Flèche : courbe vers la gauche 20">
            <a:extLst>
              <a:ext uri="{FF2B5EF4-FFF2-40B4-BE49-F238E27FC236}">
                <a16:creationId xmlns:a16="http://schemas.microsoft.com/office/drawing/2014/main" id="{BE636546-079B-498D-9DBD-30BD0B442EC5}"/>
              </a:ext>
            </a:extLst>
          </p:cNvPr>
          <p:cNvSpPr/>
          <p:nvPr/>
        </p:nvSpPr>
        <p:spPr>
          <a:xfrm flipV="1">
            <a:off x="6852427" y="4224837"/>
            <a:ext cx="297618" cy="495255"/>
          </a:xfrm>
          <a:prstGeom prst="curvedLeft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0A4AE79-809F-4252-947F-7EA9A331D6F3}"/>
              </a:ext>
            </a:extLst>
          </p:cNvPr>
          <p:cNvSpPr/>
          <p:nvPr/>
        </p:nvSpPr>
        <p:spPr>
          <a:xfrm>
            <a:off x="1973946" y="5318777"/>
            <a:ext cx="6198454" cy="506814"/>
          </a:xfrm>
          <a:prstGeom prst="rect">
            <a:avLst/>
          </a:prstGeom>
          <a:solidFill>
            <a:srgbClr val="CFAFE7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</a:rPr>
              <a:t>MCOT, DOT et diaporama</a:t>
            </a:r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47E15157-CC3A-4F13-993D-4EDD59459E7D}"/>
              </a:ext>
            </a:extLst>
          </p:cNvPr>
          <p:cNvSpPr txBox="1"/>
          <p:nvPr/>
        </p:nvSpPr>
        <p:spPr>
          <a:xfrm>
            <a:off x="1934658" y="4093265"/>
            <a:ext cx="107753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Itération</a:t>
            </a:r>
          </a:p>
          <a:p>
            <a:pPr algn="ctr"/>
            <a:r>
              <a:rPr lang="fr-FR" sz="1100" b="0" i="0" u="none" strike="noStrike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 remédiation</a:t>
            </a:r>
            <a:endParaRPr lang="fr-FR" sz="11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lèche : courbe vers la gauche 23">
            <a:extLst>
              <a:ext uri="{FF2B5EF4-FFF2-40B4-BE49-F238E27FC236}">
                <a16:creationId xmlns:a16="http://schemas.microsoft.com/office/drawing/2014/main" id="{F7931A60-C067-4221-A59C-5893805BA894}"/>
              </a:ext>
            </a:extLst>
          </p:cNvPr>
          <p:cNvSpPr/>
          <p:nvPr/>
        </p:nvSpPr>
        <p:spPr>
          <a:xfrm flipH="1" flipV="1">
            <a:off x="2954646" y="3837323"/>
            <a:ext cx="284932" cy="899719"/>
          </a:xfrm>
          <a:prstGeom prst="curvedLeft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Flèche : bas 24">
            <a:extLst>
              <a:ext uri="{FF2B5EF4-FFF2-40B4-BE49-F238E27FC236}">
                <a16:creationId xmlns:a16="http://schemas.microsoft.com/office/drawing/2014/main" id="{2219F913-9B2B-434D-84C8-96F1D9E59319}"/>
              </a:ext>
            </a:extLst>
          </p:cNvPr>
          <p:cNvSpPr/>
          <p:nvPr/>
        </p:nvSpPr>
        <p:spPr>
          <a:xfrm>
            <a:off x="6623252" y="5039744"/>
            <a:ext cx="453214" cy="440400"/>
          </a:xfrm>
          <a:prstGeom prst="downArrow">
            <a:avLst/>
          </a:prstGeom>
          <a:solidFill>
            <a:srgbClr val="9FE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Flèche : bas 25">
            <a:extLst>
              <a:ext uri="{FF2B5EF4-FFF2-40B4-BE49-F238E27FC236}">
                <a16:creationId xmlns:a16="http://schemas.microsoft.com/office/drawing/2014/main" id="{879CA619-EE46-4552-86F0-BA6975B6D90F}"/>
              </a:ext>
            </a:extLst>
          </p:cNvPr>
          <p:cNvSpPr/>
          <p:nvPr/>
        </p:nvSpPr>
        <p:spPr>
          <a:xfrm>
            <a:off x="3045321" y="5044463"/>
            <a:ext cx="453214" cy="440400"/>
          </a:xfrm>
          <a:prstGeom prst="downArrow">
            <a:avLst/>
          </a:prstGeom>
          <a:solidFill>
            <a:srgbClr val="9FE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Flèche : bas 26">
            <a:extLst>
              <a:ext uri="{FF2B5EF4-FFF2-40B4-BE49-F238E27FC236}">
                <a16:creationId xmlns:a16="http://schemas.microsoft.com/office/drawing/2014/main" id="{76C4EAA8-9F3A-471C-A531-805B439AAB92}"/>
              </a:ext>
            </a:extLst>
          </p:cNvPr>
          <p:cNvSpPr/>
          <p:nvPr/>
        </p:nvSpPr>
        <p:spPr>
          <a:xfrm>
            <a:off x="3045321" y="5730710"/>
            <a:ext cx="453214" cy="440400"/>
          </a:xfrm>
          <a:prstGeom prst="downArrow">
            <a:avLst/>
          </a:prstGeom>
          <a:solidFill>
            <a:srgbClr val="9FE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Flèche : bas 27">
            <a:extLst>
              <a:ext uri="{FF2B5EF4-FFF2-40B4-BE49-F238E27FC236}">
                <a16:creationId xmlns:a16="http://schemas.microsoft.com/office/drawing/2014/main" id="{3DC655EB-E546-4165-8144-ABC1CA744632}"/>
              </a:ext>
            </a:extLst>
          </p:cNvPr>
          <p:cNvSpPr/>
          <p:nvPr/>
        </p:nvSpPr>
        <p:spPr>
          <a:xfrm>
            <a:off x="6623252" y="5730710"/>
            <a:ext cx="453214" cy="440400"/>
          </a:xfrm>
          <a:prstGeom prst="downArrow">
            <a:avLst/>
          </a:prstGeom>
          <a:solidFill>
            <a:srgbClr val="9FE6FF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C8AECF-D96E-4EBD-9C05-69A279F00755}"/>
              </a:ext>
            </a:extLst>
          </p:cNvPr>
          <p:cNvSpPr/>
          <p:nvPr/>
        </p:nvSpPr>
        <p:spPr>
          <a:xfrm>
            <a:off x="6898604" y="2518896"/>
            <a:ext cx="1365333" cy="752493"/>
          </a:xfrm>
          <a:prstGeom prst="rect">
            <a:avLst/>
          </a:prstGeom>
          <a:solidFill>
            <a:srgbClr val="C5FFF3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Etat de l’art</a:t>
            </a:r>
          </a:p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Bibliographie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87D6871-6E62-4D50-A4DC-F75511784BBA}"/>
              </a:ext>
            </a:extLst>
          </p:cNvPr>
          <p:cNvSpPr/>
          <p:nvPr/>
        </p:nvSpPr>
        <p:spPr>
          <a:xfrm>
            <a:off x="1960124" y="1124744"/>
            <a:ext cx="4533490" cy="2125096"/>
          </a:xfrm>
          <a:prstGeom prst="rect">
            <a:avLst/>
          </a:prstGeom>
          <a:solidFill>
            <a:srgbClr val="F9E1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Thème</a:t>
            </a: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2D7B565-29CA-4419-8656-50B4720FAF35}"/>
              </a:ext>
            </a:extLst>
          </p:cNvPr>
          <p:cNvSpPr/>
          <p:nvPr/>
        </p:nvSpPr>
        <p:spPr>
          <a:xfrm>
            <a:off x="2245394" y="1227364"/>
            <a:ext cx="4168384" cy="1981080"/>
          </a:xfrm>
          <a:prstGeom prst="ellipse">
            <a:avLst/>
          </a:prstGeom>
          <a:solidFill>
            <a:srgbClr val="FFD1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b="0" i="0" u="none" strike="noStrike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C90B3EC3-14CD-409C-9BD4-1D315D9A500F}"/>
              </a:ext>
            </a:extLst>
          </p:cNvPr>
          <p:cNvSpPr/>
          <p:nvPr/>
        </p:nvSpPr>
        <p:spPr>
          <a:xfrm>
            <a:off x="3449274" y="1331740"/>
            <a:ext cx="2990202" cy="1876704"/>
          </a:xfrm>
          <a:prstGeom prst="ellipse">
            <a:avLst/>
          </a:prstGeom>
          <a:solidFill>
            <a:srgbClr val="FFB7FF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endParaRPr lang="fr-FR" sz="1200" dirty="0">
              <a:solidFill>
                <a:schemeClr val="tx1"/>
              </a:solidFill>
              <a:effectLst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AB1B2A-9B7C-48DE-96D6-3665E525ED9A}"/>
              </a:ext>
            </a:extLst>
          </p:cNvPr>
          <p:cNvSpPr/>
          <p:nvPr/>
        </p:nvSpPr>
        <p:spPr>
          <a:xfrm>
            <a:off x="4382351" y="2604503"/>
            <a:ext cx="1364705" cy="432049"/>
          </a:xfrm>
          <a:prstGeom prst="rect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CdCF et objectifs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37A7337-343B-403C-A5BE-19E2D1153A32}"/>
              </a:ext>
            </a:extLst>
          </p:cNvPr>
          <p:cNvSpPr/>
          <p:nvPr/>
        </p:nvSpPr>
        <p:spPr>
          <a:xfrm>
            <a:off x="4608280" y="1577338"/>
            <a:ext cx="891783" cy="396954"/>
          </a:xfrm>
          <a:prstGeom prst="rect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1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Support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DFD1064C-F08E-4794-8C4B-70D08D57B207}"/>
              </a:ext>
            </a:extLst>
          </p:cNvPr>
          <p:cNvSpPr txBox="1"/>
          <p:nvPr/>
        </p:nvSpPr>
        <p:spPr>
          <a:xfrm>
            <a:off x="2363057" y="185651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Arial" panose="020B0604020202020204" pitchFamily="34" charset="0"/>
                <a:cs typeface="Arial" panose="020B0604020202020204" pitchFamily="34" charset="0"/>
              </a:rPr>
              <a:t>Contexte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83973A02-69B3-4E8C-9524-EF2BBDA66B03}"/>
              </a:ext>
            </a:extLst>
          </p:cNvPr>
          <p:cNvSpPr txBox="1"/>
          <p:nvPr/>
        </p:nvSpPr>
        <p:spPr>
          <a:xfrm>
            <a:off x="3606172" y="1955971"/>
            <a:ext cx="6511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Sujet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DD27BBB-A82C-45FA-926D-B0A3A6997311}"/>
              </a:ext>
            </a:extLst>
          </p:cNvPr>
          <p:cNvSpPr/>
          <p:nvPr/>
        </p:nvSpPr>
        <p:spPr>
          <a:xfrm>
            <a:off x="4474054" y="2074714"/>
            <a:ext cx="1181297" cy="396954"/>
          </a:xfrm>
          <a:prstGeom prst="rect">
            <a:avLst/>
          </a:prstGeom>
          <a:solidFill>
            <a:srgbClr val="FFCCCC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fr-FR" sz="12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Problématique</a:t>
            </a:r>
          </a:p>
        </p:txBody>
      </p:sp>
      <p:sp>
        <p:nvSpPr>
          <p:cNvPr id="38" name="Flèche : double flèche horizontale 37">
            <a:extLst>
              <a:ext uri="{FF2B5EF4-FFF2-40B4-BE49-F238E27FC236}">
                <a16:creationId xmlns:a16="http://schemas.microsoft.com/office/drawing/2014/main" id="{17D850E3-B6DD-465B-A08C-4B8E8E2F7448}"/>
              </a:ext>
            </a:extLst>
          </p:cNvPr>
          <p:cNvSpPr/>
          <p:nvPr/>
        </p:nvSpPr>
        <p:spPr>
          <a:xfrm rot="3513378">
            <a:off x="5268233" y="3275156"/>
            <a:ext cx="896492" cy="364917"/>
          </a:xfrm>
          <a:prstGeom prst="leftRight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Flèche : double flèche horizontale 38">
            <a:extLst>
              <a:ext uri="{FF2B5EF4-FFF2-40B4-BE49-F238E27FC236}">
                <a16:creationId xmlns:a16="http://schemas.microsoft.com/office/drawing/2014/main" id="{6D95169F-D4C2-4099-9BFF-318409FFADA5}"/>
              </a:ext>
            </a:extLst>
          </p:cNvPr>
          <p:cNvSpPr/>
          <p:nvPr/>
        </p:nvSpPr>
        <p:spPr>
          <a:xfrm rot="18050181">
            <a:off x="3949282" y="3270303"/>
            <a:ext cx="879753" cy="341317"/>
          </a:xfrm>
          <a:prstGeom prst="leftRightArrow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Flèche : double flèche horizontale 39">
            <a:extLst>
              <a:ext uri="{FF2B5EF4-FFF2-40B4-BE49-F238E27FC236}">
                <a16:creationId xmlns:a16="http://schemas.microsoft.com/office/drawing/2014/main" id="{F65BEED2-7CF9-42E2-A502-13916D3DBA57}"/>
              </a:ext>
            </a:extLst>
          </p:cNvPr>
          <p:cNvSpPr/>
          <p:nvPr/>
        </p:nvSpPr>
        <p:spPr>
          <a:xfrm rot="1144215">
            <a:off x="5942743" y="2521154"/>
            <a:ext cx="1081948" cy="364917"/>
          </a:xfrm>
          <a:prstGeom prst="leftRightArrow">
            <a:avLst/>
          </a:prstGeom>
          <a:solidFill>
            <a:srgbClr val="67FF8B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5AB3E142-C36B-4164-B1E0-57881418912B}"/>
              </a:ext>
            </a:extLst>
          </p:cNvPr>
          <p:cNvSpPr txBox="1"/>
          <p:nvPr/>
        </p:nvSpPr>
        <p:spPr>
          <a:xfrm>
            <a:off x="6615297" y="2054655"/>
            <a:ext cx="14798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tude</a:t>
            </a:r>
            <a:r>
              <a:rPr lang="en-US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faisabilité</a:t>
            </a:r>
            <a:endParaRPr lang="en-US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952C93F-C903-4865-AE6F-ACCA782F3FE0}"/>
              </a:ext>
            </a:extLst>
          </p:cNvPr>
          <p:cNvSpPr/>
          <p:nvPr/>
        </p:nvSpPr>
        <p:spPr>
          <a:xfrm>
            <a:off x="8362309" y="3344209"/>
            <a:ext cx="94442" cy="134994"/>
          </a:xfrm>
          <a:prstGeom prst="rect">
            <a:avLst/>
          </a:prstGeom>
          <a:solidFill>
            <a:srgbClr val="FEEFBE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fr-FR" sz="1200" b="1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95264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7" grpId="0" animBg="1"/>
      <p:bldP spid="18" grpId="0"/>
      <p:bldP spid="19" grpId="0"/>
      <p:bldP spid="20" grpId="0" animBg="1"/>
      <p:bldP spid="21" grpId="0" animBg="1"/>
      <p:bldP spid="22" grpId="0" animBg="1"/>
      <p:bldP spid="23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7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 err="1"/>
              <a:t>tiPe</a:t>
            </a:r>
            <a:r>
              <a:rPr lang="fr-FR" dirty="0"/>
              <a:t> - Photo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67D63CF-9E6B-4365-9F49-A73D1B839F45}"/>
              </a:ext>
            </a:extLst>
          </p:cNvPr>
          <p:cNvSpPr txBox="1"/>
          <p:nvPr/>
        </p:nvSpPr>
        <p:spPr>
          <a:xfrm>
            <a:off x="281498" y="1494155"/>
            <a:ext cx="8581003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Il faudra prouver que c’est un travail </a:t>
            </a:r>
            <a:r>
              <a:rPr lang="fr-FR" b="1" dirty="0"/>
              <a:t>personnel</a:t>
            </a:r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endParaRPr lang="fr-FR" b="1" dirty="0"/>
          </a:p>
          <a:p>
            <a:r>
              <a:rPr lang="fr-FR" dirty="0"/>
              <a:t>- Ne pas </a:t>
            </a:r>
            <a:r>
              <a:rPr lang="fr-FR" dirty="0" err="1"/>
              <a:t>repomper</a:t>
            </a:r>
            <a:r>
              <a:rPr lang="fr-FR" dirty="0"/>
              <a:t> un sujet d’internet (qui de toute façon sont mauvais) </a:t>
            </a:r>
            <a:r>
              <a:rPr lang="fr-FR" b="1" dirty="0"/>
              <a:t>(</a:t>
            </a:r>
            <a:r>
              <a:rPr lang="fr-FR" b="1" dirty="0" err="1"/>
              <a:t>Vinot</a:t>
            </a:r>
            <a:r>
              <a:rPr lang="fr-FR" b="1" dirty="0"/>
              <a:t> 2eme PSI)</a:t>
            </a:r>
          </a:p>
          <a:p>
            <a:r>
              <a:rPr lang="fr-FR"/>
              <a:t>- Logiciel </a:t>
            </a:r>
            <a:r>
              <a:rPr lang="fr-FR" dirty="0"/>
              <a:t>anti-plagiat</a:t>
            </a:r>
          </a:p>
        </p:txBody>
      </p:sp>
      <p:pic>
        <p:nvPicPr>
          <p:cNvPr id="8" name="Picture 2" descr="TIPE">
            <a:extLst>
              <a:ext uri="{FF2B5EF4-FFF2-40B4-BE49-F238E27FC236}">
                <a16:creationId xmlns:a16="http://schemas.microsoft.com/office/drawing/2014/main" id="{97257A19-D841-4D60-B5BD-DF251E62F4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81698" y="1998211"/>
            <a:ext cx="4392488" cy="3166984"/>
          </a:xfrm>
          <a:prstGeom prst="rect">
            <a:avLst/>
          </a:prstGeom>
          <a:noFill/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CB45964-9C71-492C-8440-25E33F5D96D6}"/>
              </a:ext>
            </a:extLst>
          </p:cNvPr>
          <p:cNvCxnSpPr/>
          <p:nvPr/>
        </p:nvCxnSpPr>
        <p:spPr>
          <a:xfrm flipV="1">
            <a:off x="1289610" y="3366363"/>
            <a:ext cx="648072" cy="288032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5014AB1B-F134-4222-897F-D5C817DB0188}"/>
              </a:ext>
            </a:extLst>
          </p:cNvPr>
          <p:cNvSpPr txBox="1"/>
          <p:nvPr/>
        </p:nvSpPr>
        <p:spPr>
          <a:xfrm>
            <a:off x="497522" y="3510379"/>
            <a:ext cx="639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Vous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5693CBAB-87E1-4F55-BDE3-3ABBFF242A8A}"/>
              </a:ext>
            </a:extLst>
          </p:cNvPr>
          <p:cNvCxnSpPr/>
          <p:nvPr/>
        </p:nvCxnSpPr>
        <p:spPr>
          <a:xfrm flipH="1" flipV="1">
            <a:off x="5826114" y="4014435"/>
            <a:ext cx="1152128" cy="72008"/>
          </a:xfrm>
          <a:prstGeom prst="straightConnector1">
            <a:avLst/>
          </a:prstGeom>
          <a:ln w="254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ZoneTexte 12">
            <a:extLst>
              <a:ext uri="{FF2B5EF4-FFF2-40B4-BE49-F238E27FC236}">
                <a16:creationId xmlns:a16="http://schemas.microsoft.com/office/drawing/2014/main" id="{45924985-8BF7-4FA4-8F5B-87347F3DF89C}"/>
              </a:ext>
            </a:extLst>
          </p:cNvPr>
          <p:cNvSpPr txBox="1"/>
          <p:nvPr/>
        </p:nvSpPr>
        <p:spPr>
          <a:xfrm>
            <a:off x="7050250" y="3582387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Expérience, labo, entreprise…</a:t>
            </a:r>
          </a:p>
        </p:txBody>
      </p:sp>
    </p:spTree>
    <p:extLst>
      <p:ext uri="{BB962C8B-B14F-4D97-AF65-F5344CB8AC3E}">
        <p14:creationId xmlns:p14="http://schemas.microsoft.com/office/powerpoint/2010/main" val="41572921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/>
          <a:srcRect t="8400"/>
          <a:stretch>
            <a:fillRect/>
          </a:stretch>
        </p:blipFill>
        <p:spPr bwMode="auto">
          <a:xfrm>
            <a:off x="0" y="0"/>
            <a:ext cx="9144000" cy="6281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" name="Espace réservé du numéro de diapositive 8">
            <a:extLst>
              <a:ext uri="{FF2B5EF4-FFF2-40B4-BE49-F238E27FC236}">
                <a16:creationId xmlns:a16="http://schemas.microsoft.com/office/drawing/2014/main" id="{2954FEC2-A7D4-425C-925B-D276662E6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90" y="569209"/>
            <a:ext cx="1475656" cy="504056"/>
          </a:xfrm>
        </p:spPr>
        <p:txBody>
          <a:bodyPr/>
          <a:lstStyle/>
          <a:p>
            <a:pPr algn="ctr"/>
            <a:fld id="{4F5037F2-DC85-406A-A4EA-1E681A25B4F8}" type="slidenum">
              <a:rPr lang="en-US" sz="1800" b="1" smtClean="0">
                <a:solidFill>
                  <a:schemeClr val="tx1"/>
                </a:solidFill>
              </a:rPr>
              <a:pPr algn="ctr"/>
              <a:t>8</a:t>
            </a:fld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7BD0EAE2-791E-47B2-A8DB-90C3ABAB78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936103"/>
          </a:xfrm>
        </p:spPr>
        <p:txBody>
          <a:bodyPr>
            <a:normAutofit/>
          </a:bodyPr>
          <a:lstStyle/>
          <a:p>
            <a:r>
              <a:rPr lang="fr-FR" dirty="0"/>
              <a:t>Travail en groupe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D73B887-ABC7-4BE0-8AF7-F53968598917}"/>
              </a:ext>
            </a:extLst>
          </p:cNvPr>
          <p:cNvSpPr txBox="1"/>
          <p:nvPr/>
        </p:nvSpPr>
        <p:spPr>
          <a:xfrm>
            <a:off x="737438" y="1844824"/>
            <a:ext cx="6559040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Officiellement de 1 à 5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En pratique 2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Partenaire de confiance, sérieux.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Un binôme passe très souvent avec le même jury avec les mots clés.</a:t>
            </a:r>
          </a:p>
          <a:p>
            <a:endParaRPr lang="fr-FR" dirty="0"/>
          </a:p>
          <a:p>
            <a:r>
              <a:rPr lang="fr-FR" dirty="0"/>
              <a:t>Vous avez un support et un contexte commun ;</a:t>
            </a:r>
          </a:p>
          <a:p>
            <a:r>
              <a:rPr lang="fr-FR" dirty="0"/>
              <a:t>Chacun a sa propre problématique et la présente ;</a:t>
            </a:r>
          </a:p>
          <a:p>
            <a:r>
              <a:rPr lang="fr-FR" dirty="0"/>
              <a:t>Chacun est capable d’expliquer en détail le travail des autres.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2162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imon\Desktop\fond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09601" y="-457200"/>
            <a:ext cx="9753601" cy="7315200"/>
          </a:xfrm>
          <a:prstGeom prst="rect">
            <a:avLst/>
          </a:prstGeom>
          <a:noFill/>
        </p:spPr>
      </p:pic>
      <p:sp>
        <p:nvSpPr>
          <p:cNvPr id="12" name="Titre 1"/>
          <p:cNvSpPr>
            <a:spLocks noGrp="1"/>
          </p:cNvSpPr>
          <p:nvPr>
            <p:ph type="ctrTitle"/>
          </p:nvPr>
        </p:nvSpPr>
        <p:spPr>
          <a:xfrm>
            <a:off x="251520" y="260648"/>
            <a:ext cx="8892480" cy="2376264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fr-FR" dirty="0">
                <a:solidFill>
                  <a:schemeClr val="bg1"/>
                </a:solidFill>
              </a:rPr>
              <a:t>Conduire un projet</a:t>
            </a:r>
            <a:endParaRPr lang="fr-FR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7707913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Simple-Banner</Template>
  <TotalTime>0</TotalTime>
  <Words>2933</Words>
  <Application>Microsoft Office PowerPoint</Application>
  <PresentationFormat>Affichage à l'écran (4:3)</PresentationFormat>
  <Paragraphs>645</Paragraphs>
  <Slides>44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8" baseType="lpstr">
      <vt:lpstr>Arial</vt:lpstr>
      <vt:lpstr>Calibri</vt:lpstr>
      <vt:lpstr>Times New Roman</vt:lpstr>
      <vt:lpstr>Thème Office</vt:lpstr>
      <vt:lpstr>TIPE</vt:lpstr>
      <vt:lpstr>First of all</vt:lpstr>
      <vt:lpstr>Sommaire</vt:lpstr>
      <vt:lpstr>Présentation du projet</vt:lpstr>
      <vt:lpstr>Projet de TIPE</vt:lpstr>
      <vt:lpstr>Schéma du TIPE</vt:lpstr>
      <vt:lpstr>tiPe - Photo</vt:lpstr>
      <vt:lpstr>Travail en groupe</vt:lpstr>
      <vt:lpstr>Conduire un projet</vt:lpstr>
      <vt:lpstr>Les 5 ingrédients pour réussir un projet</vt:lpstr>
      <vt:lpstr>Présentation PowerPoint</vt:lpstr>
      <vt:lpstr>Présentation PowerPoint</vt:lpstr>
      <vt:lpstr>Contact avec des industriels</vt:lpstr>
      <vt:lpstr>Domaine des sciences</vt:lpstr>
      <vt:lpstr>Démarche de projet d’un ingénieur</vt:lpstr>
      <vt:lpstr>Liste des composants</vt:lpstr>
      <vt:lpstr>Le doute, les erreurs</vt:lpstr>
      <vt:lpstr>Trouver un sujet et une problématique</vt:lpstr>
      <vt:lpstr>Problématique du TIPE</vt:lpstr>
      <vt:lpstr>Thème annuel</vt:lpstr>
      <vt:lpstr>Thème annuel</vt:lpstr>
      <vt:lpstr>Présentation PowerPoint</vt:lpstr>
      <vt:lpstr>Pistes de recherche</vt:lpstr>
      <vt:lpstr>Demander à TOUS les profs</vt:lpstr>
      <vt:lpstr>Domaine des sciences</vt:lpstr>
      <vt:lpstr>Domaine des sciences</vt:lpstr>
      <vt:lpstr>Domaine des sciences</vt:lpstr>
      <vt:lpstr>Domaine des sciences</vt:lpstr>
      <vt:lpstr>Domaine des sciences</vt:lpstr>
      <vt:lpstr>Exemples</vt:lpstr>
      <vt:lpstr>Exemples</vt:lpstr>
      <vt:lpstr>Exemples</vt:lpstr>
      <vt:lpstr>Exemples</vt:lpstr>
      <vt:lpstr>Exemples</vt:lpstr>
      <vt:lpstr>Exemples</vt:lpstr>
      <vt:lpstr>Exemples</vt:lpstr>
      <vt:lpstr>Exemples</vt:lpstr>
      <vt:lpstr>Exemples</vt:lpstr>
      <vt:lpstr>Exemples</vt:lpstr>
      <vt:lpstr>Exemples</vt:lpstr>
      <vt:lpstr>Exemples</vt:lpstr>
      <vt:lpstr>Exemples</vt:lpstr>
      <vt:lpstr>La postérité</vt:lpstr>
      <vt:lpstr>On vous écoute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Simon</dc:creator>
  <cp:lastModifiedBy>M Lonni</cp:lastModifiedBy>
  <cp:revision>1180</cp:revision>
  <dcterms:created xsi:type="dcterms:W3CDTF">2013-11-26T19:04:34Z</dcterms:created>
  <dcterms:modified xsi:type="dcterms:W3CDTF">2024-02-01T10:45:11Z</dcterms:modified>
</cp:coreProperties>
</file>