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00" r:id="rId2"/>
    <p:sldId id="502" r:id="rId3"/>
    <p:sldId id="461" r:id="rId4"/>
    <p:sldId id="504" r:id="rId5"/>
    <p:sldId id="509" r:id="rId6"/>
    <p:sldId id="505" r:id="rId7"/>
    <p:sldId id="506" r:id="rId8"/>
    <p:sldId id="507" r:id="rId9"/>
    <p:sldId id="508" r:id="rId10"/>
    <p:sldId id="511" r:id="rId11"/>
    <p:sldId id="512" r:id="rId12"/>
    <p:sldId id="513" r:id="rId13"/>
    <p:sldId id="514" r:id="rId14"/>
    <p:sldId id="515" r:id="rId15"/>
    <p:sldId id="516" r:id="rId16"/>
    <p:sldId id="517" r:id="rId17"/>
    <p:sldId id="518" r:id="rId18"/>
    <p:sldId id="519" r:id="rId19"/>
    <p:sldId id="520" r:id="rId20"/>
    <p:sldId id="522" r:id="rId21"/>
    <p:sldId id="521" r:id="rId22"/>
    <p:sldId id="523" r:id="rId23"/>
    <p:sldId id="524" r:id="rId24"/>
    <p:sldId id="525" r:id="rId25"/>
    <p:sldId id="362" r:id="rId26"/>
    <p:sldId id="363" r:id="rId27"/>
    <p:sldId id="510" r:id="rId28"/>
    <p:sldId id="526" r:id="rId29"/>
    <p:sldId id="527" r:id="rId30"/>
    <p:sldId id="528" r:id="rId31"/>
    <p:sldId id="529" r:id="rId32"/>
    <p:sldId id="530" r:id="rId33"/>
    <p:sldId id="533" r:id="rId34"/>
    <p:sldId id="531" r:id="rId35"/>
    <p:sldId id="532" r:id="rId36"/>
    <p:sldId id="557" r:id="rId37"/>
    <p:sldId id="556" r:id="rId38"/>
    <p:sldId id="560" r:id="rId39"/>
    <p:sldId id="559" r:id="rId40"/>
    <p:sldId id="535" r:id="rId41"/>
    <p:sldId id="383" r:id="rId42"/>
    <p:sldId id="401" r:id="rId43"/>
    <p:sldId id="534" r:id="rId44"/>
    <p:sldId id="402" r:id="rId45"/>
    <p:sldId id="403" r:id="rId46"/>
    <p:sldId id="404" r:id="rId47"/>
    <p:sldId id="405" r:id="rId48"/>
    <p:sldId id="407" r:id="rId49"/>
    <p:sldId id="536" r:id="rId50"/>
    <p:sldId id="537" r:id="rId51"/>
    <p:sldId id="538" r:id="rId52"/>
    <p:sldId id="540" r:id="rId53"/>
    <p:sldId id="541" r:id="rId54"/>
    <p:sldId id="542" r:id="rId55"/>
    <p:sldId id="543" r:id="rId56"/>
    <p:sldId id="544" r:id="rId57"/>
    <p:sldId id="410" r:id="rId58"/>
    <p:sldId id="561" r:id="rId59"/>
    <p:sldId id="420" r:id="rId60"/>
    <p:sldId id="421" r:id="rId61"/>
    <p:sldId id="545" r:id="rId62"/>
    <p:sldId id="409" r:id="rId63"/>
    <p:sldId id="546" r:id="rId64"/>
    <p:sldId id="547" r:id="rId65"/>
    <p:sldId id="548" r:id="rId66"/>
    <p:sldId id="555" r:id="rId67"/>
    <p:sldId id="438" r:id="rId68"/>
    <p:sldId id="549" r:id="rId69"/>
    <p:sldId id="550" r:id="rId70"/>
    <p:sldId id="552" r:id="rId71"/>
    <p:sldId id="553" r:id="rId72"/>
    <p:sldId id="554" r:id="rId73"/>
    <p:sldId id="562" r:id="rId7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5E9"/>
    <a:srgbClr val="EDF2F9"/>
    <a:srgbClr val="26B000"/>
    <a:srgbClr val="7CFE72"/>
    <a:srgbClr val="CFFF81"/>
    <a:srgbClr val="9CFF81"/>
    <a:srgbClr val="FFE781"/>
    <a:srgbClr val="E181FF"/>
    <a:srgbClr val="FF9C81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1756" autoAdjust="0"/>
  </p:normalViewPr>
  <p:slideViewPr>
    <p:cSldViewPr>
      <p:cViewPr varScale="1">
        <p:scale>
          <a:sx n="88" d="100"/>
          <a:sy n="88" d="100"/>
        </p:scale>
        <p:origin x="717" y="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24341-53E3-46D3-A2C0-26BE538C59CB}" type="datetimeFigureOut">
              <a:rPr lang="fr-FR" smtClean="0"/>
              <a:pPr/>
              <a:t>30/07/2023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2B8B-B7A2-43CE-9D09-8F53CBD3D9AE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9279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6687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8125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3014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73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068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904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0941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9531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219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1674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393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9388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4912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0028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2228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25</a:t>
            </a:fld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26</a:t>
            </a:fld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7101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703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89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147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8920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3284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4165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2561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5509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98962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3538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422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1079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444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3633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142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41</a:t>
            </a:fld>
            <a:endParaRPr lang="fr-FR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42</a:t>
            </a:fld>
            <a:endParaRPr lang="fr-FR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1546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44</a:t>
            </a:fld>
            <a:endParaRPr lang="fr-FR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45</a:t>
            </a:fld>
            <a:endParaRPr lang="fr-FR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46</a:t>
            </a:fld>
            <a:endParaRPr lang="fr-FR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47</a:t>
            </a:fld>
            <a:endParaRPr lang="fr-FR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48</a:t>
            </a:fld>
            <a:endParaRPr lang="fr-FR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218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1568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61618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42282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17870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27643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29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9318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93646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57</a:t>
            </a:fld>
            <a:endParaRPr lang="fr-FR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4038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59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8010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60</a:t>
            </a:fld>
            <a:endParaRPr lang="fr-FR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0793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62</a:t>
            </a:fld>
            <a:endParaRPr lang="fr-FR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10263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70753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41944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17415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3013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50018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0106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6221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7599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7366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0432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639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7862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369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30/07/2023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.png"/><Relationship Id="rId7" Type="http://schemas.openxmlformats.org/officeDocument/2006/relationships/image" Target="../media/image96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6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61.gif"/><Relationship Id="rId9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1.png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>
                <a:solidFill>
                  <a:schemeClr val="bg1"/>
                </a:solidFill>
              </a:rPr>
              <a:t>Actions mécaniques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924944"/>
            <a:ext cx="3161371" cy="3699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6" descr="C:\Users\Simon\Downloads\video-154811276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429000"/>
            <a:ext cx="4381500" cy="198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des AM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DC6B67-8C60-4C0D-8823-06292F98D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6" y="1198375"/>
            <a:ext cx="7220976" cy="46068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5BEF3C-DAA1-4FF0-9E55-2F566FF81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61" y="1412776"/>
            <a:ext cx="1913829" cy="454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glisseur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A4ACCB6-30A4-485B-88A0-DB896C6B0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508" y="1339188"/>
            <a:ext cx="7524328" cy="50010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4F819B-53D0-46D9-8251-07BB265C8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65" y="2276872"/>
            <a:ext cx="1563438" cy="9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couple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D6EA08-5418-4375-A575-9A3691D3E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90" y="1604148"/>
            <a:ext cx="8192020" cy="25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5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des AM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03A95D-4ECE-471A-BD80-DB3FCE511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361" y="1412776"/>
            <a:ext cx="6767278" cy="437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4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des AM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E14646-0E6B-4AF7-A1A2-245967C9C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2062162"/>
            <a:ext cx="91249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4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Pesanteur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033592-3FB4-4F90-9D5F-F5106A024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20454"/>
            <a:ext cx="8892480" cy="30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63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Vérin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B85117-8BB7-4144-B594-A1AD374E8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571" y="2552929"/>
            <a:ext cx="6290874" cy="42930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85051E8-BA24-4502-9FE6-E10E498B3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4" y="3324551"/>
            <a:ext cx="2266950" cy="18383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3B1FFF-E528-4A5A-9A94-20F208E0A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692" y="969924"/>
            <a:ext cx="4680520" cy="15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8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Moteur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CF3AD13-0FA8-460E-9832-B9AAD1A93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66006"/>
            <a:ext cx="8506921" cy="37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4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Ressort de traction / compression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3DFD8C-6383-4F89-BB83-6ABEE74D1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" y="1381125"/>
            <a:ext cx="768667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9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Ressort de torsion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2745B2-FF6D-4041-89C5-1A5CF55EC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17" y="2353247"/>
            <a:ext cx="8198519" cy="43117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295D28-7C87-44A7-8E89-62F5D46EA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64" y="1338674"/>
            <a:ext cx="7997738" cy="7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1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87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Amortisseur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93ABBF-7F38-44C1-AB6B-9E008D533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052736"/>
            <a:ext cx="8028384" cy="34931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F38741-DAAC-4195-B326-1D33D3419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33962"/>
            <a:ext cx="1593407" cy="38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25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Force de trainée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80EBA5-5D00-4884-B9D2-57B6A053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1472207"/>
            <a:ext cx="7239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06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Poussée d’Archimède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A951CD-5021-4E75-A5CB-D4629FD24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1194691"/>
            <a:ext cx="5979944" cy="35310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1A3DCC-465D-531B-31FB-4394270D8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797152"/>
            <a:ext cx="2880320" cy="1920214"/>
          </a:xfrm>
          <a:prstGeom prst="rect">
            <a:avLst/>
          </a:prstGeom>
        </p:spPr>
      </p:pic>
      <p:pic>
        <p:nvPicPr>
          <p:cNvPr id="8" name="Image 7" descr="Une image contenant texte, carte, atlas, capture d’écran&#10;&#10;Description générée automatiquement">
            <a:extLst>
              <a:ext uri="{FF2B5EF4-FFF2-40B4-BE49-F238E27FC236}">
                <a16:creationId xmlns:a16="http://schemas.microsoft.com/office/drawing/2014/main" id="{6C355710-7B1F-53BE-A4A4-02A78B9A9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86" y="2204864"/>
            <a:ext cx="215412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28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AM transmissibles par une liaison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4E8AA8-EBE4-4E47-B974-6DD70854C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085850"/>
            <a:ext cx="76581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06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AM transmissibles par une liaison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3D9DCC-F743-4671-A822-871AE9D95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1176337"/>
            <a:ext cx="77152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68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D2500D-D963-4384-A5B4-6F8754620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9502"/>
            <a:ext cx="8638113" cy="61189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7D885C-2331-482B-93D4-A3F68A06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" y="836712"/>
            <a:ext cx="8478519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Statique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76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Statique, référentiel Galiléen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B3EC22-B611-41E5-9B4C-E0B568890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28" y="1484783"/>
            <a:ext cx="6495570" cy="28778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AE8EBD-9DAE-4F91-87C9-A178BDD07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502" y="4445558"/>
            <a:ext cx="3838575" cy="19145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1FC983-13C1-4F44-AF6A-8EF5893B6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487" y="4820691"/>
            <a:ext cx="3219450" cy="1809750"/>
          </a:xfrm>
          <a:prstGeom prst="rect">
            <a:avLst/>
          </a:prstGeom>
        </p:spPr>
      </p:pic>
      <p:pic>
        <p:nvPicPr>
          <p:cNvPr id="13" name="Picture 4" descr="Afficher l'image d'origine">
            <a:extLst>
              <a:ext uri="{FF2B5EF4-FFF2-40B4-BE49-F238E27FC236}">
                <a16:creationId xmlns:a16="http://schemas.microsoft.com/office/drawing/2014/main" id="{733364BD-C9DC-4AF5-86C7-9D9DC536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340768"/>
            <a:ext cx="1905000" cy="2419351"/>
          </a:xfrm>
          <a:prstGeom prst="rect">
            <a:avLst/>
          </a:prstGeom>
          <a:noFill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A6805E9-EB14-439C-9E6A-3D54AA1F167B}"/>
              </a:ext>
            </a:extLst>
          </p:cNvPr>
          <p:cNvSpPr txBox="1"/>
          <p:nvPr/>
        </p:nvSpPr>
        <p:spPr>
          <a:xfrm>
            <a:off x="6957109" y="382190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Galilée (1597-1681)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02278C-124D-4D9E-80CD-4A7B0ACD380F}"/>
              </a:ext>
            </a:extLst>
          </p:cNvPr>
          <p:cNvSpPr txBox="1"/>
          <p:nvPr/>
        </p:nvSpPr>
        <p:spPr>
          <a:xfrm>
            <a:off x="7547426" y="6317268"/>
            <a:ext cx="112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Courbure </a:t>
            </a:r>
          </a:p>
        </p:txBody>
      </p:sp>
    </p:spTree>
    <p:extLst>
      <p:ext uri="{BB962C8B-B14F-4D97-AF65-F5344CB8AC3E}">
        <p14:creationId xmlns:p14="http://schemas.microsoft.com/office/powerpoint/2010/main" val="30847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PFS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536A42-A03D-4912-9CAD-47CC9DA29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969065"/>
            <a:ext cx="6985018" cy="41994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0A31B3E-6746-7437-E4EF-9A4B2B0889F2}"/>
              </a:ext>
            </a:extLst>
          </p:cNvPr>
          <p:cNvSpPr txBox="1"/>
          <p:nvPr/>
        </p:nvSpPr>
        <p:spPr>
          <a:xfrm>
            <a:off x="719451" y="5445224"/>
            <a:ext cx="7705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</a:rPr>
              <a:t>Académie française : En général on abrège que les mots pleins et on omet les prépositions et les articles.  </a:t>
            </a:r>
            <a:r>
              <a:rPr lang="fr-FR" sz="1800" b="1" dirty="0">
                <a:effectLst/>
              </a:rPr>
              <a:t>TE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7371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Actions mécaniques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A10267-889B-4BB8-8803-19FB7D018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9" y="1457569"/>
            <a:ext cx="2447379" cy="24473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EEF2FC-D3CD-4774-84A2-3CCCFAE8B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44" y="1269653"/>
            <a:ext cx="2902469" cy="2172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E257A2B-D1EB-427D-AC66-2E803E70E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60" y="5287755"/>
            <a:ext cx="3854564" cy="1449226"/>
          </a:xfrm>
          <a:prstGeom prst="rect">
            <a:avLst/>
          </a:prstGeom>
        </p:spPr>
      </p:pic>
      <p:pic>
        <p:nvPicPr>
          <p:cNvPr id="4" name="Image 3" descr="Une image contenant eau, plein air, ciel, montagne&#10;&#10;Description générée automatiquement">
            <a:extLst>
              <a:ext uri="{FF2B5EF4-FFF2-40B4-BE49-F238E27FC236}">
                <a16:creationId xmlns:a16="http://schemas.microsoft.com/office/drawing/2014/main" id="{B9669417-2C0A-E4C1-AC2C-05D2ADDA5A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79" y="1198043"/>
            <a:ext cx="2287987" cy="28070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B750E-945D-836F-B79B-5119380B1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797" y="4536301"/>
            <a:ext cx="3185068" cy="21202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9AE253-A0E1-70B1-383E-5846CB971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3966" y="3789040"/>
            <a:ext cx="281631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85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Solide soumis à 2 forces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CD0D31-D5E0-45C6-B03E-D3A08F95A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94988"/>
            <a:ext cx="8460432" cy="42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7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Solide soumis à 2 forces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591941-6C6F-464E-AA97-FC8DE91B9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093078"/>
            <a:ext cx="6516992" cy="36191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D6AB67-F705-4346-B500-F3004E3F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4869160"/>
            <a:ext cx="6503489" cy="13470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1401E7-34B8-41F2-8EE3-EC56917B5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86" y="4842596"/>
            <a:ext cx="19621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32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Solide soumis à 3 forces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0397F5-A5D6-4598-AA47-1E9A3DAD0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2" y="2150527"/>
            <a:ext cx="9086850" cy="1400175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95C84B6-448A-45BE-890C-E15DA6E1B931}"/>
              </a:ext>
            </a:extLst>
          </p:cNvPr>
          <p:cNvCxnSpPr/>
          <p:nvPr/>
        </p:nvCxnSpPr>
        <p:spPr>
          <a:xfrm flipV="1">
            <a:off x="7875186" y="2619229"/>
            <a:ext cx="144016" cy="576064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11B1CB6-8ED7-46F1-B767-3DB99795BC26}"/>
              </a:ext>
            </a:extLst>
          </p:cNvPr>
          <p:cNvCxnSpPr>
            <a:cxnSpLocks/>
          </p:cNvCxnSpPr>
          <p:nvPr/>
        </p:nvCxnSpPr>
        <p:spPr>
          <a:xfrm>
            <a:off x="8316416" y="3068960"/>
            <a:ext cx="288032" cy="936104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FDF3036-6856-4FD4-B3C8-BC1F420B08D3}"/>
              </a:ext>
            </a:extLst>
          </p:cNvPr>
          <p:cNvCxnSpPr>
            <a:cxnSpLocks/>
          </p:cNvCxnSpPr>
          <p:nvPr/>
        </p:nvCxnSpPr>
        <p:spPr>
          <a:xfrm flipH="1" flipV="1">
            <a:off x="8305007" y="2578593"/>
            <a:ext cx="396045" cy="328668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737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Hypothèse : problème plan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D7AA91-2AFE-4B78-AB37-93DC6DE2B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7950"/>
            <a:ext cx="9252709" cy="43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45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Hypothèse : problème plan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4AFFF1-37BC-485E-91BD-4F423A4CF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81" y="992706"/>
            <a:ext cx="6008911" cy="43873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F5DF58-17DE-47AD-8845-FB5765EB1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665" y="5491478"/>
            <a:ext cx="6309628" cy="12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5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Méthodologie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C7BEBD-39F3-4D88-95CD-9CDFA1725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045507"/>
            <a:ext cx="6212617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09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Loi E/S en effort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20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Loi E/S en effort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2D21C2-E905-4AFF-9777-95B1AB2C9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13749"/>
            <a:ext cx="7697861" cy="54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51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Loi E/S en effort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F3CA1C-4082-42D3-AA02-85952E430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" y="1131381"/>
            <a:ext cx="74485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65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Loi E/S en effort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5EA5BE-6084-4747-9A7A-FB060ACDD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20" y="1732389"/>
            <a:ext cx="6958359" cy="38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5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Actions mécaniques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FC0E93F-A4E8-46BA-B727-82C9E1915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846123"/>
            <a:ext cx="7020272" cy="3108684"/>
          </a:xfrm>
          <a:prstGeom prst="rect">
            <a:avLst/>
          </a:prstGeom>
        </p:spPr>
      </p:pic>
      <p:pic>
        <p:nvPicPr>
          <p:cNvPr id="15" name="Picture 6" descr="C:\Users\Simon\Downloads\video-1548112765.gif">
            <a:extLst>
              <a:ext uri="{FF2B5EF4-FFF2-40B4-BE49-F238E27FC236}">
                <a16:creationId xmlns:a16="http://schemas.microsoft.com/office/drawing/2014/main" id="{AD0D8E3C-7182-4E1F-894F-9A477EA74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961597"/>
            <a:ext cx="3344217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0323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Modélisation des AM</a:t>
            </a:r>
            <a:b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avec frottement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93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 utile</a:t>
            </a:r>
          </a:p>
        </p:txBody>
      </p:sp>
      <p:pic>
        <p:nvPicPr>
          <p:cNvPr id="8" name="Picture 6" descr="http://static1.lifestyle.boursorama.com/articles/4/71/4/@/2921-pratiquee-regulierement-la-marche-630x0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3240360" cy="1949360"/>
          </a:xfrm>
          <a:prstGeom prst="rect">
            <a:avLst/>
          </a:prstGeom>
          <a:noFill/>
        </p:spPr>
      </p:pic>
      <p:pic>
        <p:nvPicPr>
          <p:cNvPr id="10" name="Picture 14" descr="http://t1.gstatic.com/images?q=tbn:ANd9GcQr41v8H-1VYTGnelfi_4DBQwzt0KPFhL4gJRvlh6GVVkq52XIZl7rSHp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2668006" cy="1998430"/>
          </a:xfrm>
          <a:prstGeom prst="rect">
            <a:avLst/>
          </a:prstGeom>
          <a:noFill/>
        </p:spPr>
      </p:pic>
      <p:pic>
        <p:nvPicPr>
          <p:cNvPr id="11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861048"/>
            <a:ext cx="2857500" cy="2133601"/>
          </a:xfrm>
          <a:prstGeom prst="rect">
            <a:avLst/>
          </a:prstGeom>
          <a:noFill/>
        </p:spPr>
      </p:pic>
      <p:pic>
        <p:nvPicPr>
          <p:cNvPr id="13" name="Picture 8" descr="Afficher l'image d'orig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84784"/>
            <a:ext cx="1914828" cy="1368152"/>
          </a:xfrm>
          <a:prstGeom prst="rect">
            <a:avLst/>
          </a:prstGeom>
          <a:noFill/>
        </p:spPr>
      </p:pic>
      <p:pic>
        <p:nvPicPr>
          <p:cNvPr id="15" name="Picture 2" descr="Afficher l'image d'origi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861048"/>
            <a:ext cx="2592288" cy="1944217"/>
          </a:xfrm>
          <a:prstGeom prst="rect">
            <a:avLst/>
          </a:prstGeom>
          <a:noFill/>
        </p:spPr>
      </p:pic>
      <p:pic>
        <p:nvPicPr>
          <p:cNvPr id="16" name="Picture 2" descr="Afficher l'image d'origine"/>
          <p:cNvPicPr>
            <a:picLocks noChangeAspect="1" noChangeArrowheads="1"/>
          </p:cNvPicPr>
          <p:nvPr/>
        </p:nvPicPr>
        <p:blipFill>
          <a:blip r:embed="rId9" cstate="print"/>
          <a:srcRect l="54266" t="7979"/>
          <a:stretch>
            <a:fillRect/>
          </a:stretch>
        </p:blipFill>
        <p:spPr bwMode="auto">
          <a:xfrm>
            <a:off x="6588224" y="1340768"/>
            <a:ext cx="2146418" cy="2025800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1475656" y="3356992"/>
            <a:ext cx="89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marche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331640" y="594928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pneu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660232" y="594928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arc-boutement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059832" y="5949280"/>
            <a:ext cx="30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soudage par friction malaxage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508104" y="3284984"/>
            <a:ext cx="246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stick-slip   (coller-glisser)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 néfaste</a:t>
            </a:r>
          </a:p>
        </p:txBody>
      </p:sp>
      <p:pic>
        <p:nvPicPr>
          <p:cNvPr id="22" name="Picture 16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340768"/>
            <a:ext cx="2880320" cy="1908212"/>
          </a:xfrm>
          <a:prstGeom prst="rect">
            <a:avLst/>
          </a:prstGeom>
          <a:noFill/>
        </p:spPr>
      </p:pic>
      <p:pic>
        <p:nvPicPr>
          <p:cNvPr id="23" name="Picture 18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268760"/>
            <a:ext cx="2686678" cy="2016224"/>
          </a:xfrm>
          <a:prstGeom prst="rect">
            <a:avLst/>
          </a:prstGeom>
          <a:noFill/>
        </p:spPr>
      </p:pic>
      <p:sp>
        <p:nvSpPr>
          <p:cNvPr id="24" name="ZoneTexte 23"/>
          <p:cNvSpPr txBox="1"/>
          <p:nvPr/>
        </p:nvSpPr>
        <p:spPr>
          <a:xfrm>
            <a:off x="611560" y="1772816"/>
            <a:ext cx="71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usure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11560" y="400506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chaleur</a:t>
            </a:r>
          </a:p>
        </p:txBody>
      </p:sp>
      <p:pic>
        <p:nvPicPr>
          <p:cNvPr id="26" name="Picture 4" descr="Afficher l'image d'orig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3501008"/>
            <a:ext cx="3783807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330023-7009-4631-9FB8-7474CBF3A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019039"/>
            <a:ext cx="6565263" cy="41284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C2C55E-63CF-4D54-BBB9-CA2DC7CAE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92" y="5420873"/>
            <a:ext cx="5628156" cy="12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3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Lubrification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87624" y="2564904"/>
            <a:ext cx="55694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lubrification a pour fonction de diminuer le frottement</a:t>
            </a:r>
          </a:p>
          <a:p>
            <a:endParaRPr lang="fr-FR" dirty="0"/>
          </a:p>
          <a:p>
            <a:r>
              <a:rPr lang="fr-FR" dirty="0"/>
              <a:t> - graisse</a:t>
            </a:r>
          </a:p>
          <a:p>
            <a:endParaRPr lang="fr-FR" dirty="0"/>
          </a:p>
          <a:p>
            <a:r>
              <a:rPr lang="fr-FR" dirty="0"/>
              <a:t> - huile  (majorité)</a:t>
            </a:r>
          </a:p>
          <a:p>
            <a:endParaRPr lang="fr-FR" dirty="0"/>
          </a:p>
          <a:p>
            <a:r>
              <a:rPr lang="fr-FR" dirty="0"/>
              <a:t> - solide (patin pour meuble)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Graisse</a:t>
            </a:r>
          </a:p>
        </p:txBody>
      </p:sp>
      <p:pic>
        <p:nvPicPr>
          <p:cNvPr id="6" name="Picture 20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556792"/>
            <a:ext cx="3059832" cy="2294874"/>
          </a:xfrm>
          <a:prstGeom prst="rect">
            <a:avLst/>
          </a:prstGeom>
          <a:noFill/>
        </p:spPr>
      </p:pic>
      <p:pic>
        <p:nvPicPr>
          <p:cNvPr id="7" name="Picture 24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84784"/>
            <a:ext cx="3240360" cy="2157155"/>
          </a:xfrm>
          <a:prstGeom prst="rect">
            <a:avLst/>
          </a:prstGeom>
          <a:noFill/>
        </p:spPr>
      </p:pic>
      <p:pic>
        <p:nvPicPr>
          <p:cNvPr id="8" name="Picture 26" descr="Résultat de recherche d'images pour &quot;graisse moteur texture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005064"/>
            <a:ext cx="2232248" cy="2232249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683568" y="4149080"/>
            <a:ext cx="56330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Graisse : lubrifiant semi liquide</a:t>
            </a:r>
          </a:p>
          <a:p>
            <a:endParaRPr lang="fr-FR" dirty="0"/>
          </a:p>
          <a:p>
            <a:r>
              <a:rPr lang="fr-FR" dirty="0"/>
              <a:t>Graisse = savon + huile de base + additifs</a:t>
            </a:r>
          </a:p>
          <a:p>
            <a:endParaRPr lang="fr-FR" dirty="0"/>
          </a:p>
          <a:p>
            <a:r>
              <a:rPr lang="fr-FR" dirty="0"/>
              <a:t>Texture du dentifrice</a:t>
            </a:r>
          </a:p>
          <a:p>
            <a:endParaRPr lang="fr-FR" dirty="0"/>
          </a:p>
          <a:p>
            <a:r>
              <a:rPr lang="fr-FR" dirty="0"/>
              <a:t>A utiliser quand la quantité de chaleur à évacuer est faible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Huile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3528" y="4149080"/>
            <a:ext cx="416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Lubrifiant liquide = huile de base + additifs</a:t>
            </a:r>
          </a:p>
          <a:p>
            <a:endParaRPr lang="fr-FR" dirty="0"/>
          </a:p>
          <a:p>
            <a:r>
              <a:rPr lang="fr-FR" dirty="0"/>
              <a:t>Evacue la chaleur</a:t>
            </a:r>
          </a:p>
        </p:txBody>
      </p:sp>
      <p:pic>
        <p:nvPicPr>
          <p:cNvPr id="13" name="Picture 2" descr="https://encrypted-tbn3.gstatic.com/images?q=tbn:ANd9GcSbptyZED3-T0sRAoWWShK7nN3yqZWPpQoH38Wg_CLxtUecC5p06r94x9M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517232"/>
            <a:ext cx="2016223" cy="686040"/>
          </a:xfrm>
          <a:prstGeom prst="rect">
            <a:avLst/>
          </a:prstGeom>
          <a:noFill/>
        </p:spPr>
      </p:pic>
      <p:pic>
        <p:nvPicPr>
          <p:cNvPr id="15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700808"/>
            <a:ext cx="3158350" cy="2091653"/>
          </a:xfrm>
          <a:prstGeom prst="rect">
            <a:avLst/>
          </a:prstGeom>
          <a:noFill/>
        </p:spPr>
      </p:pic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556792"/>
            <a:ext cx="2252515" cy="2252515"/>
          </a:xfrm>
          <a:prstGeom prst="rect">
            <a:avLst/>
          </a:prstGeom>
          <a:noFill/>
        </p:spPr>
      </p:pic>
      <p:pic>
        <p:nvPicPr>
          <p:cNvPr id="17" name="Picture 8" descr="http://images2.hiboox.com/images/4907/iwapvnj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1484784"/>
            <a:ext cx="2759968" cy="2069976"/>
          </a:xfrm>
          <a:prstGeom prst="rect">
            <a:avLst/>
          </a:prstGeom>
          <a:noFill/>
        </p:spPr>
      </p:pic>
      <p:pic>
        <p:nvPicPr>
          <p:cNvPr id="18" name="Picture 10" descr="Résultat de recherche d'images pour &quot;bouchon huile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293096"/>
            <a:ext cx="1901858" cy="1778893"/>
          </a:xfrm>
          <a:prstGeom prst="rect">
            <a:avLst/>
          </a:prstGeom>
          <a:noFill/>
        </p:spPr>
      </p:pic>
      <p:pic>
        <p:nvPicPr>
          <p:cNvPr id="19" name="Picture 18" descr="Afficher l'image d'origin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400631"/>
            <a:ext cx="1584176" cy="1449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Etanchéité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 t="11269"/>
          <a:stretch>
            <a:fillRect/>
          </a:stretch>
        </p:blipFill>
        <p:spPr bwMode="auto">
          <a:xfrm>
            <a:off x="0" y="2708920"/>
            <a:ext cx="3528392" cy="283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 descr="http://www.google.fr/url?source=imglanding&amp;ct=img&amp;q=http://www.tecnimodel.com/1419-large/4-joints-a-levre-4x11x6.jpg&amp;sa=X&amp;ei=Bu1sVbCzIIzTU_TigZgB&amp;ved=0CAkQ8wc&amp;usg=AFQjCNF7tbPHJWU7mnl_2xcr32zmNWfD4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988840"/>
            <a:ext cx="2232248" cy="2232248"/>
          </a:xfrm>
          <a:prstGeom prst="rect">
            <a:avLst/>
          </a:prstGeom>
          <a:noFill/>
        </p:spPr>
      </p:pic>
      <p:pic>
        <p:nvPicPr>
          <p:cNvPr id="22" name="Picture 9" descr="http://www.google.fr/url?source=imglanding&amp;ct=img&amp;q=http://www.tecnimodel.com/1422-thickbox/4-joints-a-levre-4x11x6.jpg&amp;sa=X&amp;ei=Ou1sVfS6J4X3ULL-gIgJ&amp;ved=0CAkQ8wc&amp;usg=AFQjCNFaxQ1CwG8L00GlSXI3YwONuY3wSw"/>
          <p:cNvPicPr>
            <a:picLocks noChangeAspect="1" noChangeArrowheads="1"/>
          </p:cNvPicPr>
          <p:nvPr/>
        </p:nvPicPr>
        <p:blipFill>
          <a:blip r:embed="rId6" cstate="print"/>
          <a:srcRect l="23288" t="13023" r="21918" b="15744"/>
          <a:stretch>
            <a:fillRect/>
          </a:stretch>
        </p:blipFill>
        <p:spPr bwMode="auto">
          <a:xfrm>
            <a:off x="3491880" y="4293096"/>
            <a:ext cx="2187544" cy="2132856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060848"/>
            <a:ext cx="2016224" cy="212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http://upload.wikimedia.org/wikipedia/commons/a/a7/Head_gasket_on_bloc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293096"/>
            <a:ext cx="2639783" cy="1979838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827584" y="1484784"/>
            <a:ext cx="137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Joint torique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851920" y="1484784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Joint à lèvre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04248" y="1556792"/>
            <a:ext cx="12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Joint papier</a:t>
            </a:r>
          </a:p>
        </p:txBody>
      </p:sp>
      <p:cxnSp>
        <p:nvCxnSpPr>
          <p:cNvPr id="28" name="Connecteur droit 27"/>
          <p:cNvCxnSpPr/>
          <p:nvPr/>
        </p:nvCxnSpPr>
        <p:spPr>
          <a:xfrm>
            <a:off x="3491880" y="1268760"/>
            <a:ext cx="72008" cy="537321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5796136" y="1268760"/>
            <a:ext cx="72008" cy="537321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 sec / frottement visqueux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1556792"/>
            <a:ext cx="5062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frottement sec :               ne dépend pas de la vitesse</a:t>
            </a:r>
          </a:p>
          <a:p>
            <a:endParaRPr lang="fr-FR" dirty="0"/>
          </a:p>
          <a:p>
            <a:r>
              <a:rPr lang="fr-FR" dirty="0"/>
              <a:t>frottement visqueux :     dépend de la vitesse</a:t>
            </a:r>
          </a:p>
        </p:txBody>
      </p:sp>
      <p:pic>
        <p:nvPicPr>
          <p:cNvPr id="6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 t="38812" r="26921"/>
          <a:stretch>
            <a:fillRect/>
          </a:stretch>
        </p:blipFill>
        <p:spPr bwMode="auto">
          <a:xfrm>
            <a:off x="5796136" y="2996952"/>
            <a:ext cx="3024656" cy="1890936"/>
          </a:xfrm>
          <a:prstGeom prst="rect">
            <a:avLst/>
          </a:prstGeom>
          <a:noFill/>
        </p:spPr>
      </p:pic>
      <p:pic>
        <p:nvPicPr>
          <p:cNvPr id="7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924944"/>
            <a:ext cx="2006797" cy="1978026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419872" y="5229200"/>
            <a:ext cx="212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frottement % vitesse</a:t>
            </a:r>
          </a:p>
          <a:p>
            <a:pPr algn="ctr"/>
            <a:r>
              <a:rPr lang="fr-FR" dirty="0"/>
              <a:t>-f</a:t>
            </a:r>
            <a:r>
              <a:rPr lang="el-GR" dirty="0">
                <a:latin typeface="Calibri"/>
              </a:rPr>
              <a:t>ω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5576" y="5229200"/>
            <a:ext cx="2109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frottement constant</a:t>
            </a:r>
          </a:p>
          <a:p>
            <a:pPr algn="ctr"/>
            <a:r>
              <a:rPr lang="fr-FR" dirty="0"/>
              <a:t>C</a:t>
            </a:r>
          </a:p>
        </p:txBody>
      </p:sp>
      <p:pic>
        <p:nvPicPr>
          <p:cNvPr id="11" name="Picture 8" descr="Afficher l'image d'orig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924944"/>
            <a:ext cx="1960276" cy="204522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6156176" y="5157192"/>
            <a:ext cx="220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frottement % vitesse²</a:t>
            </a:r>
          </a:p>
          <a:p>
            <a:pPr algn="ctr"/>
            <a:r>
              <a:rPr lang="fr-FR" dirty="0"/>
              <a:t>-</a:t>
            </a:r>
            <a:r>
              <a:rPr lang="el-GR" dirty="0"/>
              <a:t>λ</a:t>
            </a:r>
            <a:r>
              <a:rPr lang="fr-FR" dirty="0"/>
              <a:t>V²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2DF9B6D-5BC8-425A-A9A4-9974B34D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88F5035-842C-4E80-AFAA-83E21A40A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348880"/>
            <a:ext cx="5760640" cy="339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5967DEC-4C32-43D6-A268-09323D26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714600"/>
            <a:ext cx="6336704" cy="11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323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Modélisation des AM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19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9443619-A0FB-4D54-86FF-7364BB6F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359528E-78CA-43F1-881F-FA2F23B2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348880"/>
            <a:ext cx="574078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A3A6C63-064D-4276-95D3-498C8B03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714600"/>
            <a:ext cx="6336704" cy="11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9714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8E4F3F-26B6-4E5A-BF74-570088A2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C95E6A2-5BE8-4F7F-9FC7-43D8F40F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5714600"/>
            <a:ext cx="6336704" cy="11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EE637BA-8E80-4E74-950C-82F1ED2FF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r="49872"/>
          <a:stretch/>
        </p:blipFill>
        <p:spPr bwMode="auto">
          <a:xfrm>
            <a:off x="1691681" y="2348880"/>
            <a:ext cx="28803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11A6714-AFD1-4F9C-A338-4811A335E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9827"/>
          <a:stretch/>
        </p:blipFill>
        <p:spPr bwMode="auto">
          <a:xfrm>
            <a:off x="4552147" y="2348880"/>
            <a:ext cx="28803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1425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8E4F3F-26B6-4E5A-BF74-570088A2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C95E6A2-5BE8-4F7F-9FC7-43D8F40F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5714600"/>
            <a:ext cx="6336704" cy="11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EE637BA-8E80-4E74-950C-82F1ED2FF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2348880"/>
            <a:ext cx="574588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9880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E6AFEC0-B55E-42DA-97F8-BAAA4114B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300DEDE-75AB-4415-809D-C5FC96EA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610225"/>
            <a:ext cx="69151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C2E2F9D-4853-4110-93F5-89AF5775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2348880"/>
            <a:ext cx="5588142" cy="329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9390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5CDAE6-CDE9-407B-9CB8-C1C0D7BE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66BE7B-6416-484C-8A05-15B8D8F9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610225"/>
            <a:ext cx="69151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D990035-B39E-4DD1-96D6-9FE9B09B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2348880"/>
            <a:ext cx="5544616" cy="32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6353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A1DD3C-B143-4267-B7DA-6965E4960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3AF1279-189F-41A9-9B73-ABE47AC9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610225"/>
            <a:ext cx="69151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30B2C00-7129-47AD-8F08-D6EAE640D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r="49351"/>
          <a:stretch/>
        </p:blipFill>
        <p:spPr bwMode="auto">
          <a:xfrm>
            <a:off x="1835696" y="2348879"/>
            <a:ext cx="2808312" cy="32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654DEF-19FC-4DEF-AD74-2B3FDA7F5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1" y="2538133"/>
            <a:ext cx="1152128" cy="137213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50E30C9-2158-4418-AEEA-762168592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9351"/>
          <a:stretch/>
        </p:blipFill>
        <p:spPr bwMode="auto">
          <a:xfrm>
            <a:off x="4572000" y="2348880"/>
            <a:ext cx="2808312" cy="32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6099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Frottement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2E2691-C264-4EC1-8921-89AE9140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700808"/>
            <a:ext cx="871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5E2A151-B9F9-4623-A717-493E31A5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610225"/>
            <a:ext cx="69151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1F4F4AB-5FB7-407F-A2DA-3ACC54980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2348879"/>
            <a:ext cx="5544616" cy="32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0B4653-29CC-40FC-ABD5-BDCEE1C2BA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1" y="2538133"/>
            <a:ext cx="1152128" cy="13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66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Loi de Coulomb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0032" y="5661248"/>
            <a:ext cx="387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Charles-Augustin Coulomb (1736-1870)</a:t>
            </a:r>
          </a:p>
        </p:txBody>
      </p:sp>
      <p:pic>
        <p:nvPicPr>
          <p:cNvPr id="16" name="Picture 2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132856"/>
            <a:ext cx="2448272" cy="3327425"/>
          </a:xfrm>
          <a:prstGeom prst="rect">
            <a:avLst/>
          </a:prstGeom>
          <a:noFill/>
        </p:spPr>
      </p:pic>
      <p:pic>
        <p:nvPicPr>
          <p:cNvPr id="17" name="Picture 4" descr="https://upload.wikimedia.org/wikipedia/commons/thumb/b/bd/Appareil_de_Coulomb.jpg/240px-Appareil_de_Coulom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916832"/>
            <a:ext cx="4104456" cy="3317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Loi de Coulomb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8A4B3-7137-46A2-A91C-85082DDC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0768"/>
            <a:ext cx="8386409" cy="31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10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Loi de Coulomb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57245B-F789-44D4-AB50-7E1ED61D9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88" y="1268760"/>
            <a:ext cx="7004023" cy="51571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Actions mécaniques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D10101-6B96-40DB-B057-99AE3A6EB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3790"/>
            <a:ext cx="1979712" cy="14190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E450E-2929-44F9-AE47-1560A1BA7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1484784"/>
            <a:ext cx="6302792" cy="445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635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Coefficient de frottement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268760"/>
            <a:ext cx="65151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5B5AB2-9137-45DB-8635-B12A855D8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5" y="3642474"/>
            <a:ext cx="7128792" cy="255205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des AM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E35207-5830-4212-86E9-9F3E9C572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" y="1214437"/>
            <a:ext cx="73723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Arc-boutement</a:t>
            </a:r>
          </a:p>
        </p:txBody>
      </p:sp>
      <p:pic>
        <p:nvPicPr>
          <p:cNvPr id="15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66415" y="4619592"/>
            <a:ext cx="2520280" cy="1881810"/>
          </a:xfrm>
          <a:prstGeom prst="rect">
            <a:avLst/>
          </a:prstGeom>
          <a:noFill/>
        </p:spPr>
      </p:pic>
      <p:pic>
        <p:nvPicPr>
          <p:cNvPr id="16" name="Picture 5" descr="Résultat de recherche d'images pour &quot;Arc boutement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994" y="3652285"/>
            <a:ext cx="2493004" cy="1935745"/>
          </a:xfrm>
          <a:prstGeom prst="rect">
            <a:avLst/>
          </a:prstGeom>
          <a:noFill/>
        </p:spPr>
      </p:pic>
      <p:pic>
        <p:nvPicPr>
          <p:cNvPr id="17" name="Picture 7" descr="Résultat de recherche d'images pour &quot;Arc boutement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354" y="2788189"/>
            <a:ext cx="2232248" cy="1672032"/>
          </a:xfrm>
          <a:prstGeom prst="rect">
            <a:avLst/>
          </a:prstGeom>
          <a:noFill/>
        </p:spPr>
      </p:pic>
      <p:pic>
        <p:nvPicPr>
          <p:cNvPr id="8196" name="Picture 4" descr="https://encrypted-tbn0.gstatic.com/images?q=tbn:ANd9GcRMuCcAUezYn7NcIC0H5jMxK6THnfxf3wRRkQA-XsHmmaAeIVz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354" y="4516381"/>
            <a:ext cx="2190750" cy="2085976"/>
          </a:xfrm>
          <a:prstGeom prst="rect">
            <a:avLst/>
          </a:prstGeom>
          <a:noFill/>
        </p:spPr>
      </p:pic>
      <p:pic>
        <p:nvPicPr>
          <p:cNvPr id="8198" name="Picture 6" descr="https://encrypted-tbn0.gstatic.com/images?q=tbn:ANd9GcT6Pta2-fiaF-Y1bcZmGGNKaBiX_RxweyUySGCmfuoJGEnpuVT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29666" y="2788189"/>
            <a:ext cx="1872208" cy="1697681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9E2C95-CE02-440A-BD2E-F405A28B7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62" y="984250"/>
            <a:ext cx="72294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Roulement et pivotement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BC37F8-47CA-4C3F-BB10-C85436D5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88342"/>
            <a:ext cx="8738531" cy="44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60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Roulement et pivotement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ACD8A1-C561-40C6-BBFB-B9DAFAAEC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074690"/>
            <a:ext cx="5717048" cy="53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49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Modélisation locale</a:t>
            </a:r>
            <a:b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des AM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42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Relation modèle local / global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1B80F44-55F3-4116-AFFF-77A4FBA87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5" y="1484784"/>
            <a:ext cx="8942084" cy="348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59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3B4AD2FF-9975-4024-9ACD-602665B6D1BD}"/>
              </a:ext>
            </a:extLst>
          </p:cNvPr>
          <p:cNvSpPr/>
          <p:nvPr/>
        </p:nvSpPr>
        <p:spPr>
          <a:xfrm>
            <a:off x="266695" y="2348881"/>
            <a:ext cx="2849260" cy="3096344"/>
          </a:xfrm>
          <a:prstGeom prst="ellipse">
            <a:avLst/>
          </a:prstGeom>
          <a:solidFill>
            <a:srgbClr val="EDF2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Relation modèle local / global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4F5868A-93CE-446B-90F2-66F2D7D13EA1}"/>
              </a:ext>
            </a:extLst>
          </p:cNvPr>
          <p:cNvSpPr/>
          <p:nvPr/>
        </p:nvSpPr>
        <p:spPr>
          <a:xfrm>
            <a:off x="3573530" y="2330806"/>
            <a:ext cx="2794936" cy="3114419"/>
          </a:xfrm>
          <a:prstGeom prst="ellipse">
            <a:avLst/>
          </a:prstGeom>
          <a:solidFill>
            <a:srgbClr val="EDF2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0BCEE0B-FEC2-4E31-9DAE-ADDDB51CA841}"/>
              </a:ext>
            </a:extLst>
          </p:cNvPr>
          <p:cNvSpPr txBox="1"/>
          <p:nvPr/>
        </p:nvSpPr>
        <p:spPr>
          <a:xfrm>
            <a:off x="3867462" y="1547331"/>
            <a:ext cx="2063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Modèle local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5AA2684-C55F-4893-9587-40D219936CD8}"/>
              </a:ext>
            </a:extLst>
          </p:cNvPr>
          <p:cNvSpPr txBox="1"/>
          <p:nvPr/>
        </p:nvSpPr>
        <p:spPr>
          <a:xfrm>
            <a:off x="1211731" y="1547331"/>
            <a:ext cx="81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Réel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48C81C5-6953-4F5A-9F1E-232F9270703E}"/>
              </a:ext>
            </a:extLst>
          </p:cNvPr>
          <p:cNvSpPr/>
          <p:nvPr/>
        </p:nvSpPr>
        <p:spPr>
          <a:xfrm>
            <a:off x="539552" y="3164775"/>
            <a:ext cx="2254600" cy="18600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05FC42C-DEDB-4EC2-8655-7C0503D256C1}"/>
              </a:ext>
            </a:extLst>
          </p:cNvPr>
          <p:cNvSpPr txBox="1"/>
          <p:nvPr/>
        </p:nvSpPr>
        <p:spPr>
          <a:xfrm>
            <a:off x="846812" y="2820991"/>
            <a:ext cx="1541409" cy="31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Action Mécanique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B99F1FC-2BC2-4C7F-8F97-C39E472FA21B}"/>
              </a:ext>
            </a:extLst>
          </p:cNvPr>
          <p:cNvSpPr txBox="1"/>
          <p:nvPr/>
        </p:nvSpPr>
        <p:spPr>
          <a:xfrm>
            <a:off x="821234" y="3578911"/>
            <a:ext cx="1948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action gravitation</a:t>
            </a:r>
          </a:p>
          <a:p>
            <a:endParaRPr lang="fr-FR" sz="1200" dirty="0"/>
          </a:p>
          <a:p>
            <a:r>
              <a:rPr lang="fr-FR" sz="1200" dirty="0"/>
              <a:t>- action électromagnétique</a:t>
            </a:r>
          </a:p>
          <a:p>
            <a:endParaRPr lang="fr-FR" sz="1200" dirty="0"/>
          </a:p>
          <a:p>
            <a:r>
              <a:rPr lang="fr-FR" sz="1200" dirty="0"/>
              <a:t>- action de contact</a:t>
            </a:r>
          </a:p>
          <a:p>
            <a:endParaRPr lang="fr-FR" sz="1200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561D9BB-7571-4889-B565-216057CD6258}"/>
              </a:ext>
            </a:extLst>
          </p:cNvPr>
          <p:cNvSpPr/>
          <p:nvPr/>
        </p:nvSpPr>
        <p:spPr>
          <a:xfrm>
            <a:off x="3977218" y="3280366"/>
            <a:ext cx="1995849" cy="17913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61F33FE-1564-4443-AD7B-AA66D2D85F0E}"/>
              </a:ext>
            </a:extLst>
          </p:cNvPr>
          <p:cNvSpPr txBox="1"/>
          <p:nvPr/>
        </p:nvSpPr>
        <p:spPr>
          <a:xfrm>
            <a:off x="4127481" y="2901964"/>
            <a:ext cx="168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Champ de force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EB6BAB2F-6F8D-4E94-A329-829F23DCD68C}"/>
              </a:ext>
            </a:extLst>
          </p:cNvPr>
          <p:cNvSpPr txBox="1"/>
          <p:nvPr/>
        </p:nvSpPr>
        <p:spPr>
          <a:xfrm>
            <a:off x="4477474" y="3721889"/>
            <a:ext cx="1501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à distance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BA02CDDE-D1DD-491E-9119-6729B1437D03}"/>
              </a:ext>
            </a:extLst>
          </p:cNvPr>
          <p:cNvSpPr txBox="1"/>
          <p:nvPr/>
        </p:nvSpPr>
        <p:spPr>
          <a:xfrm>
            <a:off x="4477474" y="4375507"/>
            <a:ext cx="1298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de contact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EB36EDD1-DCBC-450A-A863-85424C06F911}"/>
              </a:ext>
            </a:extLst>
          </p:cNvPr>
          <p:cNvCxnSpPr>
            <a:cxnSpLocks/>
          </p:cNvCxnSpPr>
          <p:nvPr/>
        </p:nvCxnSpPr>
        <p:spPr>
          <a:xfrm>
            <a:off x="2248123" y="4434456"/>
            <a:ext cx="2153954" cy="593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5D30282B-4FC9-419A-BB58-8134A1118242}"/>
              </a:ext>
            </a:extLst>
          </p:cNvPr>
          <p:cNvCxnSpPr>
            <a:cxnSpLocks/>
          </p:cNvCxnSpPr>
          <p:nvPr/>
        </p:nvCxnSpPr>
        <p:spPr>
          <a:xfrm>
            <a:off x="2251476" y="3741526"/>
            <a:ext cx="2150601" cy="87107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E25C800-1298-4974-83C7-4443BA7DE0E1}"/>
              </a:ext>
            </a:extLst>
          </p:cNvPr>
          <p:cNvCxnSpPr>
            <a:cxnSpLocks/>
          </p:cNvCxnSpPr>
          <p:nvPr/>
        </p:nvCxnSpPr>
        <p:spPr>
          <a:xfrm flipV="1">
            <a:off x="2684834" y="3956265"/>
            <a:ext cx="1727691" cy="1293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C36C578F-42D4-49AC-9B40-070842F681E5}"/>
              </a:ext>
            </a:extLst>
          </p:cNvPr>
          <p:cNvSpPr txBox="1"/>
          <p:nvPr/>
        </p:nvSpPr>
        <p:spPr>
          <a:xfrm>
            <a:off x="266695" y="6051048"/>
            <a:ext cx="8481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/>
              <a:t>Exemple :</a:t>
            </a:r>
          </a:p>
          <a:p>
            <a:r>
              <a:rPr lang="fr-FR" sz="1400" dirty="0"/>
              <a:t>L’action mécanique de l’eau sur le barrage est modélisé par le champ de force surfacique sur la surface du barrage. A ce champ de force, on associe un torseur des actions mécaniques.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A733632-09CC-45AD-9F76-7E583758847A}"/>
              </a:ext>
            </a:extLst>
          </p:cNvPr>
          <p:cNvSpPr txBox="1"/>
          <p:nvPr/>
        </p:nvSpPr>
        <p:spPr>
          <a:xfrm>
            <a:off x="6622650" y="1553703"/>
            <a:ext cx="2271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Modèle global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9C74681-DD2E-4880-AE55-C0EED9044326}"/>
              </a:ext>
            </a:extLst>
          </p:cNvPr>
          <p:cNvSpPr/>
          <p:nvPr/>
        </p:nvSpPr>
        <p:spPr>
          <a:xfrm>
            <a:off x="6689485" y="3018502"/>
            <a:ext cx="2276505" cy="1998357"/>
          </a:xfrm>
          <a:prstGeom prst="ellipse">
            <a:avLst/>
          </a:prstGeom>
          <a:solidFill>
            <a:srgbClr val="EDF2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EE08C59-588A-4B40-A100-6F33F339FD25}"/>
              </a:ext>
            </a:extLst>
          </p:cNvPr>
          <p:cNvSpPr txBox="1"/>
          <p:nvPr/>
        </p:nvSpPr>
        <p:spPr>
          <a:xfrm>
            <a:off x="7060412" y="3774902"/>
            <a:ext cx="164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Torseur des actions mécaniques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DBB7B09-CA0F-45C9-896F-FA41B88E0155}"/>
              </a:ext>
            </a:extLst>
          </p:cNvPr>
          <p:cNvCxnSpPr>
            <a:cxnSpLocks/>
          </p:cNvCxnSpPr>
          <p:nvPr/>
        </p:nvCxnSpPr>
        <p:spPr>
          <a:xfrm flipV="1">
            <a:off x="5508104" y="4152776"/>
            <a:ext cx="1554177" cy="389912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96DD3D9-9AA1-4CDF-9873-AB2CAC2B5D13}"/>
              </a:ext>
            </a:extLst>
          </p:cNvPr>
          <p:cNvCxnSpPr>
            <a:cxnSpLocks/>
          </p:cNvCxnSpPr>
          <p:nvPr/>
        </p:nvCxnSpPr>
        <p:spPr>
          <a:xfrm>
            <a:off x="5407443" y="3888015"/>
            <a:ext cx="1654838" cy="322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24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AM  à distance / de contact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00D72F8-BF13-41A8-92F0-CAABCD80D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1438275"/>
            <a:ext cx="76485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404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Elément différentiel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7ECE8C-CB81-48A0-A6C5-DC6ED21FB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84783"/>
            <a:ext cx="76390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3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Actions mécaniques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A52FA7-0562-4443-9B58-F9E41E1AF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385640"/>
            <a:ext cx="2767994" cy="10786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B25012-A10E-4283-9CCD-D0D796F29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20" y="1844824"/>
            <a:ext cx="3645706" cy="29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419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AM  à distance / de contact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104DF3-99AA-4091-80AC-E6E9FE1A0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28" y="1407577"/>
            <a:ext cx="7620000" cy="21431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32C86B-F67C-48FB-9880-BB88A6342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95" y="3713550"/>
            <a:ext cx="76009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41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AM de contact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5537BA-4D9B-4385-9843-54018B27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" y="1196752"/>
            <a:ext cx="73437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700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Relation modèle local / global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1BB6F0-53B8-4C82-A75E-D24289E3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514725"/>
            <a:ext cx="7620000" cy="33432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566872-311E-4389-AB47-6E502DCCC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936102"/>
            <a:ext cx="6308847" cy="2461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968205-F2C4-4B9B-98F4-4D2838A56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2" y="1495425"/>
            <a:ext cx="76485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04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 de champ de force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968205-F2C4-4B9B-98F4-4D2838A56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28" y="1474339"/>
            <a:ext cx="76485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5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Graphe de structure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0DEB1B-C5E0-4AEE-B800-1A8D6EAAD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0463"/>
            <a:ext cx="9144000" cy="37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Modélisation des actions mécaniques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E20F058-9DAF-4104-AD14-57E9B52A9CCD}"/>
              </a:ext>
            </a:extLst>
          </p:cNvPr>
          <p:cNvSpPr/>
          <p:nvPr/>
        </p:nvSpPr>
        <p:spPr>
          <a:xfrm>
            <a:off x="178011" y="2348880"/>
            <a:ext cx="2937944" cy="3287039"/>
          </a:xfrm>
          <a:prstGeom prst="ellipse">
            <a:avLst/>
          </a:prstGeom>
          <a:solidFill>
            <a:srgbClr val="EDF2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A96666B-B56A-413D-8AEA-826D72DEBF8C}"/>
              </a:ext>
            </a:extLst>
          </p:cNvPr>
          <p:cNvSpPr/>
          <p:nvPr/>
        </p:nvSpPr>
        <p:spPr>
          <a:xfrm>
            <a:off x="3573530" y="2330806"/>
            <a:ext cx="2794936" cy="3305113"/>
          </a:xfrm>
          <a:prstGeom prst="ellipse">
            <a:avLst/>
          </a:prstGeom>
          <a:solidFill>
            <a:srgbClr val="EDF2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A0C44C-9008-45B9-B432-5D4558C10275}"/>
              </a:ext>
            </a:extLst>
          </p:cNvPr>
          <p:cNvSpPr txBox="1"/>
          <p:nvPr/>
        </p:nvSpPr>
        <p:spPr>
          <a:xfrm>
            <a:off x="3880794" y="1303623"/>
            <a:ext cx="2063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Modèle local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4911FF-1414-423B-96EF-AF4E08CEBC01}"/>
              </a:ext>
            </a:extLst>
          </p:cNvPr>
          <p:cNvSpPr txBox="1"/>
          <p:nvPr/>
        </p:nvSpPr>
        <p:spPr>
          <a:xfrm>
            <a:off x="1225063" y="1303623"/>
            <a:ext cx="81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Réel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ED53B23-8277-40BB-A5CE-0D0D81B31CE1}"/>
              </a:ext>
            </a:extLst>
          </p:cNvPr>
          <p:cNvSpPr/>
          <p:nvPr/>
        </p:nvSpPr>
        <p:spPr>
          <a:xfrm>
            <a:off x="467545" y="3164775"/>
            <a:ext cx="2326607" cy="21364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B785AE1-AF36-4E29-A82E-B907A4BE8875}"/>
              </a:ext>
            </a:extLst>
          </p:cNvPr>
          <p:cNvSpPr txBox="1"/>
          <p:nvPr/>
        </p:nvSpPr>
        <p:spPr>
          <a:xfrm>
            <a:off x="892847" y="2790770"/>
            <a:ext cx="1541409" cy="31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Action Mécanique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3A4F6B-8879-4BE4-9186-CD7E982C05D4}"/>
              </a:ext>
            </a:extLst>
          </p:cNvPr>
          <p:cNvSpPr txBox="1"/>
          <p:nvPr/>
        </p:nvSpPr>
        <p:spPr>
          <a:xfrm>
            <a:off x="845834" y="3596323"/>
            <a:ext cx="1948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action gravitation</a:t>
            </a:r>
          </a:p>
          <a:p>
            <a:endParaRPr lang="fr-FR" sz="1200" dirty="0"/>
          </a:p>
          <a:p>
            <a:endParaRPr lang="fr-FR" sz="1200" dirty="0"/>
          </a:p>
          <a:p>
            <a:r>
              <a:rPr lang="fr-FR" sz="1200" dirty="0"/>
              <a:t>- action électromagnétique</a:t>
            </a:r>
          </a:p>
          <a:p>
            <a:endParaRPr lang="fr-FR" sz="1200" dirty="0"/>
          </a:p>
          <a:p>
            <a:endParaRPr lang="fr-FR" sz="1200" dirty="0"/>
          </a:p>
          <a:p>
            <a:r>
              <a:rPr lang="fr-FR" sz="1200" dirty="0"/>
              <a:t>- action de contact</a:t>
            </a:r>
          </a:p>
          <a:p>
            <a:endParaRPr lang="fr-FR" sz="1200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94564DC-CDA0-4FE3-A29C-D40BBD2DEC0E}"/>
              </a:ext>
            </a:extLst>
          </p:cNvPr>
          <p:cNvSpPr/>
          <p:nvPr/>
        </p:nvSpPr>
        <p:spPr>
          <a:xfrm>
            <a:off x="3948588" y="3035535"/>
            <a:ext cx="1995849" cy="2265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D0EB72-1277-411E-BCD3-777B0D66CAA0}"/>
              </a:ext>
            </a:extLst>
          </p:cNvPr>
          <p:cNvSpPr txBox="1"/>
          <p:nvPr/>
        </p:nvSpPr>
        <p:spPr>
          <a:xfrm>
            <a:off x="4238269" y="2677702"/>
            <a:ext cx="168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Champ de force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041980-9BFC-4FC0-A042-E134F5AD07CF}"/>
              </a:ext>
            </a:extLst>
          </p:cNvPr>
          <p:cNvSpPr txBox="1"/>
          <p:nvPr/>
        </p:nvSpPr>
        <p:spPr>
          <a:xfrm>
            <a:off x="4477474" y="3721889"/>
            <a:ext cx="1501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à distance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696A60-5487-44BA-9AB8-2340CC125416}"/>
              </a:ext>
            </a:extLst>
          </p:cNvPr>
          <p:cNvSpPr txBox="1"/>
          <p:nvPr/>
        </p:nvSpPr>
        <p:spPr>
          <a:xfrm>
            <a:off x="4487030" y="4527811"/>
            <a:ext cx="1298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de contact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B625C29-BA38-45DC-8924-784C04375B82}"/>
              </a:ext>
            </a:extLst>
          </p:cNvPr>
          <p:cNvCxnSpPr>
            <a:cxnSpLocks/>
          </p:cNvCxnSpPr>
          <p:nvPr/>
        </p:nvCxnSpPr>
        <p:spPr>
          <a:xfrm flipV="1">
            <a:off x="2314534" y="4698330"/>
            <a:ext cx="2121600" cy="1595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DEFE171-8B03-4CFC-A7D4-975B6A5160C3}"/>
              </a:ext>
            </a:extLst>
          </p:cNvPr>
          <p:cNvCxnSpPr>
            <a:cxnSpLocks/>
          </p:cNvCxnSpPr>
          <p:nvPr/>
        </p:nvCxnSpPr>
        <p:spPr>
          <a:xfrm>
            <a:off x="2314304" y="3758276"/>
            <a:ext cx="2100703" cy="1175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4423B55-54C3-4C7B-9B65-BBA45F5F459E}"/>
              </a:ext>
            </a:extLst>
          </p:cNvPr>
          <p:cNvCxnSpPr>
            <a:cxnSpLocks/>
          </p:cNvCxnSpPr>
          <p:nvPr/>
        </p:nvCxnSpPr>
        <p:spPr>
          <a:xfrm flipV="1">
            <a:off x="2715982" y="4029666"/>
            <a:ext cx="1699025" cy="2535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430F5C9-7E1A-45F5-B286-679CFBEA28C8}"/>
              </a:ext>
            </a:extLst>
          </p:cNvPr>
          <p:cNvSpPr txBox="1"/>
          <p:nvPr/>
        </p:nvSpPr>
        <p:spPr>
          <a:xfrm>
            <a:off x="266695" y="6051048"/>
            <a:ext cx="8481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/>
              <a:t>Exemple :</a:t>
            </a:r>
          </a:p>
          <a:p>
            <a:r>
              <a:rPr lang="fr-FR" sz="1400" dirty="0"/>
              <a:t>L’action mécanique de l’eau sur le barrage est modélisé par le champ de force surfacique sur la surface du barrage. A ce champ de force, on associe un torseur des actions mécaniques.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C9F3FB-F558-406D-8C46-86D923E3CCD4}"/>
              </a:ext>
            </a:extLst>
          </p:cNvPr>
          <p:cNvSpPr txBox="1"/>
          <p:nvPr/>
        </p:nvSpPr>
        <p:spPr>
          <a:xfrm>
            <a:off x="6635982" y="1309995"/>
            <a:ext cx="2271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Modèle global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3D02689-CE62-4840-A259-03EB42D0A59F}"/>
              </a:ext>
            </a:extLst>
          </p:cNvPr>
          <p:cNvSpPr/>
          <p:nvPr/>
        </p:nvSpPr>
        <p:spPr>
          <a:xfrm>
            <a:off x="6689484" y="3026429"/>
            <a:ext cx="2276505" cy="1998357"/>
          </a:xfrm>
          <a:prstGeom prst="ellipse">
            <a:avLst/>
          </a:prstGeom>
          <a:solidFill>
            <a:srgbClr val="EDF2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231053-8DAF-4E12-95A0-774A5A07DB04}"/>
              </a:ext>
            </a:extLst>
          </p:cNvPr>
          <p:cNvSpPr txBox="1"/>
          <p:nvPr/>
        </p:nvSpPr>
        <p:spPr>
          <a:xfrm>
            <a:off x="7064014" y="3780808"/>
            <a:ext cx="164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Torseur des actions mécaniques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20934DF-E550-49D5-9111-CAD9338AB1DF}"/>
              </a:ext>
            </a:extLst>
          </p:cNvPr>
          <p:cNvCxnSpPr>
            <a:cxnSpLocks/>
          </p:cNvCxnSpPr>
          <p:nvPr/>
        </p:nvCxnSpPr>
        <p:spPr>
          <a:xfrm flipV="1">
            <a:off x="5619200" y="4152776"/>
            <a:ext cx="1443081" cy="545556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0FC22F0-0641-417A-87B6-5BADBB5FB5C5}"/>
              </a:ext>
            </a:extLst>
          </p:cNvPr>
          <p:cNvCxnSpPr>
            <a:cxnSpLocks/>
          </p:cNvCxnSpPr>
          <p:nvPr/>
        </p:nvCxnSpPr>
        <p:spPr>
          <a:xfrm>
            <a:off x="5541857" y="3875777"/>
            <a:ext cx="1520424" cy="444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8311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Simple-Banner</Template>
  <TotalTime>0</TotalTime>
  <Words>625</Words>
  <Application>Microsoft Office PowerPoint</Application>
  <PresentationFormat>Affichage à l'écran (4:3)</PresentationFormat>
  <Paragraphs>280</Paragraphs>
  <Slides>73</Slides>
  <Notes>73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6" baseType="lpstr">
      <vt:lpstr>Arial</vt:lpstr>
      <vt:lpstr>Calibri</vt:lpstr>
      <vt:lpstr>Thème Office</vt:lpstr>
      <vt:lpstr>Actions mécaniques</vt:lpstr>
      <vt:lpstr>Introduction</vt:lpstr>
      <vt:lpstr>Actions mécaniques</vt:lpstr>
      <vt:lpstr>Actions mécaniques</vt:lpstr>
      <vt:lpstr>Modélisation des AM</vt:lpstr>
      <vt:lpstr>Actions mécaniques</vt:lpstr>
      <vt:lpstr>Actions mécaniques</vt:lpstr>
      <vt:lpstr>Graphe de structure</vt:lpstr>
      <vt:lpstr>Modélisation des actions mécaniques</vt:lpstr>
      <vt:lpstr>Torseur des AM</vt:lpstr>
      <vt:lpstr>Torseur glisseur</vt:lpstr>
      <vt:lpstr>Torseur couple</vt:lpstr>
      <vt:lpstr>Torseur des AM</vt:lpstr>
      <vt:lpstr>Torseur des AM</vt:lpstr>
      <vt:lpstr>Pesanteur</vt:lpstr>
      <vt:lpstr>Vérin</vt:lpstr>
      <vt:lpstr>Moteur</vt:lpstr>
      <vt:lpstr>Ressort de traction / compression</vt:lpstr>
      <vt:lpstr>Ressort de torsion</vt:lpstr>
      <vt:lpstr>Amortisseur</vt:lpstr>
      <vt:lpstr>Force de trainée</vt:lpstr>
      <vt:lpstr>Poussée d’Archimède</vt:lpstr>
      <vt:lpstr>AM transmissibles par une liaison</vt:lpstr>
      <vt:lpstr>AM transmissibles par une liaison</vt:lpstr>
      <vt:lpstr>Présentation PowerPoint</vt:lpstr>
      <vt:lpstr>Présentation PowerPoint</vt:lpstr>
      <vt:lpstr>Statique</vt:lpstr>
      <vt:lpstr>Statique, référentiel Galiléen</vt:lpstr>
      <vt:lpstr>PFS</vt:lpstr>
      <vt:lpstr>Solide soumis à 2 forces</vt:lpstr>
      <vt:lpstr>Solide soumis à 2 forces</vt:lpstr>
      <vt:lpstr>Solide soumis à 3 forces</vt:lpstr>
      <vt:lpstr>Hypothèse : problème plan</vt:lpstr>
      <vt:lpstr>Hypothèse : problème plan</vt:lpstr>
      <vt:lpstr>Méthodologie</vt:lpstr>
      <vt:lpstr>Loi E/S en effort</vt:lpstr>
      <vt:lpstr>Loi E/S en effort</vt:lpstr>
      <vt:lpstr>Loi E/S en effort</vt:lpstr>
      <vt:lpstr>Loi E/S en effort</vt:lpstr>
      <vt:lpstr>Modélisation des AM avec frottement</vt:lpstr>
      <vt:lpstr>Frottement utile</vt:lpstr>
      <vt:lpstr>Frottement néfaste</vt:lpstr>
      <vt:lpstr>Frottement</vt:lpstr>
      <vt:lpstr>Lubrification</vt:lpstr>
      <vt:lpstr>Graisse</vt:lpstr>
      <vt:lpstr>Huile</vt:lpstr>
      <vt:lpstr>Etanchéité</vt:lpstr>
      <vt:lpstr>frottement sec / frottement visqueux</vt:lpstr>
      <vt:lpstr>Frottement</vt:lpstr>
      <vt:lpstr>Frottement</vt:lpstr>
      <vt:lpstr>Frottement</vt:lpstr>
      <vt:lpstr>Frottement</vt:lpstr>
      <vt:lpstr>Frottement</vt:lpstr>
      <vt:lpstr>Frottement</vt:lpstr>
      <vt:lpstr>Frottement</vt:lpstr>
      <vt:lpstr>Frottement</vt:lpstr>
      <vt:lpstr>Loi de Coulomb</vt:lpstr>
      <vt:lpstr>Loi de Coulomb</vt:lpstr>
      <vt:lpstr>Loi de Coulomb</vt:lpstr>
      <vt:lpstr>Coefficient de frottement</vt:lpstr>
      <vt:lpstr>Torseur des AM</vt:lpstr>
      <vt:lpstr>Arc-boutement</vt:lpstr>
      <vt:lpstr>Roulement et pivotement</vt:lpstr>
      <vt:lpstr>Roulement et pivotement</vt:lpstr>
      <vt:lpstr>Modélisation locale des AM</vt:lpstr>
      <vt:lpstr>Relation modèle local / global</vt:lpstr>
      <vt:lpstr>Relation modèle local / global</vt:lpstr>
      <vt:lpstr>AM  à distance / de contact</vt:lpstr>
      <vt:lpstr>Elément différentiel</vt:lpstr>
      <vt:lpstr>AM  à distance / de contact</vt:lpstr>
      <vt:lpstr>AM de contact</vt:lpstr>
      <vt:lpstr>Relation modèle local / global</vt:lpstr>
      <vt:lpstr>Exemple de champ de force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Simon</dc:creator>
  <cp:lastModifiedBy>M Lonni</cp:lastModifiedBy>
  <cp:revision>1500</cp:revision>
  <dcterms:created xsi:type="dcterms:W3CDTF">2013-11-26T19:04:34Z</dcterms:created>
  <dcterms:modified xsi:type="dcterms:W3CDTF">2023-07-30T16:59:18Z</dcterms:modified>
</cp:coreProperties>
</file>