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73" r:id="rId2"/>
    <p:sldId id="300" r:id="rId3"/>
    <p:sldId id="343" r:id="rId4"/>
    <p:sldId id="345" r:id="rId5"/>
    <p:sldId id="346" r:id="rId6"/>
    <p:sldId id="348" r:id="rId7"/>
    <p:sldId id="374" r:id="rId8"/>
    <p:sldId id="349" r:id="rId9"/>
    <p:sldId id="350" r:id="rId10"/>
    <p:sldId id="351" r:id="rId11"/>
    <p:sldId id="352" r:id="rId12"/>
    <p:sldId id="353" r:id="rId13"/>
    <p:sldId id="355" r:id="rId14"/>
    <p:sldId id="356" r:id="rId15"/>
    <p:sldId id="357" r:id="rId16"/>
    <p:sldId id="358" r:id="rId17"/>
    <p:sldId id="359" r:id="rId18"/>
    <p:sldId id="360" r:id="rId19"/>
    <p:sldId id="361" r:id="rId20"/>
    <p:sldId id="362" r:id="rId21"/>
    <p:sldId id="375" r:id="rId22"/>
    <p:sldId id="363" r:id="rId23"/>
    <p:sldId id="364" r:id="rId24"/>
    <p:sldId id="376" r:id="rId25"/>
    <p:sldId id="365" r:id="rId26"/>
    <p:sldId id="367" r:id="rId27"/>
    <p:sldId id="368" r:id="rId28"/>
    <p:sldId id="370" r:id="rId29"/>
    <p:sldId id="369" r:id="rId30"/>
    <p:sldId id="371" r:id="rId31"/>
    <p:sldId id="377" r:id="rId32"/>
    <p:sldId id="372" r:id="rId33"/>
    <p:sldId id="378" r:id="rId3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B000"/>
    <a:srgbClr val="7CFE72"/>
    <a:srgbClr val="CFFF81"/>
    <a:srgbClr val="9CFF81"/>
    <a:srgbClr val="FFE781"/>
    <a:srgbClr val="E181FF"/>
    <a:srgbClr val="FF9C81"/>
    <a:srgbClr val="99CCFF"/>
    <a:srgbClr val="0033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63" autoAdjust="0"/>
    <p:restoredTop sz="91756" autoAdjust="0"/>
  </p:normalViewPr>
  <p:slideViewPr>
    <p:cSldViewPr>
      <p:cViewPr varScale="1">
        <p:scale>
          <a:sx n="79" d="100"/>
          <a:sy n="79" d="100"/>
        </p:scale>
        <p:origin x="1445"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10"/>
    </p:cViewPr>
  </p:sorterViewPr>
  <p:notesViewPr>
    <p:cSldViewPr>
      <p:cViewPr varScale="1">
        <p:scale>
          <a:sx n="55" d="100"/>
          <a:sy n="55" d="100"/>
        </p:scale>
        <p:origin x="-290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F24341-53E3-46D3-A2C0-26BE538C59CB}" type="datetimeFigureOut">
              <a:rPr lang="fr-FR" smtClean="0"/>
              <a:pPr/>
              <a:t>23/06/2021</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392B8B-B7A2-43CE-9D09-8F53CBD3D9AE}" type="slidenum">
              <a:rPr lang="fr-FR" smtClean="0"/>
              <a:pPr/>
              <a:t>‹N°›</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solidFill>
                <a:schemeClr val="bg1"/>
              </a:solidFill>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1</a:t>
            </a:fld>
            <a:endParaRPr lang="fr-FR" dirty="0"/>
          </a:p>
        </p:txBody>
      </p:sp>
    </p:spTree>
    <p:extLst>
      <p:ext uri="{BB962C8B-B14F-4D97-AF65-F5344CB8AC3E}">
        <p14:creationId xmlns:p14="http://schemas.microsoft.com/office/powerpoint/2010/main" val="183365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10</a:t>
            </a:fld>
            <a:endParaRPr lang="fr-F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11</a:t>
            </a:fld>
            <a:endParaRPr lang="fr-F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12</a:t>
            </a:fld>
            <a:endParaRPr lang="fr-F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13</a:t>
            </a:fld>
            <a:endParaRPr 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14</a:t>
            </a:fld>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15</a:t>
            </a:fld>
            <a:endParaRPr lang="fr-F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16</a:t>
            </a:fld>
            <a:endParaRPr lang="fr-F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17</a:t>
            </a:fld>
            <a:endParaRPr lang="fr-F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18</a:t>
            </a:fld>
            <a:endParaRPr lang="fr-F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19</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solidFill>
                <a:schemeClr val="bg1"/>
              </a:solidFill>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2</a:t>
            </a:fld>
            <a:endParaRPr lang="fr-F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20</a:t>
            </a:fld>
            <a:endParaRPr lang="fr-F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solidFill>
                <a:schemeClr val="bg1"/>
              </a:solidFill>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21</a:t>
            </a:fld>
            <a:endParaRPr lang="fr-FR" dirty="0"/>
          </a:p>
        </p:txBody>
      </p:sp>
    </p:spTree>
    <p:extLst>
      <p:ext uri="{BB962C8B-B14F-4D97-AF65-F5344CB8AC3E}">
        <p14:creationId xmlns:p14="http://schemas.microsoft.com/office/powerpoint/2010/main" val="2057246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22</a:t>
            </a:fld>
            <a:endParaRPr lang="fr-F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23</a:t>
            </a:fld>
            <a:endParaRPr lang="fr-F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solidFill>
                <a:schemeClr val="bg1"/>
              </a:solidFill>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24</a:t>
            </a:fld>
            <a:endParaRPr lang="fr-FR" dirty="0"/>
          </a:p>
        </p:txBody>
      </p:sp>
    </p:spTree>
    <p:extLst>
      <p:ext uri="{BB962C8B-B14F-4D97-AF65-F5344CB8AC3E}">
        <p14:creationId xmlns:p14="http://schemas.microsoft.com/office/powerpoint/2010/main" val="134086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25</a:t>
            </a:fld>
            <a:endParaRPr lang="fr-F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26</a:t>
            </a:fld>
            <a:endParaRPr lang="fr-F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27</a:t>
            </a:fld>
            <a:endParaRPr lang="fr-F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28</a:t>
            </a:fld>
            <a:endParaRPr lang="fr-F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29</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3</a:t>
            </a:fld>
            <a:endParaRPr lang="fr-F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30</a:t>
            </a:fld>
            <a:endParaRPr lang="fr-F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31</a:t>
            </a:fld>
            <a:endParaRPr lang="fr-FR" dirty="0"/>
          </a:p>
        </p:txBody>
      </p:sp>
    </p:spTree>
    <p:extLst>
      <p:ext uri="{BB962C8B-B14F-4D97-AF65-F5344CB8AC3E}">
        <p14:creationId xmlns:p14="http://schemas.microsoft.com/office/powerpoint/2010/main" val="1383878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32</a:t>
            </a:fld>
            <a:endParaRPr lang="fr-F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33</a:t>
            </a:fld>
            <a:endParaRPr lang="fr-FR" dirty="0"/>
          </a:p>
        </p:txBody>
      </p:sp>
    </p:spTree>
    <p:extLst>
      <p:ext uri="{BB962C8B-B14F-4D97-AF65-F5344CB8AC3E}">
        <p14:creationId xmlns:p14="http://schemas.microsoft.com/office/powerpoint/2010/main" val="2063068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4</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5</a:t>
            </a:fld>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6</a:t>
            </a:fld>
            <a:endParaRPr 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solidFill>
                <a:schemeClr val="bg1"/>
              </a:solidFill>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7</a:t>
            </a:fld>
            <a:endParaRPr lang="fr-FR" dirty="0"/>
          </a:p>
        </p:txBody>
      </p:sp>
    </p:spTree>
    <p:extLst>
      <p:ext uri="{BB962C8B-B14F-4D97-AF65-F5344CB8AC3E}">
        <p14:creationId xmlns:p14="http://schemas.microsoft.com/office/powerpoint/2010/main" val="1766188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8</a:t>
            </a:fld>
            <a:endParaRPr lang="fr-F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D392B8B-B7A2-43CE-9D09-8F53CBD3D9AE}" type="slidenum">
              <a:rPr lang="fr-FR" smtClean="0"/>
              <a:pPr/>
              <a:t>9</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23/06/2021</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23/06/2021</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23/06/2021</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23/06/2021</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23/06/2021</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23/06/2021</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23/06/2021</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23/06/2021</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23/06/2021</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23/06/2021</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23/06/2021</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23/06/2021</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4.gif"/><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image" Target="../media/image55.gif"/></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gif"/><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imon\Desktop\fond2.png"/>
          <p:cNvPicPr>
            <a:picLocks noChangeAspect="1" noChangeArrowheads="1"/>
          </p:cNvPicPr>
          <p:nvPr/>
        </p:nvPicPr>
        <p:blipFill>
          <a:blip r:embed="rId3" cstate="print"/>
          <a:srcRect/>
          <a:stretch>
            <a:fillRect/>
          </a:stretch>
        </p:blipFill>
        <p:spPr bwMode="auto">
          <a:xfrm>
            <a:off x="-609601" y="-457200"/>
            <a:ext cx="9753601" cy="7315200"/>
          </a:xfrm>
          <a:prstGeom prst="rect">
            <a:avLst/>
          </a:prstGeom>
          <a:noFill/>
        </p:spPr>
      </p:pic>
      <p:sp>
        <p:nvSpPr>
          <p:cNvPr id="12" name="Titre 1"/>
          <p:cNvSpPr>
            <a:spLocks noGrp="1"/>
          </p:cNvSpPr>
          <p:nvPr>
            <p:ph type="ctrTitle"/>
          </p:nvPr>
        </p:nvSpPr>
        <p:spPr>
          <a:xfrm>
            <a:off x="251520" y="260648"/>
            <a:ext cx="8892480" cy="2376264"/>
          </a:xfrm>
        </p:spPr>
        <p:txBody>
          <a:bodyPr>
            <a:normAutofit/>
          </a:bodyPr>
          <a:lstStyle/>
          <a:p>
            <a:pPr lvl="0">
              <a:defRPr/>
            </a:pPr>
            <a:r>
              <a:rPr lang="fr-FR" dirty="0">
                <a:solidFill>
                  <a:schemeClr val="bg1"/>
                </a:solidFill>
              </a:rPr>
              <a:t>Systèmes à événements discrets</a:t>
            </a:r>
            <a:endParaRPr lang="fr-FR" dirty="0">
              <a:solidFill>
                <a:schemeClr val="bg1"/>
              </a:solidFill>
              <a:effectLst>
                <a:outerShdw blurRad="38100" dist="38100" dir="2700000" algn="tl">
                  <a:srgbClr val="000000">
                    <a:alpha val="43137"/>
                  </a:srgbClr>
                </a:outerShdw>
              </a:effectLst>
            </a:endParaRPr>
          </a:p>
        </p:txBody>
      </p:sp>
      <p:pic>
        <p:nvPicPr>
          <p:cNvPr id="45060" name="Picture 4" descr="https://thumbs.gfycat.com/ImpossibleOrderlyDiscus-max-1mb.gif"/>
          <p:cNvPicPr>
            <a:picLocks noChangeAspect="1" noChangeArrowheads="1" noCrop="1"/>
          </p:cNvPicPr>
          <p:nvPr/>
        </p:nvPicPr>
        <p:blipFill>
          <a:blip r:embed="rId4" cstate="print"/>
          <a:srcRect/>
          <a:stretch>
            <a:fillRect/>
          </a:stretch>
        </p:blipFill>
        <p:spPr bwMode="auto">
          <a:xfrm>
            <a:off x="1547664" y="2420888"/>
            <a:ext cx="3240360" cy="1828490"/>
          </a:xfrm>
          <a:prstGeom prst="rect">
            <a:avLst/>
          </a:prstGeom>
          <a:noFill/>
        </p:spPr>
      </p:pic>
      <p:pic>
        <p:nvPicPr>
          <p:cNvPr id="45062" name="Picture 6" descr="https://media1.tenor.com/images/04fcd3d6bcca37e37ba6805bf7703fe7/tenor.gif?itemid=8981278"/>
          <p:cNvPicPr>
            <a:picLocks noChangeAspect="1" noChangeArrowheads="1" noCrop="1"/>
          </p:cNvPicPr>
          <p:nvPr/>
        </p:nvPicPr>
        <p:blipFill>
          <a:blip r:embed="rId5" cstate="print"/>
          <a:srcRect/>
          <a:stretch>
            <a:fillRect/>
          </a:stretch>
        </p:blipFill>
        <p:spPr bwMode="auto">
          <a:xfrm>
            <a:off x="4932040" y="4509120"/>
            <a:ext cx="3951916" cy="1944216"/>
          </a:xfrm>
          <a:prstGeom prst="rect">
            <a:avLst/>
          </a:prstGeom>
          <a:noFill/>
        </p:spPr>
      </p:pic>
      <p:pic>
        <p:nvPicPr>
          <p:cNvPr id="45064" name="Picture 8" descr="Related image"/>
          <p:cNvPicPr>
            <a:picLocks noChangeAspect="1" noChangeArrowheads="1" noCrop="1"/>
          </p:cNvPicPr>
          <p:nvPr/>
        </p:nvPicPr>
        <p:blipFill>
          <a:blip r:embed="rId6" cstate="print"/>
          <a:srcRect/>
          <a:stretch>
            <a:fillRect/>
          </a:stretch>
        </p:blipFill>
        <p:spPr bwMode="auto">
          <a:xfrm>
            <a:off x="971600" y="4437112"/>
            <a:ext cx="3240360" cy="2162283"/>
          </a:xfrm>
          <a:prstGeom prst="rect">
            <a:avLst/>
          </a:prstGeom>
          <a:noFill/>
        </p:spPr>
      </p:pic>
      <p:pic>
        <p:nvPicPr>
          <p:cNvPr id="2" name="Picture 2"/>
          <p:cNvPicPr>
            <a:picLocks noChangeAspect="1" noChangeArrowheads="1"/>
          </p:cNvPicPr>
          <p:nvPr/>
        </p:nvPicPr>
        <p:blipFill>
          <a:blip r:embed="rId7" cstate="print"/>
          <a:srcRect/>
          <a:stretch>
            <a:fillRect/>
          </a:stretch>
        </p:blipFill>
        <p:spPr bwMode="auto">
          <a:xfrm>
            <a:off x="5508104" y="2420888"/>
            <a:ext cx="2835399" cy="1886829"/>
          </a:xfrm>
          <a:prstGeom prst="rect">
            <a:avLst/>
          </a:prstGeom>
          <a:noFill/>
          <a:ln w="9525">
            <a:noFill/>
            <a:miter lim="800000"/>
            <a:headEnd/>
            <a:tailEnd/>
          </a:ln>
          <a:effectLst/>
        </p:spPr>
      </p:pic>
    </p:spTree>
    <p:extLst>
      <p:ext uri="{BB962C8B-B14F-4D97-AF65-F5344CB8AC3E}">
        <p14:creationId xmlns:p14="http://schemas.microsoft.com/office/powerpoint/2010/main" val="2811570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10</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Evènement [Garde] / Effet</a:t>
            </a:r>
          </a:p>
        </p:txBody>
      </p:sp>
      <p:pic>
        <p:nvPicPr>
          <p:cNvPr id="7" name="Picture 2"/>
          <p:cNvPicPr>
            <a:picLocks noChangeAspect="1" noChangeArrowheads="1"/>
          </p:cNvPicPr>
          <p:nvPr/>
        </p:nvPicPr>
        <p:blipFill>
          <a:blip r:embed="rId4" cstate="print"/>
          <a:srcRect/>
          <a:stretch>
            <a:fillRect/>
          </a:stretch>
        </p:blipFill>
        <p:spPr bwMode="auto">
          <a:xfrm>
            <a:off x="467544" y="1484784"/>
            <a:ext cx="7766495" cy="3024336"/>
          </a:xfrm>
          <a:prstGeom prst="rect">
            <a:avLst/>
          </a:prstGeom>
          <a:noFill/>
          <a:ln w="9525">
            <a:noFill/>
            <a:miter lim="800000"/>
            <a:headEnd/>
            <a:tailEnd/>
          </a:ln>
          <a:effectLst/>
        </p:spPr>
      </p:pic>
      <p:pic>
        <p:nvPicPr>
          <p:cNvPr id="8" name="Picture 3"/>
          <p:cNvPicPr>
            <a:picLocks noChangeAspect="1" noChangeArrowheads="1"/>
          </p:cNvPicPr>
          <p:nvPr/>
        </p:nvPicPr>
        <p:blipFill>
          <a:blip r:embed="rId5" cstate="print"/>
          <a:srcRect/>
          <a:stretch>
            <a:fillRect/>
          </a:stretch>
        </p:blipFill>
        <p:spPr bwMode="auto">
          <a:xfrm>
            <a:off x="1835696" y="4581128"/>
            <a:ext cx="5662013" cy="821432"/>
          </a:xfrm>
          <a:prstGeom prst="rect">
            <a:avLst/>
          </a:prstGeom>
          <a:noFill/>
          <a:ln w="9525">
            <a:noFill/>
            <a:miter lim="800000"/>
            <a:headEnd/>
            <a:tailEnd/>
          </a:ln>
          <a:effectLst/>
        </p:spPr>
      </p:pic>
      <p:sp>
        <p:nvSpPr>
          <p:cNvPr id="11" name="ZoneTexte 10"/>
          <p:cNvSpPr txBox="1"/>
          <p:nvPr/>
        </p:nvSpPr>
        <p:spPr>
          <a:xfrm>
            <a:off x="0" y="5229200"/>
            <a:ext cx="8837740" cy="646331"/>
          </a:xfrm>
          <a:prstGeom prst="rect">
            <a:avLst/>
          </a:prstGeom>
          <a:noFill/>
        </p:spPr>
        <p:txBody>
          <a:bodyPr wrap="none" rtlCol="0">
            <a:spAutoFit/>
          </a:bodyPr>
          <a:lstStyle/>
          <a:p>
            <a:r>
              <a:rPr lang="fr-FR" dirty="0"/>
              <a:t>Événement : daté (ex : bouton)</a:t>
            </a:r>
          </a:p>
          <a:p>
            <a:r>
              <a:rPr lang="fr-FR" dirty="0"/>
              <a:t>Garde : condition de franchissement qui dure dans le temps (ex : lorsque température &gt; 20°)</a:t>
            </a:r>
          </a:p>
        </p:txBody>
      </p:sp>
      <p:pic>
        <p:nvPicPr>
          <p:cNvPr id="4098" name="Picture 2"/>
          <p:cNvPicPr>
            <a:picLocks noChangeAspect="1" noChangeArrowheads="1"/>
          </p:cNvPicPr>
          <p:nvPr/>
        </p:nvPicPr>
        <p:blipFill>
          <a:blip r:embed="rId6" cstate="print"/>
          <a:srcRect/>
          <a:stretch>
            <a:fillRect/>
          </a:stretch>
        </p:blipFill>
        <p:spPr bwMode="auto">
          <a:xfrm>
            <a:off x="827584" y="5777881"/>
            <a:ext cx="7416824" cy="1080120"/>
          </a:xfrm>
          <a:prstGeom prst="rect">
            <a:avLst/>
          </a:prstGeom>
          <a:noFill/>
          <a:ln w="9525">
            <a:noFill/>
            <a:miter lim="800000"/>
            <a:headEnd/>
            <a:tailEnd/>
          </a:ln>
          <a:effectLst/>
        </p:spPr>
      </p:pic>
      <p:pic>
        <p:nvPicPr>
          <p:cNvPr id="13" name="Picture 2" descr="http://www.facilavi.com/626-1697-thickbox/bocal-pop-cookies-bonbons-oxo-good-grips.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336" y="4509120"/>
            <a:ext cx="1143000" cy="1143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11</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Evènement [Garde] / Effet</a:t>
            </a:r>
          </a:p>
        </p:txBody>
      </p:sp>
      <p:pic>
        <p:nvPicPr>
          <p:cNvPr id="5122" name="Picture 2"/>
          <p:cNvPicPr>
            <a:picLocks noChangeAspect="1" noChangeArrowheads="1"/>
          </p:cNvPicPr>
          <p:nvPr/>
        </p:nvPicPr>
        <p:blipFill>
          <a:blip r:embed="rId4" cstate="print"/>
          <a:srcRect/>
          <a:stretch>
            <a:fillRect/>
          </a:stretch>
        </p:blipFill>
        <p:spPr bwMode="auto">
          <a:xfrm>
            <a:off x="395535" y="1916832"/>
            <a:ext cx="8680349" cy="2952328"/>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12</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Evènement [Garde] / Effet</a:t>
            </a:r>
          </a:p>
        </p:txBody>
      </p:sp>
      <p:pic>
        <p:nvPicPr>
          <p:cNvPr id="6146" name="Picture 2"/>
          <p:cNvPicPr>
            <a:picLocks noChangeAspect="1" noChangeArrowheads="1"/>
          </p:cNvPicPr>
          <p:nvPr/>
        </p:nvPicPr>
        <p:blipFill>
          <a:blip r:embed="rId4" cstate="print"/>
          <a:srcRect/>
          <a:stretch>
            <a:fillRect/>
          </a:stretch>
        </p:blipFill>
        <p:spPr bwMode="auto">
          <a:xfrm>
            <a:off x="539552" y="1412776"/>
            <a:ext cx="8280920" cy="4834526"/>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13</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Algèbre de BOOLE</a:t>
            </a:r>
          </a:p>
        </p:txBody>
      </p:sp>
      <p:pic>
        <p:nvPicPr>
          <p:cNvPr id="6" name="Picture 2" descr="Description de cette image, également commentée ci-après">
            <a:extLst>
              <a:ext uri="{FF2B5EF4-FFF2-40B4-BE49-F238E27FC236}">
                <a16:creationId xmlns:a16="http://schemas.microsoft.com/office/drawing/2014/main" id="{1A143764-42BE-479C-A1A9-CB4007207E84}"/>
              </a:ext>
            </a:extLst>
          </p:cNvPr>
          <p:cNvPicPr>
            <a:picLocks noChangeAspect="1" noChangeArrowheads="1"/>
          </p:cNvPicPr>
          <p:nvPr/>
        </p:nvPicPr>
        <p:blipFill>
          <a:blip r:embed="rId4" cstate="print"/>
          <a:srcRect/>
          <a:stretch>
            <a:fillRect/>
          </a:stretch>
        </p:blipFill>
        <p:spPr bwMode="auto">
          <a:xfrm>
            <a:off x="6156176" y="1654809"/>
            <a:ext cx="2529989" cy="3392487"/>
          </a:xfrm>
          <a:prstGeom prst="rect">
            <a:avLst/>
          </a:prstGeom>
          <a:noFill/>
        </p:spPr>
      </p:pic>
      <p:sp>
        <p:nvSpPr>
          <p:cNvPr id="7" name="ZoneTexte 6">
            <a:extLst>
              <a:ext uri="{FF2B5EF4-FFF2-40B4-BE49-F238E27FC236}">
                <a16:creationId xmlns:a16="http://schemas.microsoft.com/office/drawing/2014/main" id="{80D11B3D-566C-4DB9-AFEB-287B322DDE1E}"/>
              </a:ext>
            </a:extLst>
          </p:cNvPr>
          <p:cNvSpPr txBox="1"/>
          <p:nvPr/>
        </p:nvSpPr>
        <p:spPr>
          <a:xfrm>
            <a:off x="6156176" y="5183201"/>
            <a:ext cx="2657843" cy="369332"/>
          </a:xfrm>
          <a:prstGeom prst="rect">
            <a:avLst/>
          </a:prstGeom>
          <a:noFill/>
        </p:spPr>
        <p:txBody>
          <a:bodyPr wrap="none" rtlCol="0">
            <a:spAutoFit/>
          </a:bodyPr>
          <a:lstStyle/>
          <a:p>
            <a:r>
              <a:rPr lang="fr-FR" dirty="0"/>
              <a:t>George Boole (1815-1864)</a:t>
            </a:r>
          </a:p>
        </p:txBody>
      </p:sp>
      <p:pic>
        <p:nvPicPr>
          <p:cNvPr id="3" name="Image 2">
            <a:extLst>
              <a:ext uri="{FF2B5EF4-FFF2-40B4-BE49-F238E27FC236}">
                <a16:creationId xmlns:a16="http://schemas.microsoft.com/office/drawing/2014/main" id="{BE6449F7-BB19-45B9-8591-37D7DADDDE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644" y="1342908"/>
            <a:ext cx="1610651" cy="1152632"/>
          </a:xfrm>
          <a:prstGeom prst="rect">
            <a:avLst/>
          </a:prstGeom>
        </p:spPr>
      </p:pic>
      <p:pic>
        <p:nvPicPr>
          <p:cNvPr id="5" name="Image 4">
            <a:extLst>
              <a:ext uri="{FF2B5EF4-FFF2-40B4-BE49-F238E27FC236}">
                <a16:creationId xmlns:a16="http://schemas.microsoft.com/office/drawing/2014/main" id="{1BC64726-57C8-4454-BC8D-A5759DE517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4838" y="1294010"/>
            <a:ext cx="1602107" cy="1185740"/>
          </a:xfrm>
          <a:prstGeom prst="rect">
            <a:avLst/>
          </a:prstGeom>
        </p:spPr>
      </p:pic>
      <p:pic>
        <p:nvPicPr>
          <p:cNvPr id="1026" name="Picture 2" descr="Laboratoire 3 — documentation Laboratoires de programmation mathématique et  physique 2 0.1">
            <a:extLst>
              <a:ext uri="{FF2B5EF4-FFF2-40B4-BE49-F238E27FC236}">
                <a16:creationId xmlns:a16="http://schemas.microsoft.com/office/drawing/2014/main" id="{83B5F590-4A03-4F88-AE16-A56DD71E8B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505" y="3282592"/>
            <a:ext cx="4950548" cy="2376263"/>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A949EA7B-8647-425E-9D30-28C67A95A961}"/>
              </a:ext>
            </a:extLst>
          </p:cNvPr>
          <p:cNvSpPr txBox="1"/>
          <p:nvPr/>
        </p:nvSpPr>
        <p:spPr>
          <a:xfrm>
            <a:off x="1375529" y="2778939"/>
            <a:ext cx="3438762" cy="369332"/>
          </a:xfrm>
          <a:prstGeom prst="rect">
            <a:avLst/>
          </a:prstGeom>
          <a:noFill/>
        </p:spPr>
        <p:txBody>
          <a:bodyPr wrap="none" rtlCol="0">
            <a:spAutoFit/>
          </a:bodyPr>
          <a:lstStyle/>
          <a:p>
            <a:r>
              <a:rPr lang="fr-FR" dirty="0"/>
              <a:t>L = </a:t>
            </a:r>
            <a:r>
              <a:rPr lang="fr-FR" dirty="0" err="1"/>
              <a:t>a.b</a:t>
            </a:r>
            <a:r>
              <a:rPr lang="fr-FR" dirty="0"/>
              <a:t>		              L = </a:t>
            </a:r>
            <a:r>
              <a:rPr lang="fr-FR" dirty="0" err="1"/>
              <a:t>a+b</a:t>
            </a:r>
            <a:endParaRPr lang="fr-F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14</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Evènement [Garde] / Effet</a:t>
            </a:r>
          </a:p>
        </p:txBody>
      </p:sp>
      <p:pic>
        <p:nvPicPr>
          <p:cNvPr id="55298" name="Picture 2"/>
          <p:cNvPicPr>
            <a:picLocks noChangeAspect="1" noChangeArrowheads="1"/>
          </p:cNvPicPr>
          <p:nvPr/>
        </p:nvPicPr>
        <p:blipFill>
          <a:blip r:embed="rId4" cstate="print"/>
          <a:srcRect/>
          <a:stretch>
            <a:fillRect/>
          </a:stretch>
        </p:blipFill>
        <p:spPr bwMode="auto">
          <a:xfrm>
            <a:off x="323528" y="1916832"/>
            <a:ext cx="8519987" cy="2448272"/>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15</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Pseudos-états</a:t>
            </a:r>
          </a:p>
        </p:txBody>
      </p:sp>
      <p:pic>
        <p:nvPicPr>
          <p:cNvPr id="2050" name="Picture 2"/>
          <p:cNvPicPr>
            <a:picLocks noChangeAspect="1" noChangeArrowheads="1"/>
          </p:cNvPicPr>
          <p:nvPr/>
        </p:nvPicPr>
        <p:blipFill>
          <a:blip r:embed="rId4" cstate="print"/>
          <a:srcRect/>
          <a:stretch>
            <a:fillRect/>
          </a:stretch>
        </p:blipFill>
        <p:spPr bwMode="auto">
          <a:xfrm>
            <a:off x="1259632" y="1340768"/>
            <a:ext cx="6048672" cy="3769462"/>
          </a:xfrm>
          <a:prstGeom prst="rect">
            <a:avLst/>
          </a:prstGeom>
          <a:noFill/>
          <a:ln w="9525">
            <a:noFill/>
            <a:miter lim="800000"/>
            <a:headEnd/>
            <a:tailEnd/>
          </a:ln>
          <a:effectLst/>
        </p:spPr>
      </p:pic>
      <p:pic>
        <p:nvPicPr>
          <p:cNvPr id="6" name="Picture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8" y="5373216"/>
            <a:ext cx="2532888" cy="1259995"/>
          </a:xfrm>
          <a:prstGeom prst="rect">
            <a:avLst/>
          </a:prstGeom>
          <a:noFill/>
          <a:ln>
            <a:noFill/>
          </a:ln>
          <a:effectLst/>
          <a:extLst>
            <a:ext uri="{FAA26D3D-D897-4be2-8F04-BA451C77F1D7}">
              <ma14:placeholderFlag xmlns:lc="http://schemas.openxmlformats.org/drawingml/2006/lockedCanvas" xmlns:pic="http://schemas.openxmlformats.org/drawingml/2006/pictur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wp14="http://schemas.microsoft.com/office/word/2010/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ps="http://schemas.microsoft.com/office/word/2010/wordprocessingShap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ne="http://schemas.microsoft.com/office/word/2006/wordml" xmlns:wp="http://schemas.openxmlformats.org/drawingml/2006/wordprocessingDrawing" xmlns:m="http://schemas.openxmlformats.org/officeDocument/2006/math" xmlns:ve="http://schemas.openxmlformats.org/markup-compatibility/2006" val="1"/>
            </a:ext>
          </a:extLst>
        </p:spPr>
      </p:pic>
      <p:pic>
        <p:nvPicPr>
          <p:cNvPr id="7" name="Picture 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5373216"/>
            <a:ext cx="2484580" cy="1210945"/>
          </a:xfrm>
          <a:prstGeom prst="rect">
            <a:avLst/>
          </a:prstGeom>
          <a:noFill/>
          <a:ln>
            <a:noFill/>
          </a:ln>
          <a:effectLst/>
          <a:extLst>
            <a:ext uri="{FAA26D3D-D897-4be2-8F04-BA451C77F1D7}">
              <ma14:placeholderFlag xmlns:lc="http://schemas.openxmlformats.org/drawingml/2006/lockedCanvas" xmlns:pic="http://schemas.openxmlformats.org/drawingml/2006/pictur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wp14="http://schemas.microsoft.com/office/word/2010/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ps="http://schemas.microsoft.com/office/word/2010/wordprocessingShap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ne="http://schemas.microsoft.com/office/word/2006/wordml" xmlns:wp="http://schemas.openxmlformats.org/drawingml/2006/wordprocessingDrawing" xmlns:m="http://schemas.openxmlformats.org/officeDocument/2006/math" xmlns:ve="http://schemas.openxmlformats.org/markup-compatibility/2006" val="1"/>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16</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Pseudos-états</a:t>
            </a:r>
          </a:p>
        </p:txBody>
      </p:sp>
      <p:pic>
        <p:nvPicPr>
          <p:cNvPr id="3074" name="Picture 2"/>
          <p:cNvPicPr>
            <a:picLocks noChangeAspect="1" noChangeArrowheads="1"/>
          </p:cNvPicPr>
          <p:nvPr/>
        </p:nvPicPr>
        <p:blipFill>
          <a:blip r:embed="rId4" cstate="print"/>
          <a:srcRect/>
          <a:stretch>
            <a:fillRect/>
          </a:stretch>
        </p:blipFill>
        <p:spPr bwMode="auto">
          <a:xfrm>
            <a:off x="611560" y="1412776"/>
            <a:ext cx="7934325" cy="4314825"/>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17</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Pseudos-états</a:t>
            </a:r>
          </a:p>
        </p:txBody>
      </p:sp>
      <p:pic>
        <p:nvPicPr>
          <p:cNvPr id="3074" name="Picture 2"/>
          <p:cNvPicPr>
            <a:picLocks noChangeAspect="1" noChangeArrowheads="1"/>
          </p:cNvPicPr>
          <p:nvPr/>
        </p:nvPicPr>
        <p:blipFill>
          <a:blip r:embed="rId4" cstate="print"/>
          <a:srcRect/>
          <a:stretch>
            <a:fillRect/>
          </a:stretch>
        </p:blipFill>
        <p:spPr bwMode="auto">
          <a:xfrm>
            <a:off x="611560" y="1412776"/>
            <a:ext cx="7934325" cy="4314825"/>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18</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Etat composite</a:t>
            </a:r>
          </a:p>
        </p:txBody>
      </p:sp>
      <p:pic>
        <p:nvPicPr>
          <p:cNvPr id="4098" name="Picture 2"/>
          <p:cNvPicPr>
            <a:picLocks noChangeAspect="1" noChangeArrowheads="1"/>
          </p:cNvPicPr>
          <p:nvPr/>
        </p:nvPicPr>
        <p:blipFill>
          <a:blip r:embed="rId4" cstate="print"/>
          <a:srcRect/>
          <a:stretch>
            <a:fillRect/>
          </a:stretch>
        </p:blipFill>
        <p:spPr bwMode="auto">
          <a:xfrm>
            <a:off x="1547664" y="1340768"/>
            <a:ext cx="5772150" cy="15049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0" y="2852936"/>
            <a:ext cx="9144000" cy="3700631"/>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19</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Etat composite orthogonal</a:t>
            </a:r>
          </a:p>
        </p:txBody>
      </p:sp>
      <p:pic>
        <p:nvPicPr>
          <p:cNvPr id="7" name="Picture 2"/>
          <p:cNvPicPr>
            <a:picLocks noChangeAspect="1" noChangeArrowheads="1"/>
          </p:cNvPicPr>
          <p:nvPr/>
        </p:nvPicPr>
        <p:blipFill>
          <a:blip r:embed="rId4" cstate="print"/>
          <a:srcRect/>
          <a:stretch>
            <a:fillRect/>
          </a:stretch>
        </p:blipFill>
        <p:spPr bwMode="auto">
          <a:xfrm>
            <a:off x="539552" y="1196752"/>
            <a:ext cx="7992888" cy="2931754"/>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1043608" y="4109617"/>
            <a:ext cx="7344816" cy="2748383"/>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imon\Desktop\fond2.png"/>
          <p:cNvPicPr>
            <a:picLocks noChangeAspect="1" noChangeArrowheads="1"/>
          </p:cNvPicPr>
          <p:nvPr/>
        </p:nvPicPr>
        <p:blipFill>
          <a:blip r:embed="rId3" cstate="print"/>
          <a:srcRect/>
          <a:stretch>
            <a:fillRect/>
          </a:stretch>
        </p:blipFill>
        <p:spPr bwMode="auto">
          <a:xfrm>
            <a:off x="-609601" y="-457200"/>
            <a:ext cx="9753601" cy="7315200"/>
          </a:xfrm>
          <a:prstGeom prst="rect">
            <a:avLst/>
          </a:prstGeom>
          <a:noFill/>
        </p:spPr>
      </p:pic>
      <p:sp>
        <p:nvSpPr>
          <p:cNvPr id="12" name="Titre 1"/>
          <p:cNvSpPr>
            <a:spLocks noGrp="1"/>
          </p:cNvSpPr>
          <p:nvPr>
            <p:ph type="ctrTitle"/>
          </p:nvPr>
        </p:nvSpPr>
        <p:spPr>
          <a:xfrm>
            <a:off x="251520" y="260648"/>
            <a:ext cx="8892480" cy="2376264"/>
          </a:xfrm>
        </p:spPr>
        <p:txBody>
          <a:bodyPr>
            <a:normAutofit/>
          </a:bodyPr>
          <a:lstStyle/>
          <a:p>
            <a:pPr lvl="0">
              <a:defRPr/>
            </a:pPr>
            <a:r>
              <a:rPr lang="fr-FR" dirty="0">
                <a:solidFill>
                  <a:schemeClr val="bg1"/>
                </a:solidFill>
              </a:rPr>
              <a:t>Introduction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20</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Historique d’un état composite</a:t>
            </a:r>
          </a:p>
        </p:txBody>
      </p:sp>
      <p:pic>
        <p:nvPicPr>
          <p:cNvPr id="5123" name="Picture 3"/>
          <p:cNvPicPr>
            <a:picLocks noChangeAspect="1" noChangeArrowheads="1"/>
          </p:cNvPicPr>
          <p:nvPr/>
        </p:nvPicPr>
        <p:blipFill>
          <a:blip r:embed="rId4" cstate="print"/>
          <a:srcRect/>
          <a:stretch>
            <a:fillRect/>
          </a:stretch>
        </p:blipFill>
        <p:spPr bwMode="auto">
          <a:xfrm>
            <a:off x="539551" y="1772816"/>
            <a:ext cx="7470447" cy="3312368"/>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imon\Desktop\fond2.png"/>
          <p:cNvPicPr>
            <a:picLocks noChangeAspect="1" noChangeArrowheads="1"/>
          </p:cNvPicPr>
          <p:nvPr/>
        </p:nvPicPr>
        <p:blipFill>
          <a:blip r:embed="rId3" cstate="print"/>
          <a:srcRect/>
          <a:stretch>
            <a:fillRect/>
          </a:stretch>
        </p:blipFill>
        <p:spPr bwMode="auto">
          <a:xfrm>
            <a:off x="-609601" y="-457200"/>
            <a:ext cx="9753601" cy="7315200"/>
          </a:xfrm>
          <a:prstGeom prst="rect">
            <a:avLst/>
          </a:prstGeom>
          <a:noFill/>
        </p:spPr>
      </p:pic>
      <p:sp>
        <p:nvSpPr>
          <p:cNvPr id="12" name="Titre 1"/>
          <p:cNvSpPr>
            <a:spLocks noGrp="1"/>
          </p:cNvSpPr>
          <p:nvPr>
            <p:ph type="ctrTitle"/>
          </p:nvPr>
        </p:nvSpPr>
        <p:spPr>
          <a:xfrm>
            <a:off x="251520" y="260648"/>
            <a:ext cx="8892480" cy="2376264"/>
          </a:xfrm>
        </p:spPr>
        <p:txBody>
          <a:bodyPr>
            <a:normAutofit/>
          </a:bodyPr>
          <a:lstStyle/>
          <a:p>
            <a:pPr lvl="0">
              <a:defRPr/>
            </a:pPr>
            <a:r>
              <a:rPr lang="fr-FR" dirty="0">
                <a:solidFill>
                  <a:schemeClr val="bg1"/>
                </a:solidFill>
              </a:rPr>
              <a:t>Diagramme de séquence</a:t>
            </a:r>
            <a:endParaRPr lang="fr-F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9891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22</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Diagramme de séquence</a:t>
            </a:r>
          </a:p>
        </p:txBody>
      </p:sp>
      <p:pic>
        <p:nvPicPr>
          <p:cNvPr id="7" name="Picture 6" descr="Sticky Raspberry Lemon Rolls are made easy with frozen dough and are topped with a sweet and citrusy lemon cream cheese frosting."/>
          <p:cNvPicPr>
            <a:picLocks noChangeAspect="1" noChangeArrowheads="1"/>
          </p:cNvPicPr>
          <p:nvPr/>
        </p:nvPicPr>
        <p:blipFill>
          <a:blip r:embed="rId4" cstate="print"/>
          <a:srcRect/>
          <a:stretch>
            <a:fillRect/>
          </a:stretch>
        </p:blipFill>
        <p:spPr bwMode="auto">
          <a:xfrm>
            <a:off x="251520" y="5157192"/>
            <a:ext cx="1692188" cy="1128125"/>
          </a:xfrm>
          <a:prstGeom prst="rect">
            <a:avLst/>
          </a:prstGeom>
          <a:noFill/>
        </p:spPr>
      </p:pic>
      <p:pic>
        <p:nvPicPr>
          <p:cNvPr id="8" name="Picture 15" descr="Afficher l'image d'origine"/>
          <p:cNvPicPr>
            <a:picLocks noChangeAspect="1" noChangeArrowheads="1"/>
          </p:cNvPicPr>
          <p:nvPr/>
        </p:nvPicPr>
        <p:blipFill>
          <a:blip r:embed="rId5" cstate="print"/>
          <a:srcRect/>
          <a:stretch>
            <a:fillRect/>
          </a:stretch>
        </p:blipFill>
        <p:spPr bwMode="auto">
          <a:xfrm>
            <a:off x="251520" y="3861049"/>
            <a:ext cx="2160240" cy="1065718"/>
          </a:xfrm>
          <a:prstGeom prst="rect">
            <a:avLst/>
          </a:prstGeom>
          <a:noFill/>
        </p:spPr>
      </p:pic>
      <p:pic>
        <p:nvPicPr>
          <p:cNvPr id="10" name="Image 9"/>
          <p:cNvPicPr/>
          <p:nvPr/>
        </p:nvPicPr>
        <p:blipFill>
          <a:blip r:embed="rId6" cstate="print"/>
          <a:srcRect/>
          <a:stretch>
            <a:fillRect/>
          </a:stretch>
        </p:blipFill>
        <p:spPr bwMode="auto">
          <a:xfrm>
            <a:off x="539552" y="1196752"/>
            <a:ext cx="1080120" cy="1080120"/>
          </a:xfrm>
          <a:prstGeom prst="rect">
            <a:avLst/>
          </a:prstGeom>
          <a:noFill/>
        </p:spPr>
      </p:pic>
      <p:pic>
        <p:nvPicPr>
          <p:cNvPr id="7171" name="Picture 3"/>
          <p:cNvPicPr>
            <a:picLocks noChangeAspect="1" noChangeArrowheads="1"/>
          </p:cNvPicPr>
          <p:nvPr/>
        </p:nvPicPr>
        <p:blipFill>
          <a:blip r:embed="rId7" cstate="print"/>
          <a:srcRect/>
          <a:stretch>
            <a:fillRect/>
          </a:stretch>
        </p:blipFill>
        <p:spPr bwMode="auto">
          <a:xfrm>
            <a:off x="251520" y="2348881"/>
            <a:ext cx="2176242" cy="1224136"/>
          </a:xfrm>
          <a:prstGeom prst="rect">
            <a:avLst/>
          </a:prstGeom>
          <a:noFill/>
          <a:ln w="9525">
            <a:noFill/>
            <a:miter lim="800000"/>
            <a:headEnd/>
            <a:tailEnd/>
          </a:ln>
          <a:effectLst/>
        </p:spPr>
      </p:pic>
      <p:pic>
        <p:nvPicPr>
          <p:cNvPr id="11" name="Picture 2"/>
          <p:cNvPicPr>
            <a:picLocks noChangeAspect="1" noChangeArrowheads="1"/>
          </p:cNvPicPr>
          <p:nvPr/>
        </p:nvPicPr>
        <p:blipFill>
          <a:blip r:embed="rId8" cstate="print"/>
          <a:srcRect/>
          <a:stretch>
            <a:fillRect/>
          </a:stretch>
        </p:blipFill>
        <p:spPr bwMode="auto">
          <a:xfrm>
            <a:off x="2581275" y="1196752"/>
            <a:ext cx="6562725" cy="52959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23</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Diagramme de séquence</a:t>
            </a:r>
          </a:p>
        </p:txBody>
      </p:sp>
      <p:pic>
        <p:nvPicPr>
          <p:cNvPr id="13" name="Picture 2"/>
          <p:cNvPicPr>
            <a:picLocks noChangeAspect="1" noChangeArrowheads="1"/>
          </p:cNvPicPr>
          <p:nvPr/>
        </p:nvPicPr>
        <p:blipFill>
          <a:blip r:embed="rId4" cstate="print"/>
          <a:srcRect/>
          <a:stretch>
            <a:fillRect/>
          </a:stretch>
        </p:blipFill>
        <p:spPr bwMode="auto">
          <a:xfrm>
            <a:off x="2555776" y="4005064"/>
            <a:ext cx="4371975" cy="2371725"/>
          </a:xfrm>
          <a:prstGeom prst="rect">
            <a:avLst/>
          </a:prstGeom>
          <a:noFill/>
          <a:ln w="9525">
            <a:noFill/>
            <a:miter lim="800000"/>
            <a:headEnd/>
            <a:tailEnd/>
          </a:ln>
          <a:effectLst/>
        </p:spPr>
      </p:pic>
      <p:pic>
        <p:nvPicPr>
          <p:cNvPr id="15" name="Picture 3"/>
          <p:cNvPicPr>
            <a:picLocks noChangeAspect="1" noChangeArrowheads="1"/>
          </p:cNvPicPr>
          <p:nvPr/>
        </p:nvPicPr>
        <p:blipFill>
          <a:blip r:embed="rId5" cstate="print"/>
          <a:srcRect/>
          <a:stretch>
            <a:fillRect/>
          </a:stretch>
        </p:blipFill>
        <p:spPr bwMode="auto">
          <a:xfrm>
            <a:off x="323528" y="2708920"/>
            <a:ext cx="8534400" cy="847725"/>
          </a:xfrm>
          <a:prstGeom prst="rect">
            <a:avLst/>
          </a:prstGeom>
          <a:noFill/>
          <a:ln w="9525">
            <a:noFill/>
            <a:miter lim="800000"/>
            <a:headEnd/>
            <a:tailEnd/>
          </a:ln>
          <a:effectLst/>
        </p:spPr>
      </p:pic>
      <p:pic>
        <p:nvPicPr>
          <p:cNvPr id="16" name="Picture 4"/>
          <p:cNvPicPr>
            <a:picLocks noChangeAspect="1" noChangeArrowheads="1"/>
          </p:cNvPicPr>
          <p:nvPr/>
        </p:nvPicPr>
        <p:blipFill>
          <a:blip r:embed="rId6" cstate="print"/>
          <a:srcRect/>
          <a:stretch>
            <a:fillRect/>
          </a:stretch>
        </p:blipFill>
        <p:spPr bwMode="auto">
          <a:xfrm>
            <a:off x="0" y="2060848"/>
            <a:ext cx="8964488" cy="376438"/>
          </a:xfrm>
          <a:prstGeom prst="rect">
            <a:avLst/>
          </a:prstGeom>
          <a:noFill/>
          <a:ln w="9525">
            <a:noFill/>
            <a:miter lim="800000"/>
            <a:headEnd/>
            <a:tailEnd/>
          </a:ln>
          <a:effectLst/>
        </p:spPr>
      </p:pic>
      <p:pic>
        <p:nvPicPr>
          <p:cNvPr id="8194" name="Picture 2"/>
          <p:cNvPicPr>
            <a:picLocks noChangeAspect="1" noChangeArrowheads="1"/>
          </p:cNvPicPr>
          <p:nvPr/>
        </p:nvPicPr>
        <p:blipFill>
          <a:blip r:embed="rId7" cstate="print"/>
          <a:srcRect/>
          <a:stretch>
            <a:fillRect/>
          </a:stretch>
        </p:blipFill>
        <p:spPr bwMode="auto">
          <a:xfrm>
            <a:off x="1907704" y="1052736"/>
            <a:ext cx="5686425" cy="6762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imon\Desktop\fond2.png"/>
          <p:cNvPicPr>
            <a:picLocks noChangeAspect="1" noChangeArrowheads="1"/>
          </p:cNvPicPr>
          <p:nvPr/>
        </p:nvPicPr>
        <p:blipFill>
          <a:blip r:embed="rId3" cstate="print"/>
          <a:srcRect/>
          <a:stretch>
            <a:fillRect/>
          </a:stretch>
        </p:blipFill>
        <p:spPr bwMode="auto">
          <a:xfrm>
            <a:off x="-609601" y="-457200"/>
            <a:ext cx="9753601" cy="7315200"/>
          </a:xfrm>
          <a:prstGeom prst="rect">
            <a:avLst/>
          </a:prstGeom>
          <a:noFill/>
        </p:spPr>
      </p:pic>
      <p:sp>
        <p:nvSpPr>
          <p:cNvPr id="12" name="Titre 1"/>
          <p:cNvSpPr>
            <a:spLocks noGrp="1"/>
          </p:cNvSpPr>
          <p:nvPr>
            <p:ph type="ctrTitle"/>
          </p:nvPr>
        </p:nvSpPr>
        <p:spPr>
          <a:xfrm>
            <a:off x="251520" y="260648"/>
            <a:ext cx="8892480" cy="2376264"/>
          </a:xfrm>
        </p:spPr>
        <p:txBody>
          <a:bodyPr>
            <a:normAutofit/>
          </a:bodyPr>
          <a:lstStyle/>
          <a:p>
            <a:pPr lvl="0">
              <a:defRPr/>
            </a:pPr>
            <a:r>
              <a:rPr lang="fr-FR" dirty="0">
                <a:solidFill>
                  <a:schemeClr val="bg1"/>
                </a:solidFill>
              </a:rPr>
              <a:t>Mesurer </a:t>
            </a:r>
            <a:r>
              <a:rPr lang="fr-FR">
                <a:solidFill>
                  <a:schemeClr val="bg1"/>
                </a:solidFill>
              </a:rPr>
              <a:t>et coder</a:t>
            </a:r>
            <a:br>
              <a:rPr lang="fr-FR">
                <a:solidFill>
                  <a:schemeClr val="bg1"/>
                </a:solidFill>
              </a:rPr>
            </a:br>
            <a:r>
              <a:rPr lang="fr-FR">
                <a:solidFill>
                  <a:schemeClr val="bg1"/>
                </a:solidFill>
              </a:rPr>
              <a:t>une </a:t>
            </a:r>
            <a:r>
              <a:rPr lang="fr-FR" dirty="0">
                <a:solidFill>
                  <a:schemeClr val="bg1"/>
                </a:solidFill>
              </a:rPr>
              <a:t>position angulaire</a:t>
            </a:r>
            <a:endParaRPr lang="fr-F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4655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25</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Coder position angulaire</a:t>
            </a:r>
          </a:p>
        </p:txBody>
      </p:sp>
      <p:pic>
        <p:nvPicPr>
          <p:cNvPr id="9218" name="Picture 2"/>
          <p:cNvPicPr>
            <a:picLocks noChangeAspect="1" noChangeArrowheads="1"/>
          </p:cNvPicPr>
          <p:nvPr/>
        </p:nvPicPr>
        <p:blipFill>
          <a:blip r:embed="rId4" cstate="print"/>
          <a:srcRect/>
          <a:stretch>
            <a:fillRect/>
          </a:stretch>
        </p:blipFill>
        <p:spPr bwMode="auto">
          <a:xfrm>
            <a:off x="467544" y="1628800"/>
            <a:ext cx="7691537" cy="3888432"/>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26</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Métrologie</a:t>
            </a:r>
          </a:p>
        </p:txBody>
      </p:sp>
      <p:pic>
        <p:nvPicPr>
          <p:cNvPr id="11266" name="Picture 2"/>
          <p:cNvPicPr>
            <a:picLocks noChangeAspect="1" noChangeArrowheads="1"/>
          </p:cNvPicPr>
          <p:nvPr/>
        </p:nvPicPr>
        <p:blipFill>
          <a:blip r:embed="rId4" cstate="print"/>
          <a:srcRect/>
          <a:stretch>
            <a:fillRect/>
          </a:stretch>
        </p:blipFill>
        <p:spPr bwMode="auto">
          <a:xfrm>
            <a:off x="683568" y="1412776"/>
            <a:ext cx="7743129" cy="4536504"/>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27</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Codeur incrémental</a:t>
            </a:r>
          </a:p>
        </p:txBody>
      </p:sp>
      <p:pic>
        <p:nvPicPr>
          <p:cNvPr id="12290" name="Picture 2"/>
          <p:cNvPicPr>
            <a:picLocks noChangeAspect="1" noChangeArrowheads="1"/>
          </p:cNvPicPr>
          <p:nvPr/>
        </p:nvPicPr>
        <p:blipFill>
          <a:blip r:embed="rId4" cstate="print"/>
          <a:srcRect/>
          <a:stretch>
            <a:fillRect/>
          </a:stretch>
        </p:blipFill>
        <p:spPr bwMode="auto">
          <a:xfrm>
            <a:off x="899592" y="1340768"/>
            <a:ext cx="7117991" cy="3888432"/>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28</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Codeur incrémental</a:t>
            </a:r>
          </a:p>
        </p:txBody>
      </p:sp>
      <p:pic>
        <p:nvPicPr>
          <p:cNvPr id="13314" name="Picture 2"/>
          <p:cNvPicPr>
            <a:picLocks noChangeAspect="1" noChangeArrowheads="1"/>
          </p:cNvPicPr>
          <p:nvPr/>
        </p:nvPicPr>
        <p:blipFill>
          <a:blip r:embed="rId4" cstate="print"/>
          <a:srcRect/>
          <a:stretch>
            <a:fillRect/>
          </a:stretch>
        </p:blipFill>
        <p:spPr bwMode="auto">
          <a:xfrm>
            <a:off x="755576" y="1772816"/>
            <a:ext cx="7763621" cy="3024336"/>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29</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Codeur incrémental</a:t>
            </a:r>
          </a:p>
        </p:txBody>
      </p:sp>
      <p:pic>
        <p:nvPicPr>
          <p:cNvPr id="12292" name="Picture 4"/>
          <p:cNvPicPr>
            <a:picLocks noChangeAspect="1" noChangeArrowheads="1"/>
          </p:cNvPicPr>
          <p:nvPr/>
        </p:nvPicPr>
        <p:blipFill>
          <a:blip r:embed="rId4" cstate="print"/>
          <a:srcRect/>
          <a:stretch>
            <a:fillRect/>
          </a:stretch>
        </p:blipFill>
        <p:spPr bwMode="auto">
          <a:xfrm>
            <a:off x="1259632" y="1196752"/>
            <a:ext cx="6457620" cy="5184576"/>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3</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SED / SC</a:t>
            </a:r>
          </a:p>
        </p:txBody>
      </p:sp>
      <p:sp>
        <p:nvSpPr>
          <p:cNvPr id="6" name="ZoneTexte 5"/>
          <p:cNvSpPr txBox="1"/>
          <p:nvPr/>
        </p:nvSpPr>
        <p:spPr>
          <a:xfrm>
            <a:off x="827584" y="1340768"/>
            <a:ext cx="3263586" cy="369332"/>
          </a:xfrm>
          <a:prstGeom prst="rect">
            <a:avLst/>
          </a:prstGeom>
          <a:noFill/>
        </p:spPr>
        <p:txBody>
          <a:bodyPr wrap="none" rtlCol="0">
            <a:spAutoFit/>
          </a:bodyPr>
          <a:lstStyle/>
          <a:p>
            <a:r>
              <a:rPr lang="fr-FR" b="1" dirty="0"/>
              <a:t>Systèmes à Evénements Discrets</a:t>
            </a:r>
          </a:p>
        </p:txBody>
      </p:sp>
      <p:sp>
        <p:nvSpPr>
          <p:cNvPr id="7" name="ZoneTexte 6"/>
          <p:cNvSpPr txBox="1"/>
          <p:nvPr/>
        </p:nvSpPr>
        <p:spPr>
          <a:xfrm>
            <a:off x="6156176" y="1340768"/>
            <a:ext cx="2072170" cy="400110"/>
          </a:xfrm>
          <a:prstGeom prst="rect">
            <a:avLst/>
          </a:prstGeom>
          <a:noFill/>
        </p:spPr>
        <p:txBody>
          <a:bodyPr wrap="none" rtlCol="0">
            <a:spAutoFit/>
          </a:bodyPr>
          <a:lstStyle/>
          <a:p>
            <a:r>
              <a:rPr lang="fr-FR" sz="2000" b="1" dirty="0"/>
              <a:t>Systèmes Continu</a:t>
            </a:r>
          </a:p>
        </p:txBody>
      </p:sp>
      <p:cxnSp>
        <p:nvCxnSpPr>
          <p:cNvPr id="8" name="Connecteur droit 7"/>
          <p:cNvCxnSpPr/>
          <p:nvPr/>
        </p:nvCxnSpPr>
        <p:spPr>
          <a:xfrm>
            <a:off x="4932040" y="1124744"/>
            <a:ext cx="0" cy="25922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5364088" y="2204864"/>
            <a:ext cx="2453492" cy="1477328"/>
          </a:xfrm>
          <a:prstGeom prst="rect">
            <a:avLst/>
          </a:prstGeom>
          <a:noFill/>
        </p:spPr>
        <p:txBody>
          <a:bodyPr wrap="none" rtlCol="0">
            <a:spAutoFit/>
          </a:bodyPr>
          <a:lstStyle/>
          <a:p>
            <a:r>
              <a:rPr lang="fr-FR" dirty="0"/>
              <a:t>Équations différentielles</a:t>
            </a:r>
          </a:p>
          <a:p>
            <a:endParaRPr lang="fr-FR" dirty="0"/>
          </a:p>
          <a:p>
            <a:endParaRPr lang="fr-FR" dirty="0"/>
          </a:p>
          <a:p>
            <a:r>
              <a:rPr lang="fr-FR" dirty="0"/>
              <a:t>Signal :  - analogique</a:t>
            </a:r>
          </a:p>
          <a:p>
            <a:endParaRPr lang="fr-FR" dirty="0"/>
          </a:p>
        </p:txBody>
      </p:sp>
      <p:sp>
        <p:nvSpPr>
          <p:cNvPr id="11" name="ZoneTexte 10"/>
          <p:cNvSpPr txBox="1"/>
          <p:nvPr/>
        </p:nvSpPr>
        <p:spPr>
          <a:xfrm>
            <a:off x="1115616" y="2204864"/>
            <a:ext cx="2473626" cy="2031325"/>
          </a:xfrm>
          <a:prstGeom prst="rect">
            <a:avLst/>
          </a:prstGeom>
          <a:noFill/>
        </p:spPr>
        <p:txBody>
          <a:bodyPr wrap="none" rtlCol="0">
            <a:spAutoFit/>
          </a:bodyPr>
          <a:lstStyle/>
          <a:p>
            <a:r>
              <a:rPr lang="fr-FR" dirty="0"/>
              <a:t>Évènements ponctuelles</a:t>
            </a:r>
          </a:p>
          <a:p>
            <a:endParaRPr lang="fr-FR" dirty="0"/>
          </a:p>
          <a:p>
            <a:endParaRPr lang="fr-FR" dirty="0"/>
          </a:p>
          <a:p>
            <a:r>
              <a:rPr lang="fr-FR" dirty="0"/>
              <a:t>Signal :  - logique</a:t>
            </a:r>
          </a:p>
          <a:p>
            <a:r>
              <a:rPr lang="fr-FR" dirty="0"/>
              <a:t>               - numérique</a:t>
            </a:r>
          </a:p>
          <a:p>
            <a:endParaRPr lang="fr-FR" dirty="0"/>
          </a:p>
          <a:p>
            <a:endParaRPr lang="fr-FR" dirty="0"/>
          </a:p>
        </p:txBody>
      </p:sp>
      <p:pic>
        <p:nvPicPr>
          <p:cNvPr id="59394" name="Picture 2"/>
          <p:cNvPicPr>
            <a:picLocks noChangeAspect="1" noChangeArrowheads="1"/>
          </p:cNvPicPr>
          <p:nvPr/>
        </p:nvPicPr>
        <p:blipFill>
          <a:blip r:embed="rId4" cstate="print"/>
          <a:srcRect/>
          <a:stretch>
            <a:fillRect/>
          </a:stretch>
        </p:blipFill>
        <p:spPr bwMode="auto">
          <a:xfrm>
            <a:off x="1043608" y="3818471"/>
            <a:ext cx="7632848" cy="3039529"/>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30</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Codeur absolu</a:t>
            </a:r>
          </a:p>
        </p:txBody>
      </p:sp>
      <p:pic>
        <p:nvPicPr>
          <p:cNvPr id="14338" name="Picture 2"/>
          <p:cNvPicPr>
            <a:picLocks noChangeAspect="1" noChangeArrowheads="1"/>
          </p:cNvPicPr>
          <p:nvPr/>
        </p:nvPicPr>
        <p:blipFill>
          <a:blip r:embed="rId4" cstate="print"/>
          <a:srcRect/>
          <a:stretch>
            <a:fillRect/>
          </a:stretch>
        </p:blipFill>
        <p:spPr bwMode="auto">
          <a:xfrm>
            <a:off x="539552" y="1083102"/>
            <a:ext cx="6336704" cy="2080069"/>
          </a:xfrm>
          <a:prstGeom prst="rect">
            <a:avLst/>
          </a:prstGeom>
          <a:noFill/>
          <a:ln w="9525">
            <a:noFill/>
            <a:miter lim="800000"/>
            <a:headEnd/>
            <a:tailEnd/>
          </a:ln>
          <a:effectLst/>
        </p:spPr>
      </p:pic>
      <p:pic>
        <p:nvPicPr>
          <p:cNvPr id="14339" name="Picture 3"/>
          <p:cNvPicPr>
            <a:picLocks noChangeAspect="1" noChangeArrowheads="1"/>
          </p:cNvPicPr>
          <p:nvPr/>
        </p:nvPicPr>
        <p:blipFill>
          <a:blip r:embed="rId5" cstate="print"/>
          <a:srcRect/>
          <a:stretch>
            <a:fillRect/>
          </a:stretch>
        </p:blipFill>
        <p:spPr bwMode="auto">
          <a:xfrm>
            <a:off x="539552" y="3171334"/>
            <a:ext cx="5895975" cy="3429000"/>
          </a:xfrm>
          <a:prstGeom prst="rect">
            <a:avLst/>
          </a:prstGeom>
          <a:noFill/>
          <a:ln w="9525">
            <a:noFill/>
            <a:miter lim="800000"/>
            <a:headEnd/>
            <a:tailEnd/>
          </a:ln>
          <a:effectLst/>
        </p:spPr>
      </p:pic>
      <p:pic>
        <p:nvPicPr>
          <p:cNvPr id="7" name="Image 6">
            <a:extLst>
              <a:ext uri="{FF2B5EF4-FFF2-40B4-BE49-F238E27FC236}">
                <a16:creationId xmlns:a16="http://schemas.microsoft.com/office/drawing/2014/main" id="{B16A72B5-4807-44F7-8AE8-CB4DED73B0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0192" y="4763471"/>
            <a:ext cx="2883919" cy="166546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31</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Codeur absolu</a:t>
            </a:r>
          </a:p>
        </p:txBody>
      </p:sp>
      <p:pic>
        <p:nvPicPr>
          <p:cNvPr id="5" name="Image 4">
            <a:extLst>
              <a:ext uri="{FF2B5EF4-FFF2-40B4-BE49-F238E27FC236}">
                <a16:creationId xmlns:a16="http://schemas.microsoft.com/office/drawing/2014/main" id="{5B8B70BE-7ED9-4B1D-B044-B95D067DF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2514810"/>
            <a:ext cx="3810000" cy="2305050"/>
          </a:xfrm>
          <a:prstGeom prst="rect">
            <a:avLst/>
          </a:prstGeom>
        </p:spPr>
      </p:pic>
      <p:pic>
        <p:nvPicPr>
          <p:cNvPr id="7" name="Image 6">
            <a:extLst>
              <a:ext uri="{FF2B5EF4-FFF2-40B4-BE49-F238E27FC236}">
                <a16:creationId xmlns:a16="http://schemas.microsoft.com/office/drawing/2014/main" id="{ACA592DF-E73B-464B-B34C-965BACBF18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2040" y="1628800"/>
            <a:ext cx="3800475" cy="2305050"/>
          </a:xfrm>
          <a:prstGeom prst="rect">
            <a:avLst/>
          </a:prstGeom>
        </p:spPr>
      </p:pic>
      <p:pic>
        <p:nvPicPr>
          <p:cNvPr id="10" name="Image 9">
            <a:extLst>
              <a:ext uri="{FF2B5EF4-FFF2-40B4-BE49-F238E27FC236}">
                <a16:creationId xmlns:a16="http://schemas.microsoft.com/office/drawing/2014/main" id="{DBFD830C-8C17-4F0C-9265-7CBF888EA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2040" y="4035202"/>
            <a:ext cx="3800475" cy="2305050"/>
          </a:xfrm>
          <a:prstGeom prst="rect">
            <a:avLst/>
          </a:prstGeom>
        </p:spPr>
      </p:pic>
    </p:spTree>
    <p:extLst>
      <p:ext uri="{BB962C8B-B14F-4D97-AF65-F5344CB8AC3E}">
        <p14:creationId xmlns:p14="http://schemas.microsoft.com/office/powerpoint/2010/main" val="179974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32</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Codeur absolu</a:t>
            </a:r>
          </a:p>
        </p:txBody>
      </p:sp>
      <p:pic>
        <p:nvPicPr>
          <p:cNvPr id="6" name="Picture 2">
            <a:extLst>
              <a:ext uri="{FF2B5EF4-FFF2-40B4-BE49-F238E27FC236}">
                <a16:creationId xmlns:a16="http://schemas.microsoft.com/office/drawing/2014/main" id="{D9331FC0-F363-417A-8390-59F4389779F2}"/>
              </a:ext>
            </a:extLst>
          </p:cNvPr>
          <p:cNvPicPr>
            <a:picLocks noChangeAspect="1" noChangeArrowheads="1"/>
          </p:cNvPicPr>
          <p:nvPr/>
        </p:nvPicPr>
        <p:blipFill rotWithShape="1">
          <a:blip r:embed="rId4" cstate="print"/>
          <a:srcRect b="33735"/>
          <a:stretch/>
        </p:blipFill>
        <p:spPr bwMode="auto">
          <a:xfrm>
            <a:off x="683568" y="1461047"/>
            <a:ext cx="7952044" cy="4608512"/>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33</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Numération</a:t>
            </a:r>
          </a:p>
        </p:txBody>
      </p:sp>
      <p:pic>
        <p:nvPicPr>
          <p:cNvPr id="6" name="Picture 2">
            <a:extLst>
              <a:ext uri="{FF2B5EF4-FFF2-40B4-BE49-F238E27FC236}">
                <a16:creationId xmlns:a16="http://schemas.microsoft.com/office/drawing/2014/main" id="{6338DD23-C313-41DD-8C08-5AD50F1E3E71}"/>
              </a:ext>
            </a:extLst>
          </p:cNvPr>
          <p:cNvPicPr>
            <a:picLocks noChangeAspect="1" noChangeArrowheads="1"/>
          </p:cNvPicPr>
          <p:nvPr/>
        </p:nvPicPr>
        <p:blipFill rotWithShape="1">
          <a:blip r:embed="rId4" cstate="print"/>
          <a:srcRect t="64871"/>
          <a:stretch/>
        </p:blipFill>
        <p:spPr bwMode="auto">
          <a:xfrm>
            <a:off x="832954" y="1253183"/>
            <a:ext cx="7478092" cy="2297519"/>
          </a:xfrm>
          <a:prstGeom prst="rect">
            <a:avLst/>
          </a:prstGeom>
          <a:noFill/>
          <a:ln w="9525">
            <a:noFill/>
            <a:miter lim="800000"/>
            <a:headEnd/>
            <a:tailEnd/>
          </a:ln>
          <a:effectLst/>
        </p:spPr>
      </p:pic>
      <p:sp>
        <p:nvSpPr>
          <p:cNvPr id="2" name="ZoneTexte 1">
            <a:extLst>
              <a:ext uri="{FF2B5EF4-FFF2-40B4-BE49-F238E27FC236}">
                <a16:creationId xmlns:a16="http://schemas.microsoft.com/office/drawing/2014/main" id="{CEC5BD6E-3DC2-4FF9-85C2-EF6F45E4D542}"/>
              </a:ext>
            </a:extLst>
          </p:cNvPr>
          <p:cNvSpPr txBox="1"/>
          <p:nvPr/>
        </p:nvSpPr>
        <p:spPr>
          <a:xfrm>
            <a:off x="251521" y="3718934"/>
            <a:ext cx="5760640" cy="2585323"/>
          </a:xfrm>
          <a:prstGeom prst="rect">
            <a:avLst/>
          </a:prstGeom>
          <a:noFill/>
        </p:spPr>
        <p:txBody>
          <a:bodyPr wrap="square" rtlCol="0">
            <a:spAutoFit/>
          </a:bodyPr>
          <a:lstStyle/>
          <a:p>
            <a:pPr algn="just"/>
            <a:r>
              <a:rPr lang="fr-FR" b="1" dirty="0"/>
              <a:t>Vol 501 d'Ariane 5</a:t>
            </a:r>
          </a:p>
          <a:p>
            <a:pPr algn="just"/>
            <a:endParaRPr lang="fr-FR" b="1" dirty="0"/>
          </a:p>
          <a:p>
            <a:pPr algn="just"/>
            <a:r>
              <a:rPr lang="fr-FR" dirty="0"/>
              <a:t>L'incident, dû à un dépassement d'entier dans les registres mémoire des calculateurs électroniques utilisés par le pilote automatique, a provoqué la panne du système de navigation de la fusée, causant de fait sa destruction ainsi que celle de la charge utile. Cette charge utile était constituée des quatre satellites de la mission Cluster, d'une valeur totale de 370 millions de dollars. </a:t>
            </a:r>
          </a:p>
        </p:txBody>
      </p:sp>
      <p:pic>
        <p:nvPicPr>
          <p:cNvPr id="4" name="Image 3">
            <a:extLst>
              <a:ext uri="{FF2B5EF4-FFF2-40B4-BE49-F238E27FC236}">
                <a16:creationId xmlns:a16="http://schemas.microsoft.com/office/drawing/2014/main" id="{9E1554C4-B294-4F80-AACA-6FC1FBF384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9927" y="3534102"/>
            <a:ext cx="1872208" cy="1382216"/>
          </a:xfrm>
          <a:prstGeom prst="rect">
            <a:avLst/>
          </a:prstGeom>
        </p:spPr>
      </p:pic>
      <p:pic>
        <p:nvPicPr>
          <p:cNvPr id="7" name="Image 6">
            <a:extLst>
              <a:ext uri="{FF2B5EF4-FFF2-40B4-BE49-F238E27FC236}">
                <a16:creationId xmlns:a16="http://schemas.microsoft.com/office/drawing/2014/main" id="{2309FE5E-A37B-4C29-8C90-6476D6C5A1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9927" y="5066942"/>
            <a:ext cx="1974644" cy="1446272"/>
          </a:xfrm>
          <a:prstGeom prst="rect">
            <a:avLst/>
          </a:prstGeom>
        </p:spPr>
      </p:pic>
    </p:spTree>
    <p:extLst>
      <p:ext uri="{BB962C8B-B14F-4D97-AF65-F5344CB8AC3E}">
        <p14:creationId xmlns:p14="http://schemas.microsoft.com/office/powerpoint/2010/main" val="243996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4</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SED</a:t>
            </a:r>
          </a:p>
        </p:txBody>
      </p:sp>
      <p:pic>
        <p:nvPicPr>
          <p:cNvPr id="60418" name="Picture 2"/>
          <p:cNvPicPr>
            <a:picLocks noChangeAspect="1" noChangeArrowheads="1"/>
          </p:cNvPicPr>
          <p:nvPr/>
        </p:nvPicPr>
        <p:blipFill>
          <a:blip r:embed="rId4" cstate="print"/>
          <a:srcRect/>
          <a:stretch>
            <a:fillRect/>
          </a:stretch>
        </p:blipFill>
        <p:spPr bwMode="auto">
          <a:xfrm>
            <a:off x="323528" y="1196752"/>
            <a:ext cx="5542616" cy="4896544"/>
          </a:xfrm>
          <a:prstGeom prst="rect">
            <a:avLst/>
          </a:prstGeom>
          <a:noFill/>
          <a:ln w="9525">
            <a:noFill/>
            <a:miter lim="800000"/>
            <a:headEnd/>
            <a:tailEnd/>
          </a:ln>
          <a:effectLst/>
        </p:spPr>
      </p:pic>
      <p:pic>
        <p:nvPicPr>
          <p:cNvPr id="15" name="Image 14"/>
          <p:cNvPicPr/>
          <p:nvPr/>
        </p:nvPicPr>
        <p:blipFill>
          <a:blip r:embed="rId5" cstate="print">
            <a:extLst>
              <a:ext uri="{28A0092B-C50C-407E-A947-70E740481C1C}">
                <a14:useLocalDpi xmlns:a14="http://schemas.microsoft.com/office/drawing/2010/main" val="0"/>
              </a:ext>
            </a:extLst>
          </a:blip>
          <a:stretch>
            <a:fillRect/>
          </a:stretch>
        </p:blipFill>
        <p:spPr>
          <a:xfrm>
            <a:off x="4716016" y="1124744"/>
            <a:ext cx="4212976" cy="33843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5</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SED</a:t>
            </a:r>
          </a:p>
        </p:txBody>
      </p:sp>
      <p:pic>
        <p:nvPicPr>
          <p:cNvPr id="7" name="Image 6"/>
          <p:cNvPicPr/>
          <p:nvPr/>
        </p:nvPicPr>
        <p:blipFill>
          <a:blip r:embed="rId4" cstate="print"/>
          <a:stretch>
            <a:fillRect/>
          </a:stretch>
        </p:blipFill>
        <p:spPr>
          <a:xfrm>
            <a:off x="1403648" y="1196752"/>
            <a:ext cx="6408712" cy="4176464"/>
          </a:xfrm>
          <a:prstGeom prst="rect">
            <a:avLst/>
          </a:prstGeom>
        </p:spPr>
      </p:pic>
      <p:pic>
        <p:nvPicPr>
          <p:cNvPr id="61442" name="Picture 2"/>
          <p:cNvPicPr>
            <a:picLocks noChangeAspect="1" noChangeArrowheads="1"/>
          </p:cNvPicPr>
          <p:nvPr/>
        </p:nvPicPr>
        <p:blipFill>
          <a:blip r:embed="rId5" cstate="print"/>
          <a:srcRect/>
          <a:stretch>
            <a:fillRect/>
          </a:stretch>
        </p:blipFill>
        <p:spPr bwMode="auto">
          <a:xfrm>
            <a:off x="1043608" y="5517232"/>
            <a:ext cx="7056784" cy="1056756"/>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6</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SED</a:t>
            </a:r>
          </a:p>
        </p:txBody>
      </p:sp>
      <p:pic>
        <p:nvPicPr>
          <p:cNvPr id="7" name="Picture 2"/>
          <p:cNvPicPr>
            <a:picLocks noChangeAspect="1" noChangeArrowheads="1"/>
          </p:cNvPicPr>
          <p:nvPr/>
        </p:nvPicPr>
        <p:blipFill>
          <a:blip r:embed="rId4" cstate="print"/>
          <a:srcRect/>
          <a:stretch>
            <a:fillRect/>
          </a:stretch>
        </p:blipFill>
        <p:spPr bwMode="auto">
          <a:xfrm>
            <a:off x="899592" y="1340768"/>
            <a:ext cx="7272808" cy="5168636"/>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imon\Desktop\fond2.png"/>
          <p:cNvPicPr>
            <a:picLocks noChangeAspect="1" noChangeArrowheads="1"/>
          </p:cNvPicPr>
          <p:nvPr/>
        </p:nvPicPr>
        <p:blipFill>
          <a:blip r:embed="rId3" cstate="print"/>
          <a:srcRect/>
          <a:stretch>
            <a:fillRect/>
          </a:stretch>
        </p:blipFill>
        <p:spPr bwMode="auto">
          <a:xfrm>
            <a:off x="-609601" y="-457200"/>
            <a:ext cx="9753601" cy="7315200"/>
          </a:xfrm>
          <a:prstGeom prst="rect">
            <a:avLst/>
          </a:prstGeom>
          <a:noFill/>
        </p:spPr>
      </p:pic>
      <p:sp>
        <p:nvSpPr>
          <p:cNvPr id="12" name="Titre 1"/>
          <p:cNvSpPr>
            <a:spLocks noGrp="1"/>
          </p:cNvSpPr>
          <p:nvPr>
            <p:ph type="ctrTitle"/>
          </p:nvPr>
        </p:nvSpPr>
        <p:spPr>
          <a:xfrm>
            <a:off x="251520" y="260648"/>
            <a:ext cx="8892480" cy="2376264"/>
          </a:xfrm>
        </p:spPr>
        <p:txBody>
          <a:bodyPr>
            <a:normAutofit/>
          </a:bodyPr>
          <a:lstStyle/>
          <a:p>
            <a:pPr lvl="0">
              <a:defRPr/>
            </a:pPr>
            <a:r>
              <a:rPr lang="fr-FR" dirty="0">
                <a:solidFill>
                  <a:schemeClr val="bg1"/>
                </a:solidFill>
              </a:rPr>
              <a:t>Diagramme d’état</a:t>
            </a:r>
            <a:endParaRPr lang="fr-F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9862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8</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Diagramme d’état</a:t>
            </a:r>
          </a:p>
        </p:txBody>
      </p:sp>
      <p:pic>
        <p:nvPicPr>
          <p:cNvPr id="6" name="Picture 3"/>
          <p:cNvPicPr>
            <a:picLocks noChangeAspect="1" noChangeArrowheads="1"/>
          </p:cNvPicPr>
          <p:nvPr/>
        </p:nvPicPr>
        <p:blipFill>
          <a:blip r:embed="rId4" cstate="print"/>
          <a:srcRect/>
          <a:stretch>
            <a:fillRect/>
          </a:stretch>
        </p:blipFill>
        <p:spPr bwMode="auto">
          <a:xfrm>
            <a:off x="323528" y="2852936"/>
            <a:ext cx="8532440" cy="3703062"/>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323529" y="1268760"/>
            <a:ext cx="6696744" cy="825932"/>
          </a:xfrm>
          <a:prstGeom prst="rect">
            <a:avLst/>
          </a:prstGeom>
          <a:noFill/>
          <a:ln w="9525">
            <a:noFill/>
            <a:miter lim="800000"/>
            <a:headEnd/>
            <a:tailEnd/>
          </a:ln>
          <a:effectLst/>
        </p:spPr>
      </p:pic>
      <p:pic>
        <p:nvPicPr>
          <p:cNvPr id="7" name="Image 6"/>
          <p:cNvPicPr/>
          <p:nvPr/>
        </p:nvPicPr>
        <p:blipFill>
          <a:blip r:embed="rId6" cstate="print">
            <a:extLst>
              <a:ext uri="{28A0092B-C50C-407E-A947-70E740481C1C}">
                <a14:useLocalDpi xmlns:a14="http://schemas.microsoft.com/office/drawing/2010/main" val="0"/>
              </a:ext>
            </a:extLst>
          </a:blip>
          <a:stretch>
            <a:fillRect/>
          </a:stretch>
        </p:blipFill>
        <p:spPr>
          <a:xfrm>
            <a:off x="7092280" y="1052736"/>
            <a:ext cx="1849372" cy="172819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t="8400"/>
          <a:stretch>
            <a:fillRect/>
          </a:stretch>
        </p:blipFill>
        <p:spPr bwMode="auto">
          <a:xfrm>
            <a:off x="0" y="0"/>
            <a:ext cx="9144000" cy="6281935"/>
          </a:xfrm>
          <a:prstGeom prst="rect">
            <a:avLst/>
          </a:prstGeom>
          <a:noFill/>
          <a:ln w="9525">
            <a:noFill/>
            <a:miter lim="800000"/>
            <a:headEnd/>
            <a:tailEnd/>
          </a:ln>
          <a:effectLst/>
        </p:spPr>
      </p:pic>
      <p:sp>
        <p:nvSpPr>
          <p:cNvPr id="12" name="Espace réservé du numéro de diapositive 8"/>
          <p:cNvSpPr>
            <a:spLocks noGrp="1"/>
          </p:cNvSpPr>
          <p:nvPr>
            <p:ph type="sldNum" sz="quarter" idx="12"/>
          </p:nvPr>
        </p:nvSpPr>
        <p:spPr>
          <a:xfrm>
            <a:off x="0" y="548680"/>
            <a:ext cx="1475656" cy="504056"/>
          </a:xfrm>
        </p:spPr>
        <p:txBody>
          <a:bodyPr/>
          <a:lstStyle/>
          <a:p>
            <a:pPr algn="ctr"/>
            <a:fld id="{4F5037F2-DC85-406A-A4EA-1E681A25B4F8}" type="slidenum">
              <a:rPr lang="en-US" sz="1800" b="1" smtClean="0">
                <a:solidFill>
                  <a:schemeClr val="tx1"/>
                </a:solidFill>
              </a:rPr>
              <a:pPr algn="ctr"/>
              <a:t>9</a:t>
            </a:fld>
            <a:endParaRPr lang="en-US" sz="1800" b="1" dirty="0">
              <a:solidFill>
                <a:schemeClr val="tx1"/>
              </a:solidFill>
            </a:endParaRPr>
          </a:p>
        </p:txBody>
      </p:sp>
      <p:sp>
        <p:nvSpPr>
          <p:cNvPr id="14" name="Titre 1"/>
          <p:cNvSpPr>
            <a:spLocks noGrp="1"/>
          </p:cNvSpPr>
          <p:nvPr>
            <p:ph type="ctrTitle"/>
          </p:nvPr>
        </p:nvSpPr>
        <p:spPr>
          <a:xfrm>
            <a:off x="0" y="0"/>
            <a:ext cx="9144000" cy="936103"/>
          </a:xfrm>
        </p:spPr>
        <p:txBody>
          <a:bodyPr>
            <a:normAutofit/>
          </a:bodyPr>
          <a:lstStyle/>
          <a:p>
            <a:r>
              <a:rPr lang="fr-FR" dirty="0"/>
              <a:t>Diagramme d’état</a:t>
            </a:r>
          </a:p>
        </p:txBody>
      </p:sp>
      <p:pic>
        <p:nvPicPr>
          <p:cNvPr id="2050" name="Picture 2"/>
          <p:cNvPicPr>
            <a:picLocks noChangeAspect="1" noChangeArrowheads="1"/>
          </p:cNvPicPr>
          <p:nvPr/>
        </p:nvPicPr>
        <p:blipFill>
          <a:blip r:embed="rId4" cstate="print"/>
          <a:srcRect/>
          <a:stretch>
            <a:fillRect/>
          </a:stretch>
        </p:blipFill>
        <p:spPr bwMode="auto">
          <a:xfrm>
            <a:off x="755576" y="1196752"/>
            <a:ext cx="7879869" cy="3888432"/>
          </a:xfrm>
          <a:prstGeom prst="rect">
            <a:avLst/>
          </a:prstGeom>
          <a:noFill/>
          <a:ln w="9525">
            <a:noFill/>
            <a:miter lim="800000"/>
            <a:headEnd/>
            <a:tailEnd/>
          </a:ln>
          <a:effectLst/>
        </p:spPr>
      </p:pic>
      <p:pic>
        <p:nvPicPr>
          <p:cNvPr id="10" name="Image 9"/>
          <p:cNvPicPr/>
          <p:nvPr/>
        </p:nvPicPr>
        <p:blipFill>
          <a:blip r:embed="rId5" cstate="print"/>
          <a:stretch>
            <a:fillRect/>
          </a:stretch>
        </p:blipFill>
        <p:spPr>
          <a:xfrm>
            <a:off x="3779912" y="5301208"/>
            <a:ext cx="1800200" cy="1224136"/>
          </a:xfrm>
          <a:prstGeom prst="rect">
            <a:avLst/>
          </a:prstGeom>
        </p:spPr>
      </p:pic>
    </p:spTree>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Simple-Banner</Template>
  <TotalTime>11640</TotalTime>
  <Words>286</Words>
  <Application>Microsoft Office PowerPoint</Application>
  <PresentationFormat>Affichage à l'écran (4:3)</PresentationFormat>
  <Paragraphs>112</Paragraphs>
  <Slides>33</Slides>
  <Notes>33</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33</vt:i4>
      </vt:variant>
    </vt:vector>
  </HeadingPairs>
  <TitlesOfParts>
    <vt:vector size="36" baseType="lpstr">
      <vt:lpstr>Arial</vt:lpstr>
      <vt:lpstr>Calibri</vt:lpstr>
      <vt:lpstr>Thème Office</vt:lpstr>
      <vt:lpstr>Systèmes à événements discrets</vt:lpstr>
      <vt:lpstr>Introduction</vt:lpstr>
      <vt:lpstr>SED / SC</vt:lpstr>
      <vt:lpstr>SED</vt:lpstr>
      <vt:lpstr>SED</vt:lpstr>
      <vt:lpstr>SED</vt:lpstr>
      <vt:lpstr>Diagramme d’état</vt:lpstr>
      <vt:lpstr>Diagramme d’état</vt:lpstr>
      <vt:lpstr>Diagramme d’état</vt:lpstr>
      <vt:lpstr>Evènement [Garde] / Effet</vt:lpstr>
      <vt:lpstr>Evènement [Garde] / Effet</vt:lpstr>
      <vt:lpstr>Evènement [Garde] / Effet</vt:lpstr>
      <vt:lpstr>Algèbre de BOOLE</vt:lpstr>
      <vt:lpstr>Evènement [Garde] / Effet</vt:lpstr>
      <vt:lpstr>Pseudos-états</vt:lpstr>
      <vt:lpstr>Pseudos-états</vt:lpstr>
      <vt:lpstr>Pseudos-états</vt:lpstr>
      <vt:lpstr>Etat composite</vt:lpstr>
      <vt:lpstr>Etat composite orthogonal</vt:lpstr>
      <vt:lpstr>Historique d’un état composite</vt:lpstr>
      <vt:lpstr>Diagramme de séquence</vt:lpstr>
      <vt:lpstr>Diagramme de séquence</vt:lpstr>
      <vt:lpstr>Diagramme de séquence</vt:lpstr>
      <vt:lpstr>Mesurer et coder une position angulaire</vt:lpstr>
      <vt:lpstr>Coder position angulaire</vt:lpstr>
      <vt:lpstr>Métrologie</vt:lpstr>
      <vt:lpstr>Codeur incrémental</vt:lpstr>
      <vt:lpstr>Codeur incrémental</vt:lpstr>
      <vt:lpstr>Codeur incrémental</vt:lpstr>
      <vt:lpstr>Codeur absolu</vt:lpstr>
      <vt:lpstr>Codeur absolu</vt:lpstr>
      <vt:lpstr>Codeur absolu</vt:lpstr>
      <vt:lpstr>Numération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Simon</dc:creator>
  <cp:lastModifiedBy>M Lonni</cp:lastModifiedBy>
  <cp:revision>1488</cp:revision>
  <dcterms:created xsi:type="dcterms:W3CDTF">2013-11-26T19:04:34Z</dcterms:created>
  <dcterms:modified xsi:type="dcterms:W3CDTF">2021-06-23T17:10:42Z</dcterms:modified>
</cp:coreProperties>
</file>