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00" r:id="rId2"/>
    <p:sldId id="574" r:id="rId3"/>
    <p:sldId id="369" r:id="rId4"/>
    <p:sldId id="372" r:id="rId5"/>
    <p:sldId id="633" r:id="rId6"/>
    <p:sldId id="370" r:id="rId7"/>
    <p:sldId id="371" r:id="rId8"/>
    <p:sldId id="577" r:id="rId9"/>
    <p:sldId id="578" r:id="rId10"/>
    <p:sldId id="579" r:id="rId11"/>
    <p:sldId id="580" r:id="rId12"/>
    <p:sldId id="582" r:id="rId13"/>
    <p:sldId id="584" r:id="rId14"/>
    <p:sldId id="583" r:id="rId15"/>
    <p:sldId id="585" r:id="rId16"/>
    <p:sldId id="605" r:id="rId17"/>
    <p:sldId id="586" r:id="rId18"/>
    <p:sldId id="588" r:id="rId19"/>
    <p:sldId id="587" r:id="rId20"/>
    <p:sldId id="595" r:id="rId21"/>
    <p:sldId id="593" r:id="rId22"/>
    <p:sldId id="589" r:id="rId23"/>
    <p:sldId id="575" r:id="rId24"/>
    <p:sldId id="590" r:id="rId25"/>
    <p:sldId id="591" r:id="rId26"/>
    <p:sldId id="592" r:id="rId27"/>
    <p:sldId id="596" r:id="rId28"/>
    <p:sldId id="594" r:id="rId29"/>
    <p:sldId id="598" r:id="rId30"/>
    <p:sldId id="599" r:id="rId31"/>
    <p:sldId id="600" r:id="rId32"/>
    <p:sldId id="601" r:id="rId33"/>
    <p:sldId id="606" r:id="rId34"/>
    <p:sldId id="602" r:id="rId35"/>
    <p:sldId id="637" r:id="rId36"/>
    <p:sldId id="609" r:id="rId37"/>
    <p:sldId id="607" r:id="rId38"/>
    <p:sldId id="610" r:id="rId39"/>
    <p:sldId id="612" r:id="rId40"/>
    <p:sldId id="630" r:id="rId41"/>
    <p:sldId id="614" r:id="rId42"/>
    <p:sldId id="616" r:id="rId43"/>
    <p:sldId id="631" r:id="rId44"/>
    <p:sldId id="632" r:id="rId45"/>
    <p:sldId id="618" r:id="rId46"/>
    <p:sldId id="619" r:id="rId47"/>
    <p:sldId id="620" r:id="rId48"/>
    <p:sldId id="635" r:id="rId49"/>
    <p:sldId id="636" r:id="rId50"/>
    <p:sldId id="624" r:id="rId51"/>
    <p:sldId id="623" r:id="rId52"/>
    <p:sldId id="626" r:id="rId53"/>
    <p:sldId id="625" r:id="rId54"/>
    <p:sldId id="533" r:id="rId55"/>
    <p:sldId id="628" r:id="rId56"/>
    <p:sldId id="627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Lonni" initials="ML" lastIdx="1" clrIdx="0">
    <p:extLst>
      <p:ext uri="{19B8F6BF-5375-455C-9EA6-DF929625EA0E}">
        <p15:presenceInfo xmlns:p15="http://schemas.microsoft.com/office/powerpoint/2012/main" userId="3d4a17f187bdd1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7FF"/>
    <a:srgbClr val="0033CC"/>
    <a:srgbClr val="7CFE72"/>
    <a:srgbClr val="CFFF81"/>
    <a:srgbClr val="9CFF81"/>
    <a:srgbClr val="FFE781"/>
    <a:srgbClr val="E181FF"/>
    <a:srgbClr val="FF9C81"/>
    <a:srgbClr val="26B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8" autoAdjust="0"/>
    <p:restoredTop sz="88625" autoAdjust="0"/>
  </p:normalViewPr>
  <p:slideViewPr>
    <p:cSldViewPr>
      <p:cViewPr varScale="1">
        <p:scale>
          <a:sx n="85" d="100"/>
          <a:sy n="85" d="100"/>
        </p:scale>
        <p:origin x="135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24341-53E3-46D3-A2C0-26BE538C59CB}" type="datetimeFigureOut">
              <a:rPr lang="fr-FR" smtClean="0"/>
              <a:pPr/>
              <a:t>04/04/2023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92B8B-B7A2-43CE-9D09-8F53CBD3D9A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119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897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159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790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808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32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372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3493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02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802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460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02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189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81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49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051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544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395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598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263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43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643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379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409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0479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0572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534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3659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415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65003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43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16792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2776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2665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21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104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326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2233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1062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7178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9341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681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8354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9232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4963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7320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849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54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0917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55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968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56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44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00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2B8B-B7A2-43CE-9D09-8F53CBD3D9A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90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04/04/2023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iencesindustrielles.com/TPOpale/Suspension%20de%20moto/co/suspension_swf.html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0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5" Type="http://schemas.openxmlformats.org/officeDocument/2006/relationships/image" Target="../media/image510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5" Type="http://schemas.openxmlformats.org/officeDocument/2006/relationships/image" Target="../media/image510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8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8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8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51.png"/><Relationship Id="rId9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\Desktop\fon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1" y="-457200"/>
            <a:ext cx="9753601" cy="7315200"/>
          </a:xfrm>
          <a:prstGeom prst="rect">
            <a:avLst/>
          </a:prstGeom>
          <a:noFill/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892480" cy="237626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fr-FR" dirty="0">
                <a:solidFill>
                  <a:schemeClr val="bg1"/>
                </a:solidFill>
              </a:rPr>
              <a:t>Analyse fréquentielle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des systèmes asservis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10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29ED8E-4957-4D85-A324-4233249B36CE}"/>
              </a:ext>
            </a:extLst>
          </p:cNvPr>
          <p:cNvSpPr txBox="1"/>
          <p:nvPr/>
        </p:nvSpPr>
        <p:spPr>
          <a:xfrm>
            <a:off x="2411760" y="1410512"/>
            <a:ext cx="418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Pourquoi s’intéresser aux sinus?</a:t>
            </a:r>
          </a:p>
        </p:txBody>
      </p:sp>
      <p:pic>
        <p:nvPicPr>
          <p:cNvPr id="7" name="Picture 2" descr="C:\Users\Simon\Desktop\Lycée de la Mer\Power point - Images\Mathématique\tumblr_n4ifaw1hjp1tzs5dao1_500.gif">
            <a:extLst>
              <a:ext uri="{FF2B5EF4-FFF2-40B4-BE49-F238E27FC236}">
                <a16:creationId xmlns:a16="http://schemas.microsoft.com/office/drawing/2014/main" id="{D77CD823-A404-403C-931E-3750BAB4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34648"/>
            <a:ext cx="4762500" cy="1990725"/>
          </a:xfrm>
          <a:prstGeom prst="rect">
            <a:avLst/>
          </a:prstGeom>
          <a:noFill/>
        </p:spPr>
      </p:pic>
      <p:pic>
        <p:nvPicPr>
          <p:cNvPr id="8" name="Picture 3" descr="C:\Users\Simon\Desktop\Lycée de la Mer\Power point - Images\Mathématique\giphy.gif">
            <a:extLst>
              <a:ext uri="{FF2B5EF4-FFF2-40B4-BE49-F238E27FC236}">
                <a16:creationId xmlns:a16="http://schemas.microsoft.com/office/drawing/2014/main" id="{C7FDD876-5C1A-498E-A8BF-E9D9FA8772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850672"/>
            <a:ext cx="3429000" cy="1524000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AB3C066-3B2B-4302-AC20-C423EF79818B}"/>
              </a:ext>
            </a:extLst>
          </p:cNvPr>
          <p:cNvSpPr txBox="1"/>
          <p:nvPr/>
        </p:nvSpPr>
        <p:spPr>
          <a:xfrm>
            <a:off x="442603" y="4738871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N’importe quel signal périodique peut-être décomposé comme la somme infinie de signaux sinusoïdaux.</a:t>
            </a:r>
            <a:br>
              <a:rPr lang="fr-FR" dirty="0"/>
            </a:br>
            <a:r>
              <a:rPr lang="fr-FR" dirty="0"/>
              <a:t>Beaucoup de phénomènes physiques sont oscillatoires. (véhicule sur route, modes propres…)</a:t>
            </a:r>
          </a:p>
        </p:txBody>
      </p:sp>
    </p:spTree>
    <p:extLst>
      <p:ext uri="{BB962C8B-B14F-4D97-AF65-F5344CB8AC3E}">
        <p14:creationId xmlns:p14="http://schemas.microsoft.com/office/powerpoint/2010/main" val="17457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11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pic>
        <p:nvPicPr>
          <p:cNvPr id="11" name="Picture 5" descr="Description de cette image, également commentée ci-après">
            <a:extLst>
              <a:ext uri="{FF2B5EF4-FFF2-40B4-BE49-F238E27FC236}">
                <a16:creationId xmlns:a16="http://schemas.microsoft.com/office/drawing/2014/main" id="{5596EE69-815B-4D84-BC6D-7153F646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2448272" cy="3113235"/>
          </a:xfrm>
          <a:prstGeom prst="rect">
            <a:avLst/>
          </a:prstGeom>
          <a:noFill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AB146A4-1F59-423D-8D29-B43504EF01C9}"/>
              </a:ext>
            </a:extLst>
          </p:cNvPr>
          <p:cNvSpPr txBox="1"/>
          <p:nvPr/>
        </p:nvSpPr>
        <p:spPr>
          <a:xfrm>
            <a:off x="2987824" y="4689946"/>
            <a:ext cx="293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Hendrik Wade </a:t>
            </a:r>
            <a:r>
              <a:rPr lang="fr-FR" dirty="0" err="1"/>
              <a:t>Bode</a:t>
            </a:r>
            <a:endParaRPr lang="fr-FR" dirty="0"/>
          </a:p>
          <a:p>
            <a:pPr algn="ctr"/>
            <a:r>
              <a:rPr lang="fr-FR" dirty="0"/>
              <a:t>1905-1982</a:t>
            </a:r>
          </a:p>
        </p:txBody>
      </p:sp>
    </p:spTree>
    <p:extLst>
      <p:ext uri="{BB962C8B-B14F-4D97-AF65-F5344CB8AC3E}">
        <p14:creationId xmlns:p14="http://schemas.microsoft.com/office/powerpoint/2010/main" val="270969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12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Bel</a:t>
            </a:r>
            <a:endParaRPr lang="fr-FR" dirty="0"/>
          </a:p>
        </p:txBody>
      </p:sp>
      <p:pic>
        <p:nvPicPr>
          <p:cNvPr id="7" name="Picture 2" descr="Nuisances sonores, halte au bruit !">
            <a:extLst>
              <a:ext uri="{FF2B5EF4-FFF2-40B4-BE49-F238E27FC236}">
                <a16:creationId xmlns:a16="http://schemas.microsoft.com/office/drawing/2014/main" id="{3A50D823-67D0-46B0-A5AF-E7CE9BD8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759"/>
            <a:ext cx="5389865" cy="2864884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BF1FF1E-46CC-45EE-956C-C1457ABF245A}"/>
              </a:ext>
            </a:extLst>
          </p:cNvPr>
          <p:cNvSpPr txBox="1"/>
          <p:nvPr/>
        </p:nvSpPr>
        <p:spPr>
          <a:xfrm>
            <a:off x="611560" y="160141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utilise t-on la fonction log ?</a:t>
            </a:r>
          </a:p>
          <a:p>
            <a:endParaRPr lang="fr-FR" dirty="0"/>
          </a:p>
          <a:p>
            <a:r>
              <a:rPr lang="fr-FR" dirty="0"/>
              <a:t>Lorsque le phénomène physique que l’on étudie possède de grandes plages d’entrée (</a:t>
            </a:r>
            <a:r>
              <a:rPr lang="fr-FR" u="sng" dirty="0"/>
              <a:t>Ex :</a:t>
            </a:r>
            <a:r>
              <a:rPr lang="fr-FR" dirty="0"/>
              <a:t> oreille humaine 20Hz-20kHz, ou intensités sonores), on ne peut visualiser l’allure qu’en échelle log.</a:t>
            </a:r>
          </a:p>
        </p:txBody>
      </p:sp>
    </p:spTree>
    <p:extLst>
      <p:ext uri="{BB962C8B-B14F-4D97-AF65-F5344CB8AC3E}">
        <p14:creationId xmlns:p14="http://schemas.microsoft.com/office/powerpoint/2010/main" val="102365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13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Bel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DAF81C-E753-4153-925A-76425031AAEB}"/>
              </a:ext>
            </a:extLst>
          </p:cNvPr>
          <p:cNvSpPr txBox="1"/>
          <p:nvPr/>
        </p:nvSpPr>
        <p:spPr>
          <a:xfrm>
            <a:off x="569414" y="1966233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met-on un coefficient 10 ?</a:t>
            </a:r>
          </a:p>
          <a:p>
            <a:r>
              <a:rPr lang="fr-FR" dirty="0"/>
              <a:t>Lorsque l’on compare des puissances :</a:t>
            </a:r>
          </a:p>
          <a:p>
            <a:r>
              <a:rPr lang="fr-FR" dirty="0"/>
              <a:t>	Si P1=P0 on trouve 0.</a:t>
            </a:r>
          </a:p>
          <a:p>
            <a:r>
              <a:rPr lang="fr-FR" dirty="0"/>
              <a:t>	Si P1=10.P0, on trouve 1.</a:t>
            </a:r>
          </a:p>
          <a:p>
            <a:endParaRPr lang="fr-FR" dirty="0"/>
          </a:p>
          <a:p>
            <a:r>
              <a:rPr lang="fr-FR" dirty="0"/>
              <a:t>Pourquoi met-on un coefficient 20 ?</a:t>
            </a:r>
          </a:p>
          <a:p>
            <a:r>
              <a:rPr lang="fr-FR" dirty="0"/>
              <a:t>Lorsque l’on compare des intensités ou des tensions :                            </a:t>
            </a:r>
            <a:r>
              <a:rPr lang="fr-FR" u="sng" dirty="0"/>
              <a:t>Ex :</a:t>
            </a:r>
            <a:r>
              <a:rPr lang="fr-FR" dirty="0"/>
              <a:t> P=U.I=R.I²</a:t>
            </a:r>
          </a:p>
        </p:txBody>
      </p:sp>
      <p:pic>
        <p:nvPicPr>
          <p:cNvPr id="11" name="Picture 4" descr=" X_{dB} = 10\log_{10}\left({P_1\over P_0}\right),">
            <a:extLst>
              <a:ext uri="{FF2B5EF4-FFF2-40B4-BE49-F238E27FC236}">
                <a16:creationId xmlns:a16="http://schemas.microsoft.com/office/drawing/2014/main" id="{CAAA7E50-DBF4-4286-A0D6-BCA3C491D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18402"/>
            <a:ext cx="2455441" cy="587172"/>
          </a:xfrm>
          <a:prstGeom prst="rect">
            <a:avLst/>
          </a:prstGeom>
          <a:noFill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D362A97-ECC1-4F15-B99B-6A0539F12C67}"/>
              </a:ext>
            </a:extLst>
          </p:cNvPr>
          <p:cNvSpPr txBox="1"/>
          <p:nvPr/>
        </p:nvSpPr>
        <p:spPr>
          <a:xfrm>
            <a:off x="4589748" y="1409558"/>
            <a:ext cx="303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décibel vaut 1/10 de bel (B)</a:t>
            </a:r>
          </a:p>
        </p:txBody>
      </p:sp>
      <p:pic>
        <p:nvPicPr>
          <p:cNvPr id="15" name="Picture 2" descr="X_{dB} = 10\log_{10}\frac {b^2}{a^2} = 10 \log_{10} \left(\frac {b}{a}\right) ^2  =  10 \left( 2 \log_{10}\left(\frac {b}{a}\right)\right) = 20 \log_{10} \frac {b}{a}.">
            <a:extLst>
              <a:ext uri="{FF2B5EF4-FFF2-40B4-BE49-F238E27FC236}">
                <a16:creationId xmlns:a16="http://schemas.microsoft.com/office/drawing/2014/main" id="{A02A89C1-72A5-4B94-89EB-7581FAB0C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92" y="4086975"/>
            <a:ext cx="8208912" cy="772268"/>
          </a:xfrm>
          <a:prstGeom prst="rect">
            <a:avLst/>
          </a:prstGeom>
          <a:noFill/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9F13FB2-76EE-450A-9FB5-5AECE84ECF89}"/>
              </a:ext>
            </a:extLst>
          </p:cNvPr>
          <p:cNvSpPr txBox="1"/>
          <p:nvPr/>
        </p:nvSpPr>
        <p:spPr>
          <a:xfrm>
            <a:off x="353390" y="519293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Conclusion :</a:t>
            </a:r>
            <a:r>
              <a:rPr lang="fr-FR" dirty="0">
                <a:solidFill>
                  <a:srgbClr val="FF0000"/>
                </a:solidFill>
              </a:rPr>
              <a:t> La valeur en dB est 10 fois le logarithme d'un rapport de puissance et 20 fois le logarithme d'un rapport de tension ou courant.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8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14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B3BB49-45A9-BCB1-3905-0900C8119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772816"/>
            <a:ext cx="7596336" cy="25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73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15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A501CE-AF81-4779-86A9-061FAAC6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33827"/>
            <a:ext cx="70008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FA8D873-077C-4CA6-9C95-FC45C41782A2}"/>
              </a:ext>
            </a:extLst>
          </p:cNvPr>
          <p:cNvSpPr txBox="1"/>
          <p:nvPr/>
        </p:nvSpPr>
        <p:spPr>
          <a:xfrm>
            <a:off x="107504" y="5342609"/>
            <a:ext cx="419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FF0000"/>
                </a:solidFill>
              </a:rPr>
              <a:t>La courbe représente donc comportement du système pour TOUTES les fréquences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614616-FB2B-2375-0E13-78980593D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959233"/>
            <a:ext cx="3907720" cy="2902285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29FC2EF-8FBE-C66C-E63B-C33A6FF74126}"/>
              </a:ext>
            </a:extLst>
          </p:cNvPr>
          <p:cNvCxnSpPr/>
          <p:nvPr/>
        </p:nvCxnSpPr>
        <p:spPr>
          <a:xfrm flipV="1">
            <a:off x="7452320" y="2636912"/>
            <a:ext cx="0" cy="335202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AE95380-3820-AECB-DCD7-26B5997FC6CE}"/>
              </a:ext>
            </a:extLst>
          </p:cNvPr>
          <p:cNvCxnSpPr>
            <a:cxnSpLocks/>
          </p:cNvCxnSpPr>
          <p:nvPr/>
        </p:nvCxnSpPr>
        <p:spPr>
          <a:xfrm>
            <a:off x="5311368" y="3573016"/>
            <a:ext cx="2140952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49D7A93-20A1-81A3-8399-0DFA5CD035A1}"/>
              </a:ext>
            </a:extLst>
          </p:cNvPr>
          <p:cNvCxnSpPr>
            <a:cxnSpLocks/>
          </p:cNvCxnSpPr>
          <p:nvPr/>
        </p:nvCxnSpPr>
        <p:spPr>
          <a:xfrm>
            <a:off x="5311368" y="5877272"/>
            <a:ext cx="2140952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16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log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CFE2DD-8BB1-4F44-A721-D7CBF613B509}"/>
              </a:ext>
            </a:extLst>
          </p:cNvPr>
          <p:cNvSpPr txBox="1"/>
          <p:nvPr/>
        </p:nvSpPr>
        <p:spPr>
          <a:xfrm>
            <a:off x="1115616" y="2060848"/>
            <a:ext cx="622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Attention, on a bien </a:t>
            </a:r>
            <a:r>
              <a:rPr lang="el-GR" dirty="0"/>
              <a:t>ω</a:t>
            </a:r>
            <a:r>
              <a:rPr lang="fr-FR" dirty="0"/>
              <a:t> en abscisse (avec échelle log) et pas log </a:t>
            </a:r>
            <a:r>
              <a:rPr lang="el-GR" dirty="0"/>
              <a:t>ω</a:t>
            </a:r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F866AA8-20A6-4968-9950-78BB2DA06F4E}"/>
              </a:ext>
            </a:extLst>
          </p:cNvPr>
          <p:cNvCxnSpPr>
            <a:cxnSpLocks/>
          </p:cNvCxnSpPr>
          <p:nvPr/>
        </p:nvCxnSpPr>
        <p:spPr>
          <a:xfrm>
            <a:off x="2245511" y="3476497"/>
            <a:ext cx="39604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F6AAC2B-E1C9-46F4-94C6-A860C837C56D}"/>
              </a:ext>
            </a:extLst>
          </p:cNvPr>
          <p:cNvCxnSpPr>
            <a:cxnSpLocks/>
          </p:cNvCxnSpPr>
          <p:nvPr/>
        </p:nvCxnSpPr>
        <p:spPr>
          <a:xfrm>
            <a:off x="2245511" y="4772641"/>
            <a:ext cx="39604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F5E0238-CE65-4B33-8B20-3B96AD8417C9}"/>
              </a:ext>
            </a:extLst>
          </p:cNvPr>
          <p:cNvSpPr txBox="1"/>
          <p:nvPr/>
        </p:nvSpPr>
        <p:spPr>
          <a:xfrm>
            <a:off x="6493983" y="3309496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B1CB0B-4851-465E-BDB0-E1A307C6F8B9}"/>
              </a:ext>
            </a:extLst>
          </p:cNvPr>
          <p:cNvSpPr txBox="1"/>
          <p:nvPr/>
        </p:nvSpPr>
        <p:spPr>
          <a:xfrm>
            <a:off x="6508325" y="455814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 </a:t>
            </a:r>
            <a:r>
              <a:rPr lang="el-GR" dirty="0"/>
              <a:t>ω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A6E4AE-2DE1-48F7-B412-88BDB981FFE1}"/>
              </a:ext>
            </a:extLst>
          </p:cNvPr>
          <p:cNvSpPr txBox="1"/>
          <p:nvPr/>
        </p:nvSpPr>
        <p:spPr>
          <a:xfrm>
            <a:off x="2414292" y="3559986"/>
            <a:ext cx="33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0,1	1	10	100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84F85C-94BD-49DE-955F-5EC0B7751A3E}"/>
              </a:ext>
            </a:extLst>
          </p:cNvPr>
          <p:cNvSpPr txBox="1"/>
          <p:nvPr/>
        </p:nvSpPr>
        <p:spPr>
          <a:xfrm>
            <a:off x="2429683" y="4845551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-1	0	 1	  2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991DE42-5A66-4F64-9907-78CB50C43F06}"/>
              </a:ext>
            </a:extLst>
          </p:cNvPr>
          <p:cNvCxnSpPr>
            <a:cxnSpLocks/>
          </p:cNvCxnSpPr>
          <p:nvPr/>
        </p:nvCxnSpPr>
        <p:spPr>
          <a:xfrm flipV="1">
            <a:off x="4765791" y="4382771"/>
            <a:ext cx="2061530" cy="10463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99859A7-2033-4CE9-8E23-7FFE10497A5A}"/>
              </a:ext>
            </a:extLst>
          </p:cNvPr>
          <p:cNvCxnSpPr>
            <a:cxnSpLocks/>
          </p:cNvCxnSpPr>
          <p:nvPr/>
        </p:nvCxnSpPr>
        <p:spPr>
          <a:xfrm flipH="1" flipV="1">
            <a:off x="4693783" y="4382770"/>
            <a:ext cx="2133540" cy="1089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6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17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797287-DCBE-4D3D-A23D-F22AAAA2B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030236"/>
            <a:ext cx="5904656" cy="53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0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18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F6179BE-E61A-4A43-80EF-BC09E057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075" y="1242020"/>
            <a:ext cx="64198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405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19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E5900E-4FF0-416D-82A6-23EFE0942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107143"/>
            <a:ext cx="5745443" cy="4204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2982F6-F567-4E00-843D-8DCBE7DF1FB3}"/>
              </a:ext>
            </a:extLst>
          </p:cNvPr>
          <p:cNvSpPr/>
          <p:nvPr/>
        </p:nvSpPr>
        <p:spPr>
          <a:xfrm>
            <a:off x="5146208" y="3705449"/>
            <a:ext cx="433904" cy="262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204FA6-032B-4CA1-87D0-C62DA6CFC496}"/>
              </a:ext>
            </a:extLst>
          </p:cNvPr>
          <p:cNvSpPr/>
          <p:nvPr/>
        </p:nvSpPr>
        <p:spPr>
          <a:xfrm>
            <a:off x="3503385" y="4193162"/>
            <a:ext cx="355182" cy="243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BD2BA-29CC-46A3-B372-1B199128747F}"/>
              </a:ext>
            </a:extLst>
          </p:cNvPr>
          <p:cNvSpPr/>
          <p:nvPr/>
        </p:nvSpPr>
        <p:spPr>
          <a:xfrm>
            <a:off x="5146208" y="4467703"/>
            <a:ext cx="433904" cy="262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1FF82E-A6F8-49E5-88B3-EC8D94E59B3B}"/>
              </a:ext>
            </a:extLst>
          </p:cNvPr>
          <p:cNvSpPr/>
          <p:nvPr/>
        </p:nvSpPr>
        <p:spPr>
          <a:xfrm>
            <a:off x="3491880" y="3489425"/>
            <a:ext cx="360040" cy="315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DAC7CF2-4B84-4D4F-A22D-51607B78FD3D}"/>
              </a:ext>
            </a:extLst>
          </p:cNvPr>
          <p:cNvSpPr txBox="1"/>
          <p:nvPr/>
        </p:nvSpPr>
        <p:spPr>
          <a:xfrm>
            <a:off x="460656" y="5433701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Une bande passante est une plage de fréquences pour laquelle le système laisse passer X% de l’amplitude du signal. Les limites de la bande passantes sont ARBITRAIRES.</a:t>
            </a:r>
          </a:p>
          <a:p>
            <a:r>
              <a:rPr lang="fr-FR" u="sng" dirty="0"/>
              <a:t>ex :</a:t>
            </a:r>
            <a:r>
              <a:rPr lang="fr-FR" dirty="0"/>
              <a:t> On s’intéresse à la bande passante qui laisse passer 70% (pourquoi pas 71% ?) et à celle qui laisse passer 50%.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2FA390-BF62-3987-EC9B-53A88B42EEB7}"/>
              </a:ext>
            </a:extLst>
          </p:cNvPr>
          <p:cNvSpPr txBox="1"/>
          <p:nvPr/>
        </p:nvSpPr>
        <p:spPr>
          <a:xfrm>
            <a:off x="6516216" y="1628800"/>
            <a:ext cx="2232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20log(1,00) = 0</a:t>
            </a:r>
          </a:p>
          <a:p>
            <a:r>
              <a:rPr lang="fr-FR" dirty="0"/>
              <a:t>20log(0,90) = -0,91</a:t>
            </a:r>
          </a:p>
          <a:p>
            <a:r>
              <a:rPr lang="fr-FR" dirty="0"/>
              <a:t>20log(0,80) = -1,93</a:t>
            </a:r>
          </a:p>
          <a:p>
            <a:r>
              <a:rPr lang="fr-FR" dirty="0">
                <a:solidFill>
                  <a:srgbClr val="FF0000"/>
                </a:solidFill>
              </a:rPr>
              <a:t>20log(0,70) = -3,09</a:t>
            </a:r>
          </a:p>
          <a:p>
            <a:r>
              <a:rPr lang="fr-FR" dirty="0"/>
              <a:t>20log(0,60) = -4,43</a:t>
            </a:r>
          </a:p>
          <a:p>
            <a:r>
              <a:rPr lang="fr-FR" dirty="0">
                <a:solidFill>
                  <a:srgbClr val="FF0000"/>
                </a:solidFill>
              </a:rPr>
              <a:t>20log(0,50) = -6,02</a:t>
            </a:r>
          </a:p>
          <a:p>
            <a:r>
              <a:rPr lang="fr-FR" dirty="0"/>
              <a:t>20log(0,40) = -7,95</a:t>
            </a:r>
          </a:p>
          <a:p>
            <a:r>
              <a:rPr lang="fr-FR" dirty="0"/>
              <a:t>20log(0,30) = -10,45</a:t>
            </a:r>
          </a:p>
          <a:p>
            <a:r>
              <a:rPr lang="fr-FR" dirty="0"/>
              <a:t>20log(0,20) = -13,97</a:t>
            </a:r>
          </a:p>
          <a:p>
            <a:r>
              <a:rPr lang="fr-FR" dirty="0"/>
              <a:t>20log(0,10) = -20,00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19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\Desktop\fon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1" y="-457200"/>
            <a:ext cx="9753601" cy="7315200"/>
          </a:xfrm>
          <a:prstGeom prst="rect">
            <a:avLst/>
          </a:prstGeom>
          <a:noFill/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892480" cy="2376264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alibri" panose="020F0502020204030204" pitchFamily="34" charset="0"/>
              </a:rPr>
              <a:t>Analyse fréquentielle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20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Filtres et bande passante</a:t>
            </a:r>
          </a:p>
        </p:txBody>
      </p:sp>
      <p:pic>
        <p:nvPicPr>
          <p:cNvPr id="5" name="Picture 2" descr="C:\Users\Simon\Desktop\Lycée de la Mer\Power point - Images\Electronique\bobines-3.jpg">
            <a:extLst>
              <a:ext uri="{FF2B5EF4-FFF2-40B4-BE49-F238E27FC236}">
                <a16:creationId xmlns:a16="http://schemas.microsoft.com/office/drawing/2014/main" id="{1D73029D-172B-4589-83EC-6F18BC07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681" y="1383843"/>
            <a:ext cx="2227859" cy="2072373"/>
          </a:xfrm>
          <a:prstGeom prst="rect">
            <a:avLst/>
          </a:prstGeom>
          <a:noFill/>
        </p:spPr>
      </p:pic>
      <p:pic>
        <p:nvPicPr>
          <p:cNvPr id="6" name="Picture 3" descr="C:\Users\Simon\Desktop\Lycée de la Mer\Power point - Images\Electronique\condensateurs-polarises-635590.jpg">
            <a:extLst>
              <a:ext uri="{FF2B5EF4-FFF2-40B4-BE49-F238E27FC236}">
                <a16:creationId xmlns:a16="http://schemas.microsoft.com/office/drawing/2014/main" id="{EF60D7D4-4B64-4A58-A403-6777BCAB2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399083"/>
            <a:ext cx="2706556" cy="2029917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D0B08CA-3AAA-4C72-8A2E-D4C479C06DFE}"/>
              </a:ext>
            </a:extLst>
          </p:cNvPr>
          <p:cNvSpPr txBox="1"/>
          <p:nvPr/>
        </p:nvSpPr>
        <p:spPr>
          <a:xfrm>
            <a:off x="1417710" y="3562585"/>
            <a:ext cx="270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condensateur est un filtre passe haut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B7194A-9052-4B21-B10E-0B9D9F30C2BF}"/>
              </a:ext>
            </a:extLst>
          </p:cNvPr>
          <p:cNvSpPr txBox="1"/>
          <p:nvPr/>
        </p:nvSpPr>
        <p:spPr>
          <a:xfrm>
            <a:off x="5276680" y="3567063"/>
            <a:ext cx="222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bobine est un filtre passe bas</a:t>
            </a:r>
          </a:p>
        </p:txBody>
      </p:sp>
      <p:graphicFrame>
        <p:nvGraphicFramePr>
          <p:cNvPr id="10" name="Tableau 4">
            <a:extLst>
              <a:ext uri="{FF2B5EF4-FFF2-40B4-BE49-F238E27FC236}">
                <a16:creationId xmlns:a16="http://schemas.microsoft.com/office/drawing/2014/main" id="{0330D4AD-15BC-4D10-952C-567C1CF5B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34664"/>
              </p:ext>
            </p:extLst>
          </p:nvPr>
        </p:nvGraphicFramePr>
        <p:xfrm>
          <a:off x="1046181" y="4392443"/>
          <a:ext cx="6766181" cy="1838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361">
                  <a:extLst>
                    <a:ext uri="{9D8B030D-6E8A-4147-A177-3AD203B41FA5}">
                      <a16:colId xmlns:a16="http://schemas.microsoft.com/office/drawing/2014/main" val="3393110765"/>
                    </a:ext>
                  </a:extLst>
                </a:gridCol>
                <a:gridCol w="2605538">
                  <a:extLst>
                    <a:ext uri="{9D8B030D-6E8A-4147-A177-3AD203B41FA5}">
                      <a16:colId xmlns:a16="http://schemas.microsoft.com/office/drawing/2014/main" val="3210354678"/>
                    </a:ext>
                  </a:extLst>
                </a:gridCol>
                <a:gridCol w="2520282">
                  <a:extLst>
                    <a:ext uri="{9D8B030D-6E8A-4147-A177-3AD203B41FA5}">
                      <a16:colId xmlns:a16="http://schemas.microsoft.com/office/drawing/2014/main" val="353747353"/>
                    </a:ext>
                  </a:extLst>
                </a:gridCol>
              </a:tblGrid>
              <a:tr h="612674">
                <a:tc>
                  <a:txBody>
                    <a:bodyPr/>
                    <a:lstStyle/>
                    <a:p>
                      <a:r>
                        <a:rPr lang="fr-FR" dirty="0"/>
                        <a:t>Fréquence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Condensateur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Bobine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61423"/>
                  </a:ext>
                </a:extLst>
              </a:tr>
              <a:tr h="612674">
                <a:tc>
                  <a:txBody>
                    <a:bodyPr/>
                    <a:lstStyle/>
                    <a:p>
                      <a:r>
                        <a:rPr lang="fr-FR" dirty="0"/>
                        <a:t>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66475"/>
                  </a:ext>
                </a:extLst>
              </a:tr>
              <a:tr h="612674">
                <a:tc>
                  <a:txBody>
                    <a:bodyPr/>
                    <a:lstStyle/>
                    <a:p>
                      <a:r>
                        <a:rPr lang="fr-FR" dirty="0"/>
                        <a:t>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176155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DF73B811-340E-4EEF-98FD-7DFD4D7E9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148" y="5685067"/>
            <a:ext cx="576064" cy="4439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F0DB5EB-2F92-4723-8106-CC0EC2648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834" y="5036495"/>
            <a:ext cx="576064" cy="4439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F9E30E7-FC47-49EF-B6CB-FB579B0AC4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148" y="5036495"/>
            <a:ext cx="576064" cy="44397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06935DE-4869-4F13-B301-EE31EC5CE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834" y="5685563"/>
            <a:ext cx="576064" cy="4439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93E4075-8876-4CAC-96DF-A984F16B9176}"/>
              </a:ext>
            </a:extLst>
          </p:cNvPr>
          <p:cNvSpPr/>
          <p:nvPr/>
        </p:nvSpPr>
        <p:spPr>
          <a:xfrm>
            <a:off x="1417710" y="3631838"/>
            <a:ext cx="2706556" cy="556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F81CB1-E679-43D8-B886-541970561C1F}"/>
              </a:ext>
            </a:extLst>
          </p:cNvPr>
          <p:cNvSpPr/>
          <p:nvPr/>
        </p:nvSpPr>
        <p:spPr>
          <a:xfrm>
            <a:off x="5163910" y="3607747"/>
            <a:ext cx="2562380" cy="556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243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21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Filtres et bande passante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C2FC6DC-C455-4176-9C5F-7A7684401C10}"/>
              </a:ext>
            </a:extLst>
          </p:cNvPr>
          <p:cNvSpPr txBox="1"/>
          <p:nvPr/>
        </p:nvSpPr>
        <p:spPr>
          <a:xfrm>
            <a:off x="1187624" y="6185858"/>
            <a:ext cx="343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Réjecteur</a:t>
            </a:r>
            <a:r>
              <a:rPr lang="fr-FR" dirty="0"/>
              <a:t> de bande (coupe bande)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8FCBF2-AD33-4CFC-88F8-C8FBF59D9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113281"/>
            <a:ext cx="6048672" cy="49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5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22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Performances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A87083-B4E1-4FEB-870B-4EEFD39AD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671637"/>
            <a:ext cx="71818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4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\Desktop\fon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1" y="-457200"/>
            <a:ext cx="9753601" cy="7315200"/>
          </a:xfrm>
          <a:prstGeom prst="rect">
            <a:avLst/>
          </a:prstGeom>
          <a:noFill/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892480" cy="2376264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alibri" panose="020F0502020204030204" pitchFamily="34" charset="0"/>
              </a:rPr>
              <a:t>Réponse fréquentielle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24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24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PID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83A3DF-D7FE-4085-BAD1-E736D2CDC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052736"/>
            <a:ext cx="4104456" cy="41354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62D2221-E909-4D2B-B891-24DE4104C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5255863"/>
            <a:ext cx="449526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0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25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1</a:t>
            </a:r>
            <a:r>
              <a:rPr lang="fr-FR" sz="4400" baseline="30000" dirty="0">
                <a:latin typeface="Calibri" panose="020F0502020204030204" pitchFamily="34" charset="0"/>
              </a:rPr>
              <a:t>er</a:t>
            </a:r>
            <a:r>
              <a:rPr lang="fr-FR" sz="4400" dirty="0">
                <a:latin typeface="Calibri" panose="020F0502020204030204" pitchFamily="34" charset="0"/>
              </a:rPr>
              <a:t> ordre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C399FD-1FAC-4C1B-BEE4-23417E43E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343" y="1052736"/>
            <a:ext cx="6537740" cy="40324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3C70BA-56F9-B8F7-12C3-58B891081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5085184"/>
            <a:ext cx="523638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29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26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1</a:t>
            </a:r>
            <a:r>
              <a:rPr lang="fr-FR" sz="4400" baseline="30000" dirty="0">
                <a:latin typeface="Calibri" panose="020F0502020204030204" pitchFamily="34" charset="0"/>
              </a:rPr>
              <a:t>er</a:t>
            </a:r>
            <a:r>
              <a:rPr lang="fr-FR" sz="4400" dirty="0">
                <a:latin typeface="Calibri" panose="020F0502020204030204" pitchFamily="34" charset="0"/>
              </a:rPr>
              <a:t> ordre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C5FF64-1F3C-B60A-E9D1-E57F8FA5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99" y="1289787"/>
            <a:ext cx="7765240" cy="28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2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27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2</a:t>
            </a:r>
            <a:r>
              <a:rPr lang="fr-FR" sz="4400" baseline="30000" dirty="0">
                <a:latin typeface="Calibri" panose="020F0502020204030204" pitchFamily="34" charset="0"/>
              </a:rPr>
              <a:t>nd</a:t>
            </a:r>
            <a:r>
              <a:rPr lang="fr-FR" sz="4400" dirty="0">
                <a:latin typeface="Calibri" panose="020F0502020204030204" pitchFamily="34" charset="0"/>
              </a:rPr>
              <a:t> ordre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1D27A9-2202-4693-9BBA-775A0761F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650" y="1162878"/>
            <a:ext cx="5908699" cy="51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19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28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2</a:t>
            </a:r>
            <a:r>
              <a:rPr lang="fr-FR" sz="4400" baseline="30000" dirty="0">
                <a:latin typeface="Calibri" panose="020F0502020204030204" pitchFamily="34" charset="0"/>
              </a:rPr>
              <a:t>nd</a:t>
            </a:r>
            <a:r>
              <a:rPr lang="fr-FR" sz="4400" dirty="0">
                <a:latin typeface="Calibri" panose="020F0502020204030204" pitchFamily="34" charset="0"/>
              </a:rPr>
              <a:t> ordre z&lt;1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3E88B8-F7EC-44BA-8C7F-E162AE70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00" y="1189345"/>
            <a:ext cx="8172400" cy="47809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2DFFD7-5C2F-4EFD-93B8-D9D76A9A6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13103"/>
            <a:ext cx="2016224" cy="7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00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29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2</a:t>
            </a:r>
            <a:r>
              <a:rPr lang="fr-FR" sz="4400" baseline="30000" dirty="0">
                <a:latin typeface="Calibri" panose="020F0502020204030204" pitchFamily="34" charset="0"/>
              </a:rPr>
              <a:t>nd</a:t>
            </a:r>
            <a:r>
              <a:rPr lang="fr-FR" sz="4400" dirty="0">
                <a:latin typeface="Calibri" panose="020F0502020204030204" pitchFamily="34" charset="0"/>
              </a:rPr>
              <a:t> ordre z&lt;1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9C5F7F-FB27-4CEB-B612-826AA5592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395751"/>
            <a:ext cx="8172400" cy="406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4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pic>
        <p:nvPicPr>
          <p:cNvPr id="15" name="Picture 1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59339"/>
            <a:ext cx="2808312" cy="1872209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54AF974-936F-4B24-8850-B284ABE9200C}"/>
              </a:ext>
            </a:extLst>
          </p:cNvPr>
          <p:cNvSpPr txBox="1"/>
          <p:nvPr/>
        </p:nvSpPr>
        <p:spPr>
          <a:xfrm>
            <a:off x="197768" y="1859339"/>
            <a:ext cx="6174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s’agit dans ce cours d’étudier les systèmes d’un point de vue fréquentiel.</a:t>
            </a:r>
          </a:p>
          <a:p>
            <a:endParaRPr lang="fr-FR" dirty="0"/>
          </a:p>
          <a:p>
            <a:r>
              <a:rPr lang="fr-FR" u="sng" dirty="0"/>
              <a:t>Exemple 1 :</a:t>
            </a:r>
            <a:r>
              <a:rPr lang="fr-FR" dirty="0"/>
              <a:t> un pendule, comme beaucoup (tous ?) de systèmes mécaniques, est un passe bas.</a:t>
            </a:r>
          </a:p>
          <a:p>
            <a:endParaRPr lang="fr-FR" dirty="0"/>
          </a:p>
          <a:p>
            <a:r>
              <a:rPr lang="fr-FR" dirty="0"/>
              <a:t>BF : amplitude sortie = amplitude entrée</a:t>
            </a:r>
          </a:p>
          <a:p>
            <a:r>
              <a:rPr lang="fr-FR" dirty="0"/>
              <a:t>HF : amplitude sortie = 0</a:t>
            </a:r>
          </a:p>
          <a:p>
            <a:r>
              <a:rPr lang="fr-FR" dirty="0"/>
              <a:t>Résonance pour les fréquences intermédiaire ; une faible amplitude en entrée provoque une grande amplitude en sortie.</a:t>
            </a:r>
          </a:p>
          <a:p>
            <a:endParaRPr lang="fr-FR" dirty="0"/>
          </a:p>
          <a:p>
            <a:r>
              <a:rPr lang="fr-FR" u="sng" dirty="0"/>
              <a:t>Exemple 2 :</a:t>
            </a:r>
            <a:r>
              <a:rPr lang="fr-FR" dirty="0"/>
              <a:t> suspension de moto BMW</a:t>
            </a:r>
          </a:p>
          <a:p>
            <a:endParaRPr lang="fr-FR" dirty="0"/>
          </a:p>
          <a:p>
            <a:r>
              <a:rPr lang="pt-BR" dirty="0">
                <a:hlinkClick r:id="rId5"/>
              </a:rPr>
              <a:t>https://sciencesindustrielles.com/TPOpale/Suspension de moto/co/suspension_swf.html</a:t>
            </a:r>
            <a:endParaRPr lang="pt-B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30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2</a:t>
            </a:r>
            <a:r>
              <a:rPr lang="fr-FR" sz="4400" baseline="30000" dirty="0">
                <a:latin typeface="Calibri" panose="020F0502020204030204" pitchFamily="34" charset="0"/>
              </a:rPr>
              <a:t>nd</a:t>
            </a:r>
            <a:r>
              <a:rPr lang="fr-FR" sz="4400" dirty="0">
                <a:latin typeface="Calibri" panose="020F0502020204030204" pitchFamily="34" charset="0"/>
              </a:rPr>
              <a:t> ordre z&lt;1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5CFAA2-6E85-41C7-8055-C616ACA0B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28" y="1484783"/>
            <a:ext cx="8028384" cy="35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59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27385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31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2</a:t>
            </a:r>
            <a:r>
              <a:rPr lang="fr-FR" sz="4400" baseline="30000" dirty="0">
                <a:latin typeface="Calibri" panose="020F0502020204030204" pitchFamily="34" charset="0"/>
              </a:rPr>
              <a:t>nd</a:t>
            </a:r>
            <a:r>
              <a:rPr lang="fr-FR" sz="4400" dirty="0">
                <a:latin typeface="Calibri" panose="020F0502020204030204" pitchFamily="34" charset="0"/>
              </a:rPr>
              <a:t> ordre z&lt;1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728D1C-7769-421D-945A-9AE00A1EC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28" y="1189915"/>
            <a:ext cx="7452320" cy="4909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B75F73-C3F4-4F95-984A-97B00D6BD65E}"/>
              </a:ext>
            </a:extLst>
          </p:cNvPr>
          <p:cNvSpPr/>
          <p:nvPr/>
        </p:nvSpPr>
        <p:spPr>
          <a:xfrm>
            <a:off x="2915816" y="4437113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8F406-9F24-44A7-9DDD-B0B37A17BAD3}"/>
              </a:ext>
            </a:extLst>
          </p:cNvPr>
          <p:cNvSpPr/>
          <p:nvPr/>
        </p:nvSpPr>
        <p:spPr>
          <a:xfrm>
            <a:off x="6749988" y="3861047"/>
            <a:ext cx="1440160" cy="576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0F1C0-8F38-4A89-B96A-97C8510F2D49}"/>
              </a:ext>
            </a:extLst>
          </p:cNvPr>
          <p:cNvSpPr/>
          <p:nvPr/>
        </p:nvSpPr>
        <p:spPr>
          <a:xfrm>
            <a:off x="3104816" y="5675549"/>
            <a:ext cx="1755216" cy="360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3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32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2</a:t>
            </a:r>
            <a:r>
              <a:rPr lang="fr-FR" sz="4400" baseline="30000" dirty="0">
                <a:latin typeface="Calibri" panose="020F0502020204030204" pitchFamily="34" charset="0"/>
              </a:rPr>
              <a:t>nd</a:t>
            </a:r>
            <a:r>
              <a:rPr lang="fr-FR" sz="4400" dirty="0">
                <a:latin typeface="Calibri" panose="020F0502020204030204" pitchFamily="34" charset="0"/>
              </a:rPr>
              <a:t> ordre z&gt;1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8754FE-E118-4903-8675-945E5F864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76685"/>
            <a:ext cx="7974632" cy="26323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345D10D-69AD-413B-B583-40BA23C01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968" y="3665438"/>
            <a:ext cx="5148064" cy="30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1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33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2</a:t>
            </a:r>
            <a:r>
              <a:rPr lang="fr-FR" baseline="30000" dirty="0">
                <a:latin typeface="Calibri" panose="020F0502020204030204" pitchFamily="34" charset="0"/>
              </a:rPr>
              <a:t>nd</a:t>
            </a:r>
            <a:r>
              <a:rPr lang="fr-FR" dirty="0">
                <a:latin typeface="Calibri" panose="020F0502020204030204" pitchFamily="34" charset="0"/>
              </a:rPr>
              <a:t> ordre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E53036-E6A5-487B-A3DD-F58498236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4" y="1484783"/>
            <a:ext cx="7492791" cy="44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88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34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BILAN SLCI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19C663-449A-4889-A389-DC3DF4DD0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92" y="1572851"/>
            <a:ext cx="8316416" cy="371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35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35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BILAN gain et pulsations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E20CF2-4357-FE9D-C8A7-63F7F357E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254185"/>
            <a:ext cx="7992888" cy="1765497"/>
          </a:xfrm>
          <a:prstGeom prst="rect">
            <a:avLst/>
          </a:prstGeom>
        </p:spPr>
      </p:pic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9536DB96-32E6-A965-7B07-3FB7B5643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21131"/>
            <a:ext cx="8651228" cy="25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23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\Desktop\fon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1" y="-457200"/>
            <a:ext cx="9753601" cy="7315200"/>
          </a:xfrm>
          <a:prstGeom prst="rect">
            <a:avLst/>
          </a:prstGeom>
          <a:noFill/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892480" cy="2376264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alibri" panose="020F0502020204030204" pitchFamily="34" charset="0"/>
              </a:rPr>
              <a:t>Exemple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53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37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BILAN SLCI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147DFA3-C374-418E-A5C4-FEF2744DAD46}"/>
                  </a:ext>
                </a:extLst>
              </p:cNvPr>
              <p:cNvSpPr txBox="1"/>
              <p:nvPr/>
            </p:nvSpPr>
            <p:spPr>
              <a:xfrm>
                <a:off x="683568" y="1508966"/>
                <a:ext cx="4652492" cy="52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Tracer le diagramme de Bode de F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p</m:t>
                    </m:r>
                    <m:r>
                      <a:rPr lang="fr-FR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08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</a:rPr>
                          <m:t>1+0,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147DFA3-C374-418E-A5C4-FEF2744DA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08966"/>
                <a:ext cx="4652492" cy="526298"/>
              </a:xfrm>
              <a:prstGeom prst="rect">
                <a:avLst/>
              </a:prstGeom>
              <a:blipFill>
                <a:blip r:embed="rId4"/>
                <a:stretch>
                  <a:fillRect l="-1048" b="-2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1E815431-5D56-46A7-B3FA-6FDCB57D9E86}"/>
              </a:ext>
            </a:extLst>
          </p:cNvPr>
          <p:cNvSpPr txBox="1"/>
          <p:nvPr/>
        </p:nvSpPr>
        <p:spPr>
          <a:xfrm>
            <a:off x="683568" y="2494766"/>
            <a:ext cx="397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Etape 1 : on met sous forme canonique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DDC3C2-F9FE-47B6-BA39-8A9A3C795D84}"/>
                  </a:ext>
                </a:extLst>
              </p:cNvPr>
              <p:cNvSpPr/>
              <p:nvPr/>
            </p:nvSpPr>
            <p:spPr>
              <a:xfrm>
                <a:off x="1643446" y="3065358"/>
                <a:ext cx="3586623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0,08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1+0,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       4   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1+0,02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1+0,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DDC3C2-F9FE-47B6-BA39-8A9A3C795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46" y="3065358"/>
                <a:ext cx="3586623" cy="566694"/>
              </a:xfrm>
              <a:prstGeom prst="rect">
                <a:avLst/>
              </a:prstGeom>
              <a:blipFill>
                <a:blip r:embed="rId5"/>
                <a:stretch>
                  <a:fillRect l="-1871" b="-1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3A333B34-5283-42B2-9EAF-44290742A7A5}"/>
              </a:ext>
            </a:extLst>
          </p:cNvPr>
          <p:cNvSpPr txBox="1"/>
          <p:nvPr/>
        </p:nvSpPr>
        <p:spPr>
          <a:xfrm>
            <a:off x="5792779" y="3157659"/>
            <a:ext cx="2586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Stop ! on s’arrête et on relit !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D999700-3770-428E-B890-AD29D38D728B}"/>
              </a:ext>
            </a:extLst>
          </p:cNvPr>
          <p:cNvSpPr/>
          <p:nvPr/>
        </p:nvSpPr>
        <p:spPr>
          <a:xfrm>
            <a:off x="4257633" y="3017396"/>
            <a:ext cx="922703" cy="338554"/>
          </a:xfrm>
          <a:prstGeom prst="ellipse">
            <a:avLst/>
          </a:prstGeom>
          <a:noFill/>
          <a:ln>
            <a:solidFill>
              <a:srgbClr val="FF0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E27DD146-B02B-4E5B-8568-0815980A00F1}"/>
              </a:ext>
            </a:extLst>
          </p:cNvPr>
          <p:cNvSpPr/>
          <p:nvPr/>
        </p:nvSpPr>
        <p:spPr>
          <a:xfrm>
            <a:off x="4013290" y="3174618"/>
            <a:ext cx="1080514" cy="521874"/>
          </a:xfrm>
          <a:custGeom>
            <a:avLst/>
            <a:gdLst>
              <a:gd name="connsiteX0" fmla="*/ 134477 w 1139200"/>
              <a:gd name="connsiteY0" fmla="*/ 477832 h 630437"/>
              <a:gd name="connsiteX1" fmla="*/ 27473 w 1139200"/>
              <a:gd name="connsiteY1" fmla="*/ 293006 h 630437"/>
              <a:gd name="connsiteX2" fmla="*/ 17745 w 1139200"/>
              <a:gd name="connsiteY2" fmla="*/ 1177 h 630437"/>
              <a:gd name="connsiteX3" fmla="*/ 241481 w 1139200"/>
              <a:gd name="connsiteY3" fmla="*/ 195730 h 630437"/>
              <a:gd name="connsiteX4" fmla="*/ 367941 w 1139200"/>
              <a:gd name="connsiteY4" fmla="*/ 331917 h 630437"/>
              <a:gd name="connsiteX5" fmla="*/ 1019694 w 1139200"/>
              <a:gd name="connsiteY5" fmla="*/ 283279 h 630437"/>
              <a:gd name="connsiteX6" fmla="*/ 1087788 w 1139200"/>
              <a:gd name="connsiteY6" fmla="*/ 594564 h 630437"/>
              <a:gd name="connsiteX7" fmla="*/ 455490 w 1139200"/>
              <a:gd name="connsiteY7" fmla="*/ 614019 h 630437"/>
              <a:gd name="connsiteX8" fmla="*/ 134477 w 1139200"/>
              <a:gd name="connsiteY8" fmla="*/ 477832 h 630437"/>
              <a:gd name="connsiteX0" fmla="*/ 134477 w 1138351"/>
              <a:gd name="connsiteY0" fmla="*/ 477780 h 630385"/>
              <a:gd name="connsiteX1" fmla="*/ 27473 w 1138351"/>
              <a:gd name="connsiteY1" fmla="*/ 292954 h 630385"/>
              <a:gd name="connsiteX2" fmla="*/ 17745 w 1138351"/>
              <a:gd name="connsiteY2" fmla="*/ 1125 h 630385"/>
              <a:gd name="connsiteX3" fmla="*/ 241481 w 1138351"/>
              <a:gd name="connsiteY3" fmla="*/ 195678 h 630385"/>
              <a:gd name="connsiteX4" fmla="*/ 387396 w 1138351"/>
              <a:gd name="connsiteY4" fmla="*/ 283227 h 630385"/>
              <a:gd name="connsiteX5" fmla="*/ 1019694 w 1138351"/>
              <a:gd name="connsiteY5" fmla="*/ 283227 h 630385"/>
              <a:gd name="connsiteX6" fmla="*/ 1087788 w 1138351"/>
              <a:gd name="connsiteY6" fmla="*/ 594512 h 630385"/>
              <a:gd name="connsiteX7" fmla="*/ 455490 w 1138351"/>
              <a:gd name="connsiteY7" fmla="*/ 613967 h 630385"/>
              <a:gd name="connsiteX8" fmla="*/ 134477 w 1138351"/>
              <a:gd name="connsiteY8" fmla="*/ 477780 h 630385"/>
              <a:gd name="connsiteX0" fmla="*/ 110781 w 1114655"/>
              <a:gd name="connsiteY0" fmla="*/ 381465 h 534070"/>
              <a:gd name="connsiteX1" fmla="*/ 3777 w 1114655"/>
              <a:gd name="connsiteY1" fmla="*/ 196639 h 534070"/>
              <a:gd name="connsiteX2" fmla="*/ 42687 w 1114655"/>
              <a:gd name="connsiteY2" fmla="*/ 2086 h 534070"/>
              <a:gd name="connsiteX3" fmla="*/ 217785 w 1114655"/>
              <a:gd name="connsiteY3" fmla="*/ 99363 h 534070"/>
              <a:gd name="connsiteX4" fmla="*/ 363700 w 1114655"/>
              <a:gd name="connsiteY4" fmla="*/ 186912 h 534070"/>
              <a:gd name="connsiteX5" fmla="*/ 995998 w 1114655"/>
              <a:gd name="connsiteY5" fmla="*/ 186912 h 534070"/>
              <a:gd name="connsiteX6" fmla="*/ 1064092 w 1114655"/>
              <a:gd name="connsiteY6" fmla="*/ 498197 h 534070"/>
              <a:gd name="connsiteX7" fmla="*/ 431794 w 1114655"/>
              <a:gd name="connsiteY7" fmla="*/ 517652 h 534070"/>
              <a:gd name="connsiteX8" fmla="*/ 110781 w 1114655"/>
              <a:gd name="connsiteY8" fmla="*/ 381465 h 534070"/>
              <a:gd name="connsiteX0" fmla="*/ 110781 w 1076270"/>
              <a:gd name="connsiteY0" fmla="*/ 381465 h 521874"/>
              <a:gd name="connsiteX1" fmla="*/ 3777 w 1076270"/>
              <a:gd name="connsiteY1" fmla="*/ 196639 h 521874"/>
              <a:gd name="connsiteX2" fmla="*/ 42687 w 1076270"/>
              <a:gd name="connsiteY2" fmla="*/ 2086 h 521874"/>
              <a:gd name="connsiteX3" fmla="*/ 217785 w 1076270"/>
              <a:gd name="connsiteY3" fmla="*/ 99363 h 521874"/>
              <a:gd name="connsiteX4" fmla="*/ 363700 w 1076270"/>
              <a:gd name="connsiteY4" fmla="*/ 186912 h 521874"/>
              <a:gd name="connsiteX5" fmla="*/ 995998 w 1076270"/>
              <a:gd name="connsiteY5" fmla="*/ 186912 h 521874"/>
              <a:gd name="connsiteX6" fmla="*/ 1005726 w 1076270"/>
              <a:gd name="connsiteY6" fmla="*/ 459287 h 521874"/>
              <a:gd name="connsiteX7" fmla="*/ 431794 w 1076270"/>
              <a:gd name="connsiteY7" fmla="*/ 517652 h 521874"/>
              <a:gd name="connsiteX8" fmla="*/ 110781 w 1076270"/>
              <a:gd name="connsiteY8" fmla="*/ 381465 h 5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270" h="521874">
                <a:moveTo>
                  <a:pt x="110781" y="381465"/>
                </a:moveTo>
                <a:cubicBezTo>
                  <a:pt x="39445" y="327963"/>
                  <a:pt x="15126" y="259869"/>
                  <a:pt x="3777" y="196639"/>
                </a:cubicBezTo>
                <a:cubicBezTo>
                  <a:pt x="-7572" y="133409"/>
                  <a:pt x="7019" y="18299"/>
                  <a:pt x="42687" y="2086"/>
                </a:cubicBezTo>
                <a:cubicBezTo>
                  <a:pt x="78355" y="-14127"/>
                  <a:pt x="164283" y="68559"/>
                  <a:pt x="217785" y="99363"/>
                </a:cubicBezTo>
                <a:cubicBezTo>
                  <a:pt x="271287" y="130167"/>
                  <a:pt x="233998" y="172321"/>
                  <a:pt x="363700" y="186912"/>
                </a:cubicBezTo>
                <a:cubicBezTo>
                  <a:pt x="493402" y="201503"/>
                  <a:pt x="888994" y="141516"/>
                  <a:pt x="995998" y="186912"/>
                </a:cubicBezTo>
                <a:cubicBezTo>
                  <a:pt x="1103002" y="232308"/>
                  <a:pt x="1099760" y="404164"/>
                  <a:pt x="1005726" y="459287"/>
                </a:cubicBezTo>
                <a:cubicBezTo>
                  <a:pt x="911692" y="514410"/>
                  <a:pt x="580952" y="530622"/>
                  <a:pt x="431794" y="517652"/>
                </a:cubicBezTo>
                <a:cubicBezTo>
                  <a:pt x="282636" y="504682"/>
                  <a:pt x="182117" y="434967"/>
                  <a:pt x="110781" y="381465"/>
                </a:cubicBezTo>
                <a:close/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C77B872-5885-4DA3-972E-EEF1B5B6599A}"/>
              </a:ext>
            </a:extLst>
          </p:cNvPr>
          <p:cNvSpPr/>
          <p:nvPr/>
        </p:nvSpPr>
        <p:spPr>
          <a:xfrm>
            <a:off x="3901011" y="2852545"/>
            <a:ext cx="1454783" cy="91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E43913-E85F-43D2-8A60-E45D83622038}"/>
              </a:ext>
            </a:extLst>
          </p:cNvPr>
          <p:cNvSpPr txBox="1"/>
          <p:nvPr/>
        </p:nvSpPr>
        <p:spPr>
          <a:xfrm>
            <a:off x="1888857" y="3980291"/>
            <a:ext cx="4021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On met des couleurs !       Rouge </a:t>
            </a:r>
            <a:r>
              <a:rPr lang="fr-FR" sz="1600" dirty="0"/>
              <a:t>=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0033CC"/>
                </a:solidFill>
              </a:rPr>
              <a:t>bleu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/>
              <a:t>+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FF07FF"/>
                </a:solidFill>
              </a:rPr>
              <a:t>rose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4C43CE-072E-4948-9ECF-F3EE3EACE6A1}"/>
              </a:ext>
            </a:extLst>
          </p:cNvPr>
          <p:cNvSpPr txBox="1"/>
          <p:nvPr/>
        </p:nvSpPr>
        <p:spPr>
          <a:xfrm>
            <a:off x="683567" y="4527361"/>
            <a:ext cx="822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2 : on détermine les pulsations de cassures (c’est-à-dire les changements de pente) et on les classe par ordre croissant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8432CD4-3F38-49E5-A9E8-F2B3CF81EF88}"/>
                  </a:ext>
                </a:extLst>
              </p:cNvPr>
              <p:cNvSpPr/>
              <p:nvPr/>
            </p:nvSpPr>
            <p:spPr>
              <a:xfrm>
                <a:off x="1637226" y="5231866"/>
                <a:ext cx="3312561" cy="1223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fr-FR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0,3</m:t>
                          </m:r>
                        </m:den>
                      </m:f>
                      <m:r>
                        <a:rPr lang="fr-FR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=3,33 </m:t>
                      </m:r>
                      <m:r>
                        <a:rPr lang="fr-FR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fr-FR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fr-FR" dirty="0">
                  <a:solidFill>
                    <a:srgbClr val="0033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fr-FR" i="1" dirty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fr-FR" b="0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 dirty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dirty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 dirty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b="0" i="1" dirty="0" smtClean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FR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b="0" i="1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,02</m:t>
                          </m:r>
                        </m:den>
                      </m:f>
                      <m:r>
                        <a:rPr lang="fr-FR" i="1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fr-FR" i="1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fr-FR" i="1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i="1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fr-FR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8432CD4-3F38-49E5-A9E8-F2B3CF81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226" y="5231866"/>
                <a:ext cx="3312561" cy="12237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A9443A64-DF7E-446D-87EB-A70A981202D5}"/>
              </a:ext>
            </a:extLst>
          </p:cNvPr>
          <p:cNvSpPr txBox="1"/>
          <p:nvPr/>
        </p:nvSpPr>
        <p:spPr>
          <a:xfrm>
            <a:off x="5241662" y="5628489"/>
            <a:ext cx="3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Il y a plus qu’une décade entre les 2</a:t>
            </a:r>
          </a:p>
        </p:txBody>
      </p:sp>
    </p:spTree>
    <p:extLst>
      <p:ext uri="{BB962C8B-B14F-4D97-AF65-F5344CB8AC3E}">
        <p14:creationId xmlns:p14="http://schemas.microsoft.com/office/powerpoint/2010/main" val="16779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3" grpId="0" animBg="1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38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Tracer un diagramme de Bode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91156F3-C8F4-4F6E-BB81-3E3CDD546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" y="2557453"/>
            <a:ext cx="9036729" cy="3895039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9B34E73-C180-4B70-A79C-9C0E5AB37383}"/>
              </a:ext>
            </a:extLst>
          </p:cNvPr>
          <p:cNvCxnSpPr>
            <a:cxnSpLocks/>
          </p:cNvCxnSpPr>
          <p:nvPr/>
        </p:nvCxnSpPr>
        <p:spPr>
          <a:xfrm flipV="1">
            <a:off x="148094" y="5479997"/>
            <a:ext cx="8790305" cy="9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3A6DCA2-B7A6-470F-A497-5D5E44CE3AE5}"/>
              </a:ext>
            </a:extLst>
          </p:cNvPr>
          <p:cNvCxnSpPr>
            <a:cxnSpLocks/>
          </p:cNvCxnSpPr>
          <p:nvPr/>
        </p:nvCxnSpPr>
        <p:spPr>
          <a:xfrm flipH="1" flipV="1">
            <a:off x="733797" y="5470000"/>
            <a:ext cx="5417510" cy="19123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CD43EC-6772-4BD5-8DE4-9B49284F6773}"/>
                  </a:ext>
                </a:extLst>
              </p:cNvPr>
              <p:cNvSpPr/>
              <p:nvPr/>
            </p:nvSpPr>
            <p:spPr>
              <a:xfrm>
                <a:off x="449055" y="1320186"/>
                <a:ext cx="3586623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0,08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1+0,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       4   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1+0,02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1+0,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CD43EC-6772-4BD5-8DE4-9B49284F6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5" y="1320186"/>
                <a:ext cx="3586623" cy="566694"/>
              </a:xfrm>
              <a:prstGeom prst="rect">
                <a:avLst/>
              </a:prstGeom>
              <a:blipFill>
                <a:blip r:embed="rId5"/>
                <a:stretch>
                  <a:fillRect l="-1871" b="-1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lipse 22">
            <a:extLst>
              <a:ext uri="{FF2B5EF4-FFF2-40B4-BE49-F238E27FC236}">
                <a16:creationId xmlns:a16="http://schemas.microsoft.com/office/drawing/2014/main" id="{3A3211B3-3B6F-45B3-AD4E-FEC382DD472D}"/>
              </a:ext>
            </a:extLst>
          </p:cNvPr>
          <p:cNvSpPr/>
          <p:nvPr/>
        </p:nvSpPr>
        <p:spPr>
          <a:xfrm>
            <a:off x="3063242" y="1272224"/>
            <a:ext cx="922703" cy="338554"/>
          </a:xfrm>
          <a:prstGeom prst="ellipse">
            <a:avLst/>
          </a:prstGeom>
          <a:noFill/>
          <a:ln>
            <a:solidFill>
              <a:srgbClr val="FF0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C421D274-45B1-487D-9BB3-634FFF0294B0}"/>
              </a:ext>
            </a:extLst>
          </p:cNvPr>
          <p:cNvSpPr/>
          <p:nvPr/>
        </p:nvSpPr>
        <p:spPr>
          <a:xfrm>
            <a:off x="2818899" y="1429446"/>
            <a:ext cx="1080514" cy="521874"/>
          </a:xfrm>
          <a:custGeom>
            <a:avLst/>
            <a:gdLst>
              <a:gd name="connsiteX0" fmla="*/ 134477 w 1139200"/>
              <a:gd name="connsiteY0" fmla="*/ 477832 h 630437"/>
              <a:gd name="connsiteX1" fmla="*/ 27473 w 1139200"/>
              <a:gd name="connsiteY1" fmla="*/ 293006 h 630437"/>
              <a:gd name="connsiteX2" fmla="*/ 17745 w 1139200"/>
              <a:gd name="connsiteY2" fmla="*/ 1177 h 630437"/>
              <a:gd name="connsiteX3" fmla="*/ 241481 w 1139200"/>
              <a:gd name="connsiteY3" fmla="*/ 195730 h 630437"/>
              <a:gd name="connsiteX4" fmla="*/ 367941 w 1139200"/>
              <a:gd name="connsiteY4" fmla="*/ 331917 h 630437"/>
              <a:gd name="connsiteX5" fmla="*/ 1019694 w 1139200"/>
              <a:gd name="connsiteY5" fmla="*/ 283279 h 630437"/>
              <a:gd name="connsiteX6" fmla="*/ 1087788 w 1139200"/>
              <a:gd name="connsiteY6" fmla="*/ 594564 h 630437"/>
              <a:gd name="connsiteX7" fmla="*/ 455490 w 1139200"/>
              <a:gd name="connsiteY7" fmla="*/ 614019 h 630437"/>
              <a:gd name="connsiteX8" fmla="*/ 134477 w 1139200"/>
              <a:gd name="connsiteY8" fmla="*/ 477832 h 630437"/>
              <a:gd name="connsiteX0" fmla="*/ 134477 w 1138351"/>
              <a:gd name="connsiteY0" fmla="*/ 477780 h 630385"/>
              <a:gd name="connsiteX1" fmla="*/ 27473 w 1138351"/>
              <a:gd name="connsiteY1" fmla="*/ 292954 h 630385"/>
              <a:gd name="connsiteX2" fmla="*/ 17745 w 1138351"/>
              <a:gd name="connsiteY2" fmla="*/ 1125 h 630385"/>
              <a:gd name="connsiteX3" fmla="*/ 241481 w 1138351"/>
              <a:gd name="connsiteY3" fmla="*/ 195678 h 630385"/>
              <a:gd name="connsiteX4" fmla="*/ 387396 w 1138351"/>
              <a:gd name="connsiteY4" fmla="*/ 283227 h 630385"/>
              <a:gd name="connsiteX5" fmla="*/ 1019694 w 1138351"/>
              <a:gd name="connsiteY5" fmla="*/ 283227 h 630385"/>
              <a:gd name="connsiteX6" fmla="*/ 1087788 w 1138351"/>
              <a:gd name="connsiteY6" fmla="*/ 594512 h 630385"/>
              <a:gd name="connsiteX7" fmla="*/ 455490 w 1138351"/>
              <a:gd name="connsiteY7" fmla="*/ 613967 h 630385"/>
              <a:gd name="connsiteX8" fmla="*/ 134477 w 1138351"/>
              <a:gd name="connsiteY8" fmla="*/ 477780 h 630385"/>
              <a:gd name="connsiteX0" fmla="*/ 110781 w 1114655"/>
              <a:gd name="connsiteY0" fmla="*/ 381465 h 534070"/>
              <a:gd name="connsiteX1" fmla="*/ 3777 w 1114655"/>
              <a:gd name="connsiteY1" fmla="*/ 196639 h 534070"/>
              <a:gd name="connsiteX2" fmla="*/ 42687 w 1114655"/>
              <a:gd name="connsiteY2" fmla="*/ 2086 h 534070"/>
              <a:gd name="connsiteX3" fmla="*/ 217785 w 1114655"/>
              <a:gd name="connsiteY3" fmla="*/ 99363 h 534070"/>
              <a:gd name="connsiteX4" fmla="*/ 363700 w 1114655"/>
              <a:gd name="connsiteY4" fmla="*/ 186912 h 534070"/>
              <a:gd name="connsiteX5" fmla="*/ 995998 w 1114655"/>
              <a:gd name="connsiteY5" fmla="*/ 186912 h 534070"/>
              <a:gd name="connsiteX6" fmla="*/ 1064092 w 1114655"/>
              <a:gd name="connsiteY6" fmla="*/ 498197 h 534070"/>
              <a:gd name="connsiteX7" fmla="*/ 431794 w 1114655"/>
              <a:gd name="connsiteY7" fmla="*/ 517652 h 534070"/>
              <a:gd name="connsiteX8" fmla="*/ 110781 w 1114655"/>
              <a:gd name="connsiteY8" fmla="*/ 381465 h 534070"/>
              <a:gd name="connsiteX0" fmla="*/ 110781 w 1076270"/>
              <a:gd name="connsiteY0" fmla="*/ 381465 h 521874"/>
              <a:gd name="connsiteX1" fmla="*/ 3777 w 1076270"/>
              <a:gd name="connsiteY1" fmla="*/ 196639 h 521874"/>
              <a:gd name="connsiteX2" fmla="*/ 42687 w 1076270"/>
              <a:gd name="connsiteY2" fmla="*/ 2086 h 521874"/>
              <a:gd name="connsiteX3" fmla="*/ 217785 w 1076270"/>
              <a:gd name="connsiteY3" fmla="*/ 99363 h 521874"/>
              <a:gd name="connsiteX4" fmla="*/ 363700 w 1076270"/>
              <a:gd name="connsiteY4" fmla="*/ 186912 h 521874"/>
              <a:gd name="connsiteX5" fmla="*/ 995998 w 1076270"/>
              <a:gd name="connsiteY5" fmla="*/ 186912 h 521874"/>
              <a:gd name="connsiteX6" fmla="*/ 1005726 w 1076270"/>
              <a:gd name="connsiteY6" fmla="*/ 459287 h 521874"/>
              <a:gd name="connsiteX7" fmla="*/ 431794 w 1076270"/>
              <a:gd name="connsiteY7" fmla="*/ 517652 h 521874"/>
              <a:gd name="connsiteX8" fmla="*/ 110781 w 1076270"/>
              <a:gd name="connsiteY8" fmla="*/ 381465 h 5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270" h="521874">
                <a:moveTo>
                  <a:pt x="110781" y="381465"/>
                </a:moveTo>
                <a:cubicBezTo>
                  <a:pt x="39445" y="327963"/>
                  <a:pt x="15126" y="259869"/>
                  <a:pt x="3777" y="196639"/>
                </a:cubicBezTo>
                <a:cubicBezTo>
                  <a:pt x="-7572" y="133409"/>
                  <a:pt x="7019" y="18299"/>
                  <a:pt x="42687" y="2086"/>
                </a:cubicBezTo>
                <a:cubicBezTo>
                  <a:pt x="78355" y="-14127"/>
                  <a:pt x="164283" y="68559"/>
                  <a:pt x="217785" y="99363"/>
                </a:cubicBezTo>
                <a:cubicBezTo>
                  <a:pt x="271287" y="130167"/>
                  <a:pt x="233998" y="172321"/>
                  <a:pt x="363700" y="186912"/>
                </a:cubicBezTo>
                <a:cubicBezTo>
                  <a:pt x="493402" y="201503"/>
                  <a:pt x="888994" y="141516"/>
                  <a:pt x="995998" y="186912"/>
                </a:cubicBezTo>
                <a:cubicBezTo>
                  <a:pt x="1103002" y="232308"/>
                  <a:pt x="1099760" y="404164"/>
                  <a:pt x="1005726" y="459287"/>
                </a:cubicBezTo>
                <a:cubicBezTo>
                  <a:pt x="911692" y="514410"/>
                  <a:pt x="580952" y="530622"/>
                  <a:pt x="431794" y="517652"/>
                </a:cubicBezTo>
                <a:cubicBezTo>
                  <a:pt x="282636" y="504682"/>
                  <a:pt x="182117" y="434967"/>
                  <a:pt x="110781" y="381465"/>
                </a:cubicBezTo>
                <a:close/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340662F-DF56-40A1-912C-FE364051A568}"/>
              </a:ext>
            </a:extLst>
          </p:cNvPr>
          <p:cNvSpPr/>
          <p:nvPr/>
        </p:nvSpPr>
        <p:spPr>
          <a:xfrm>
            <a:off x="2706620" y="1107373"/>
            <a:ext cx="1454783" cy="91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B80C06D-0E87-421B-859C-DDC0533875C8}"/>
              </a:ext>
            </a:extLst>
          </p:cNvPr>
          <p:cNvSpPr txBox="1"/>
          <p:nvPr/>
        </p:nvSpPr>
        <p:spPr>
          <a:xfrm>
            <a:off x="449055" y="2035727"/>
            <a:ext cx="822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3 : on trace les diagrammes de Bode des fonctions de base (</a:t>
            </a:r>
            <a:r>
              <a:rPr lang="fr-FR" dirty="0">
                <a:solidFill>
                  <a:srgbClr val="0033CC"/>
                </a:solidFill>
              </a:rPr>
              <a:t>bleu</a:t>
            </a:r>
            <a:r>
              <a:rPr lang="fr-FR" dirty="0"/>
              <a:t> et </a:t>
            </a:r>
            <a:r>
              <a:rPr lang="fr-FR" dirty="0">
                <a:solidFill>
                  <a:srgbClr val="FF07FF"/>
                </a:solidFill>
              </a:rPr>
              <a:t>rose</a:t>
            </a:r>
            <a:r>
              <a:rPr lang="fr-FR" dirty="0"/>
              <a:t>)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A75C6C5-8653-4FE8-BEAC-9F70A0AEE035}"/>
              </a:ext>
            </a:extLst>
          </p:cNvPr>
          <p:cNvCxnSpPr>
            <a:cxnSpLocks/>
          </p:cNvCxnSpPr>
          <p:nvPr/>
        </p:nvCxnSpPr>
        <p:spPr>
          <a:xfrm flipV="1">
            <a:off x="168486" y="3796494"/>
            <a:ext cx="8787797" cy="7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7ED899A-C2C0-48A6-90A4-23A5EDD91946}"/>
              </a:ext>
            </a:extLst>
          </p:cNvPr>
          <p:cNvCxnSpPr>
            <a:cxnSpLocks/>
          </p:cNvCxnSpPr>
          <p:nvPr/>
        </p:nvCxnSpPr>
        <p:spPr>
          <a:xfrm flipV="1">
            <a:off x="2339752" y="2421667"/>
            <a:ext cx="0" cy="2114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F3DE974-689F-47C2-BDE4-68FCAAC0E14A}"/>
              </a:ext>
            </a:extLst>
          </p:cNvPr>
          <p:cNvCxnSpPr>
            <a:cxnSpLocks/>
          </p:cNvCxnSpPr>
          <p:nvPr/>
        </p:nvCxnSpPr>
        <p:spPr>
          <a:xfrm flipV="1">
            <a:off x="2339752" y="4611702"/>
            <a:ext cx="0" cy="198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4B3FB09F-A978-4452-B895-742B07619284}"/>
              </a:ext>
            </a:extLst>
          </p:cNvPr>
          <p:cNvSpPr txBox="1"/>
          <p:nvPr/>
        </p:nvSpPr>
        <p:spPr>
          <a:xfrm>
            <a:off x="155575" y="3857109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25FFA53-EB7B-489F-BC84-804890EC61A2}"/>
              </a:ext>
            </a:extLst>
          </p:cNvPr>
          <p:cNvSpPr txBox="1"/>
          <p:nvPr/>
        </p:nvSpPr>
        <p:spPr>
          <a:xfrm>
            <a:off x="8276197" y="506952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0D4E51F-54A9-4709-A394-AFB7CC64BD40}"/>
              </a:ext>
            </a:extLst>
          </p:cNvPr>
          <p:cNvSpPr txBox="1"/>
          <p:nvPr/>
        </p:nvSpPr>
        <p:spPr>
          <a:xfrm>
            <a:off x="5076056" y="1286429"/>
            <a:ext cx="386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Attention l’axe des ordonnés n’est pas placé à une abscisse particulière.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11AE7C9-D6AF-4D7F-B3BB-A116E55C7C42}"/>
              </a:ext>
            </a:extLst>
          </p:cNvPr>
          <p:cNvSpPr txBox="1"/>
          <p:nvPr/>
        </p:nvSpPr>
        <p:spPr>
          <a:xfrm>
            <a:off x="148094" y="5542242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6915E2F-FEBB-443D-8DB3-3DEC7CBB8494}"/>
              </a:ext>
            </a:extLst>
          </p:cNvPr>
          <p:cNvSpPr txBox="1"/>
          <p:nvPr/>
        </p:nvSpPr>
        <p:spPr>
          <a:xfrm>
            <a:off x="1649729" y="44127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ϕ</a:t>
            </a:r>
            <a:r>
              <a:rPr lang="fr-FR" dirty="0"/>
              <a:t> [°]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406F5A4B-9562-4904-8747-2BD59CCDDCAB}"/>
                  </a:ext>
                </a:extLst>
              </p:cNvPr>
              <p:cNvSpPr txBox="1"/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fr-FR" dirty="0"/>
                  <a:t> [dB]</a:t>
                </a: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406F5A4B-9562-4904-8747-2BD59CCDD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B8EB6C4-33E7-4C1B-8758-ABFC34487A5C}"/>
              </a:ext>
            </a:extLst>
          </p:cNvPr>
          <p:cNvCxnSpPr>
            <a:cxnSpLocks/>
          </p:cNvCxnSpPr>
          <p:nvPr/>
        </p:nvCxnSpPr>
        <p:spPr>
          <a:xfrm flipV="1">
            <a:off x="974654" y="3194973"/>
            <a:ext cx="2589234" cy="4245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57E63A4B-8DB9-49D6-ADE8-F6C4F7A8A8DF}"/>
              </a:ext>
            </a:extLst>
          </p:cNvPr>
          <p:cNvCxnSpPr>
            <a:cxnSpLocks/>
          </p:cNvCxnSpPr>
          <p:nvPr/>
        </p:nvCxnSpPr>
        <p:spPr>
          <a:xfrm flipV="1">
            <a:off x="733796" y="5476542"/>
            <a:ext cx="2833183" cy="739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4CE4D615-A075-424C-927E-B9F1FA22F582}"/>
              </a:ext>
            </a:extLst>
          </p:cNvPr>
          <p:cNvCxnSpPr>
            <a:cxnSpLocks/>
          </p:cNvCxnSpPr>
          <p:nvPr/>
        </p:nvCxnSpPr>
        <p:spPr>
          <a:xfrm>
            <a:off x="3542502" y="5970006"/>
            <a:ext cx="4933100" cy="1689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2D07CD4-795A-4A2F-9731-B7DB41202F89}"/>
                  </a:ext>
                </a:extLst>
              </p:cNvPr>
              <p:cNvSpPr txBox="1"/>
              <p:nvPr/>
            </p:nvSpPr>
            <p:spPr>
              <a:xfrm>
                <a:off x="3140438" y="3895411"/>
                <a:ext cx="904991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FR" sz="12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fr-FR" sz="1200" b="1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2D07CD4-795A-4A2F-9731-B7DB41202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438" y="3895411"/>
                <a:ext cx="904991" cy="469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976FC70-5A19-472E-B7D9-A2141992815E}"/>
              </a:ext>
            </a:extLst>
          </p:cNvPr>
          <p:cNvCxnSpPr>
            <a:cxnSpLocks/>
          </p:cNvCxnSpPr>
          <p:nvPr/>
        </p:nvCxnSpPr>
        <p:spPr>
          <a:xfrm flipV="1">
            <a:off x="3564986" y="5470000"/>
            <a:ext cx="0" cy="496683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E4ABC72-A8A6-4A90-B5B3-DF7C65AAE292}"/>
              </a:ext>
            </a:extLst>
          </p:cNvPr>
          <p:cNvCxnSpPr>
            <a:cxnSpLocks/>
          </p:cNvCxnSpPr>
          <p:nvPr/>
        </p:nvCxnSpPr>
        <p:spPr>
          <a:xfrm flipV="1">
            <a:off x="6151307" y="3028795"/>
            <a:ext cx="1826832" cy="762701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FD6BAD8-D32D-4D7D-92B6-CFC2D3724E7B}"/>
              </a:ext>
            </a:extLst>
          </p:cNvPr>
          <p:cNvCxnSpPr>
            <a:cxnSpLocks/>
          </p:cNvCxnSpPr>
          <p:nvPr/>
        </p:nvCxnSpPr>
        <p:spPr>
          <a:xfrm flipH="1">
            <a:off x="6151307" y="4999826"/>
            <a:ext cx="2392210" cy="0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978B5265-598C-45E0-B51B-95629409B72B}"/>
              </a:ext>
            </a:extLst>
          </p:cNvPr>
          <p:cNvCxnSpPr>
            <a:cxnSpLocks/>
          </p:cNvCxnSpPr>
          <p:nvPr/>
        </p:nvCxnSpPr>
        <p:spPr>
          <a:xfrm>
            <a:off x="3536358" y="3182262"/>
            <a:ext cx="3601914" cy="1599827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CB079BE-1A7B-44AD-AAE2-28C2BD7E5BB0}"/>
              </a:ext>
            </a:extLst>
          </p:cNvPr>
          <p:cNvCxnSpPr>
            <a:cxnSpLocks/>
          </p:cNvCxnSpPr>
          <p:nvPr/>
        </p:nvCxnSpPr>
        <p:spPr>
          <a:xfrm flipV="1">
            <a:off x="6151307" y="4999826"/>
            <a:ext cx="0" cy="495254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75AD6BBE-9796-4144-93F8-D1F80FBCA110}"/>
              </a:ext>
            </a:extLst>
          </p:cNvPr>
          <p:cNvCxnSpPr>
            <a:cxnSpLocks/>
          </p:cNvCxnSpPr>
          <p:nvPr/>
        </p:nvCxnSpPr>
        <p:spPr>
          <a:xfrm flipH="1" flipV="1">
            <a:off x="1043608" y="3787983"/>
            <a:ext cx="5107699" cy="1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5261DA20-FDD5-49D1-87C9-B1857AAC8DC5}"/>
              </a:ext>
            </a:extLst>
          </p:cNvPr>
          <p:cNvCxnSpPr>
            <a:cxnSpLocks/>
          </p:cNvCxnSpPr>
          <p:nvPr/>
        </p:nvCxnSpPr>
        <p:spPr>
          <a:xfrm>
            <a:off x="3563888" y="3751801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AA7C0475-3D53-401E-93B2-E43CAF6FCFA6}"/>
              </a:ext>
            </a:extLst>
          </p:cNvPr>
          <p:cNvCxnSpPr>
            <a:cxnSpLocks/>
          </p:cNvCxnSpPr>
          <p:nvPr/>
        </p:nvCxnSpPr>
        <p:spPr>
          <a:xfrm>
            <a:off x="6151307" y="3728890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96E4957C-3EC5-4A89-BB36-FA15D65EA3CF}"/>
              </a:ext>
            </a:extLst>
          </p:cNvPr>
          <p:cNvSpPr txBox="1"/>
          <p:nvPr/>
        </p:nvSpPr>
        <p:spPr>
          <a:xfrm>
            <a:off x="1875954" y="4743885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90°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24359CE-ABD7-4AF9-B435-4577B4302C0A}"/>
              </a:ext>
            </a:extLst>
          </p:cNvPr>
          <p:cNvSpPr txBox="1"/>
          <p:nvPr/>
        </p:nvSpPr>
        <p:spPr>
          <a:xfrm>
            <a:off x="1800812" y="5765931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-90°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0C2EDF6-6FB5-4313-87A7-E7B9EA5A722B}"/>
              </a:ext>
            </a:extLst>
          </p:cNvPr>
          <p:cNvSpPr txBox="1"/>
          <p:nvPr/>
        </p:nvSpPr>
        <p:spPr>
          <a:xfrm>
            <a:off x="1930042" y="5185664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0°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0157B37-EAB4-48D8-BDC3-42DE9EA5012B}"/>
              </a:ext>
            </a:extLst>
          </p:cNvPr>
          <p:cNvSpPr txBox="1"/>
          <p:nvPr/>
        </p:nvSpPr>
        <p:spPr>
          <a:xfrm>
            <a:off x="8232477" y="3259739"/>
            <a:ext cx="11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6380D34-A84A-4D2D-A1EF-EADAA04A99CA}"/>
              </a:ext>
            </a:extLst>
          </p:cNvPr>
          <p:cNvSpPr txBox="1"/>
          <p:nvPr/>
        </p:nvSpPr>
        <p:spPr>
          <a:xfrm>
            <a:off x="1942042" y="3158658"/>
            <a:ext cx="4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10</a:t>
            </a:r>
          </a:p>
          <a:p>
            <a:pPr algn="r"/>
            <a:endParaRPr lang="fr-FR" sz="1200" b="1" dirty="0"/>
          </a:p>
          <a:p>
            <a:pPr algn="r"/>
            <a:r>
              <a:rPr lang="fr-FR" sz="12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E610CCF-7E71-87B3-92ED-C84C3DA8338F}"/>
                  </a:ext>
                </a:extLst>
              </p:cNvPr>
              <p:cNvSpPr txBox="1"/>
              <p:nvPr/>
            </p:nvSpPr>
            <p:spPr>
              <a:xfrm>
                <a:off x="5789615" y="3239489"/>
                <a:ext cx="755913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1200" b="1" i="1" dirty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200" b="1" i="1" dirty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sz="1200" b="1" i="1" dirty="0" smtClean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FR" sz="1200" b="1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 smtClean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fr-FR" sz="1200" b="1" dirty="0">
                  <a:solidFill>
                    <a:srgbClr val="FF07FF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E610CCF-7E71-87B3-92ED-C84C3DA83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615" y="3239489"/>
                <a:ext cx="755913" cy="469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B572659B-E58B-5771-90A1-D12A08343587}"/>
              </a:ext>
            </a:extLst>
          </p:cNvPr>
          <p:cNvSpPr txBox="1"/>
          <p:nvPr/>
        </p:nvSpPr>
        <p:spPr>
          <a:xfrm>
            <a:off x="533929" y="2807740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20 log 4 = 12 </a:t>
            </a:r>
          </a:p>
        </p:txBody>
      </p:sp>
    </p:spTree>
    <p:extLst>
      <p:ext uri="{BB962C8B-B14F-4D97-AF65-F5344CB8AC3E}">
        <p14:creationId xmlns:p14="http://schemas.microsoft.com/office/powerpoint/2010/main" val="27611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4A5061-2841-40E0-B876-8C704023D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" y="2557453"/>
            <a:ext cx="9036729" cy="3895039"/>
          </a:xfrm>
          <a:prstGeom prst="rect">
            <a:avLst/>
          </a:prstGeom>
        </p:spPr>
      </p:pic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3DA5F5E-6D04-27E2-D44B-B1156F37EC77}"/>
              </a:ext>
            </a:extLst>
          </p:cNvPr>
          <p:cNvCxnSpPr>
            <a:cxnSpLocks/>
          </p:cNvCxnSpPr>
          <p:nvPr/>
        </p:nvCxnSpPr>
        <p:spPr>
          <a:xfrm flipV="1">
            <a:off x="924448" y="3189484"/>
            <a:ext cx="2618054" cy="7345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AB0C568-5ED2-1060-43D5-F8A5A9A329A8}"/>
              </a:ext>
            </a:extLst>
          </p:cNvPr>
          <p:cNvCxnSpPr>
            <a:cxnSpLocks/>
          </p:cNvCxnSpPr>
          <p:nvPr/>
        </p:nvCxnSpPr>
        <p:spPr>
          <a:xfrm>
            <a:off x="3536358" y="3182262"/>
            <a:ext cx="3601914" cy="1599827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39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Tracer un diagramme de Bode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A25EB61-651D-4B97-B26E-E6D88DAA22A0}"/>
              </a:ext>
            </a:extLst>
          </p:cNvPr>
          <p:cNvCxnSpPr>
            <a:cxnSpLocks/>
          </p:cNvCxnSpPr>
          <p:nvPr/>
        </p:nvCxnSpPr>
        <p:spPr>
          <a:xfrm flipV="1">
            <a:off x="148094" y="5479997"/>
            <a:ext cx="8790305" cy="9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1AC1BB5-1B63-42A8-B8EB-A8D8F9474378}"/>
              </a:ext>
            </a:extLst>
          </p:cNvPr>
          <p:cNvCxnSpPr>
            <a:cxnSpLocks/>
          </p:cNvCxnSpPr>
          <p:nvPr/>
        </p:nvCxnSpPr>
        <p:spPr>
          <a:xfrm flipH="1" flipV="1">
            <a:off x="733797" y="5470000"/>
            <a:ext cx="5417510" cy="19123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1624584-4DA2-4E3B-8CF9-D6DE82EC8C71}"/>
              </a:ext>
            </a:extLst>
          </p:cNvPr>
          <p:cNvCxnSpPr>
            <a:cxnSpLocks/>
          </p:cNvCxnSpPr>
          <p:nvPr/>
        </p:nvCxnSpPr>
        <p:spPr>
          <a:xfrm flipH="1">
            <a:off x="621624" y="5470000"/>
            <a:ext cx="2601122" cy="11382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DB864F-FEBC-43E7-AC51-8744AB012FC3}"/>
                  </a:ext>
                </a:extLst>
              </p:cNvPr>
              <p:cNvSpPr/>
              <p:nvPr/>
            </p:nvSpPr>
            <p:spPr>
              <a:xfrm>
                <a:off x="449055" y="1320186"/>
                <a:ext cx="3586623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0,08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1+0,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       4   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1+0,02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1+0,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DB864F-FEBC-43E7-AC51-8744AB012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5" y="1320186"/>
                <a:ext cx="3586623" cy="566694"/>
              </a:xfrm>
              <a:prstGeom prst="rect">
                <a:avLst/>
              </a:prstGeom>
              <a:blipFill>
                <a:blip r:embed="rId5"/>
                <a:stretch>
                  <a:fillRect l="-1871" b="-1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>
            <a:extLst>
              <a:ext uri="{FF2B5EF4-FFF2-40B4-BE49-F238E27FC236}">
                <a16:creationId xmlns:a16="http://schemas.microsoft.com/office/drawing/2014/main" id="{128D8301-A21D-47B0-AEAD-FC4908B88553}"/>
              </a:ext>
            </a:extLst>
          </p:cNvPr>
          <p:cNvSpPr/>
          <p:nvPr/>
        </p:nvSpPr>
        <p:spPr>
          <a:xfrm>
            <a:off x="3063242" y="1272224"/>
            <a:ext cx="922703" cy="338554"/>
          </a:xfrm>
          <a:prstGeom prst="ellipse">
            <a:avLst/>
          </a:prstGeom>
          <a:noFill/>
          <a:ln>
            <a:solidFill>
              <a:srgbClr val="FF0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4F960343-3D1D-4F36-98B5-CCCFA0D7FA92}"/>
              </a:ext>
            </a:extLst>
          </p:cNvPr>
          <p:cNvSpPr/>
          <p:nvPr/>
        </p:nvSpPr>
        <p:spPr>
          <a:xfrm>
            <a:off x="2818899" y="1429446"/>
            <a:ext cx="1080514" cy="521874"/>
          </a:xfrm>
          <a:custGeom>
            <a:avLst/>
            <a:gdLst>
              <a:gd name="connsiteX0" fmla="*/ 134477 w 1139200"/>
              <a:gd name="connsiteY0" fmla="*/ 477832 h 630437"/>
              <a:gd name="connsiteX1" fmla="*/ 27473 w 1139200"/>
              <a:gd name="connsiteY1" fmla="*/ 293006 h 630437"/>
              <a:gd name="connsiteX2" fmla="*/ 17745 w 1139200"/>
              <a:gd name="connsiteY2" fmla="*/ 1177 h 630437"/>
              <a:gd name="connsiteX3" fmla="*/ 241481 w 1139200"/>
              <a:gd name="connsiteY3" fmla="*/ 195730 h 630437"/>
              <a:gd name="connsiteX4" fmla="*/ 367941 w 1139200"/>
              <a:gd name="connsiteY4" fmla="*/ 331917 h 630437"/>
              <a:gd name="connsiteX5" fmla="*/ 1019694 w 1139200"/>
              <a:gd name="connsiteY5" fmla="*/ 283279 h 630437"/>
              <a:gd name="connsiteX6" fmla="*/ 1087788 w 1139200"/>
              <a:gd name="connsiteY6" fmla="*/ 594564 h 630437"/>
              <a:gd name="connsiteX7" fmla="*/ 455490 w 1139200"/>
              <a:gd name="connsiteY7" fmla="*/ 614019 h 630437"/>
              <a:gd name="connsiteX8" fmla="*/ 134477 w 1139200"/>
              <a:gd name="connsiteY8" fmla="*/ 477832 h 630437"/>
              <a:gd name="connsiteX0" fmla="*/ 134477 w 1138351"/>
              <a:gd name="connsiteY0" fmla="*/ 477780 h 630385"/>
              <a:gd name="connsiteX1" fmla="*/ 27473 w 1138351"/>
              <a:gd name="connsiteY1" fmla="*/ 292954 h 630385"/>
              <a:gd name="connsiteX2" fmla="*/ 17745 w 1138351"/>
              <a:gd name="connsiteY2" fmla="*/ 1125 h 630385"/>
              <a:gd name="connsiteX3" fmla="*/ 241481 w 1138351"/>
              <a:gd name="connsiteY3" fmla="*/ 195678 h 630385"/>
              <a:gd name="connsiteX4" fmla="*/ 387396 w 1138351"/>
              <a:gd name="connsiteY4" fmla="*/ 283227 h 630385"/>
              <a:gd name="connsiteX5" fmla="*/ 1019694 w 1138351"/>
              <a:gd name="connsiteY5" fmla="*/ 283227 h 630385"/>
              <a:gd name="connsiteX6" fmla="*/ 1087788 w 1138351"/>
              <a:gd name="connsiteY6" fmla="*/ 594512 h 630385"/>
              <a:gd name="connsiteX7" fmla="*/ 455490 w 1138351"/>
              <a:gd name="connsiteY7" fmla="*/ 613967 h 630385"/>
              <a:gd name="connsiteX8" fmla="*/ 134477 w 1138351"/>
              <a:gd name="connsiteY8" fmla="*/ 477780 h 630385"/>
              <a:gd name="connsiteX0" fmla="*/ 110781 w 1114655"/>
              <a:gd name="connsiteY0" fmla="*/ 381465 h 534070"/>
              <a:gd name="connsiteX1" fmla="*/ 3777 w 1114655"/>
              <a:gd name="connsiteY1" fmla="*/ 196639 h 534070"/>
              <a:gd name="connsiteX2" fmla="*/ 42687 w 1114655"/>
              <a:gd name="connsiteY2" fmla="*/ 2086 h 534070"/>
              <a:gd name="connsiteX3" fmla="*/ 217785 w 1114655"/>
              <a:gd name="connsiteY3" fmla="*/ 99363 h 534070"/>
              <a:gd name="connsiteX4" fmla="*/ 363700 w 1114655"/>
              <a:gd name="connsiteY4" fmla="*/ 186912 h 534070"/>
              <a:gd name="connsiteX5" fmla="*/ 995998 w 1114655"/>
              <a:gd name="connsiteY5" fmla="*/ 186912 h 534070"/>
              <a:gd name="connsiteX6" fmla="*/ 1064092 w 1114655"/>
              <a:gd name="connsiteY6" fmla="*/ 498197 h 534070"/>
              <a:gd name="connsiteX7" fmla="*/ 431794 w 1114655"/>
              <a:gd name="connsiteY7" fmla="*/ 517652 h 534070"/>
              <a:gd name="connsiteX8" fmla="*/ 110781 w 1114655"/>
              <a:gd name="connsiteY8" fmla="*/ 381465 h 534070"/>
              <a:gd name="connsiteX0" fmla="*/ 110781 w 1076270"/>
              <a:gd name="connsiteY0" fmla="*/ 381465 h 521874"/>
              <a:gd name="connsiteX1" fmla="*/ 3777 w 1076270"/>
              <a:gd name="connsiteY1" fmla="*/ 196639 h 521874"/>
              <a:gd name="connsiteX2" fmla="*/ 42687 w 1076270"/>
              <a:gd name="connsiteY2" fmla="*/ 2086 h 521874"/>
              <a:gd name="connsiteX3" fmla="*/ 217785 w 1076270"/>
              <a:gd name="connsiteY3" fmla="*/ 99363 h 521874"/>
              <a:gd name="connsiteX4" fmla="*/ 363700 w 1076270"/>
              <a:gd name="connsiteY4" fmla="*/ 186912 h 521874"/>
              <a:gd name="connsiteX5" fmla="*/ 995998 w 1076270"/>
              <a:gd name="connsiteY5" fmla="*/ 186912 h 521874"/>
              <a:gd name="connsiteX6" fmla="*/ 1005726 w 1076270"/>
              <a:gd name="connsiteY6" fmla="*/ 459287 h 521874"/>
              <a:gd name="connsiteX7" fmla="*/ 431794 w 1076270"/>
              <a:gd name="connsiteY7" fmla="*/ 517652 h 521874"/>
              <a:gd name="connsiteX8" fmla="*/ 110781 w 1076270"/>
              <a:gd name="connsiteY8" fmla="*/ 381465 h 5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270" h="521874">
                <a:moveTo>
                  <a:pt x="110781" y="381465"/>
                </a:moveTo>
                <a:cubicBezTo>
                  <a:pt x="39445" y="327963"/>
                  <a:pt x="15126" y="259869"/>
                  <a:pt x="3777" y="196639"/>
                </a:cubicBezTo>
                <a:cubicBezTo>
                  <a:pt x="-7572" y="133409"/>
                  <a:pt x="7019" y="18299"/>
                  <a:pt x="42687" y="2086"/>
                </a:cubicBezTo>
                <a:cubicBezTo>
                  <a:pt x="78355" y="-14127"/>
                  <a:pt x="164283" y="68559"/>
                  <a:pt x="217785" y="99363"/>
                </a:cubicBezTo>
                <a:cubicBezTo>
                  <a:pt x="271287" y="130167"/>
                  <a:pt x="233998" y="172321"/>
                  <a:pt x="363700" y="186912"/>
                </a:cubicBezTo>
                <a:cubicBezTo>
                  <a:pt x="493402" y="201503"/>
                  <a:pt x="888994" y="141516"/>
                  <a:pt x="995998" y="186912"/>
                </a:cubicBezTo>
                <a:cubicBezTo>
                  <a:pt x="1103002" y="232308"/>
                  <a:pt x="1099760" y="404164"/>
                  <a:pt x="1005726" y="459287"/>
                </a:cubicBezTo>
                <a:cubicBezTo>
                  <a:pt x="911692" y="514410"/>
                  <a:pt x="580952" y="530622"/>
                  <a:pt x="431794" y="517652"/>
                </a:cubicBezTo>
                <a:cubicBezTo>
                  <a:pt x="282636" y="504682"/>
                  <a:pt x="182117" y="434967"/>
                  <a:pt x="110781" y="381465"/>
                </a:cubicBezTo>
                <a:close/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593251A-546E-49E5-89A1-A26005AD9325}"/>
              </a:ext>
            </a:extLst>
          </p:cNvPr>
          <p:cNvSpPr/>
          <p:nvPr/>
        </p:nvSpPr>
        <p:spPr>
          <a:xfrm>
            <a:off x="2706620" y="1107373"/>
            <a:ext cx="1454783" cy="91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979BE16-82DB-43E5-9AC3-31EF6C57BC78}"/>
              </a:ext>
            </a:extLst>
          </p:cNvPr>
          <p:cNvSpPr txBox="1"/>
          <p:nvPr/>
        </p:nvSpPr>
        <p:spPr>
          <a:xfrm>
            <a:off x="449055" y="2035727"/>
            <a:ext cx="822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3 : on trace le diagramme de Bode total asymptotique (</a:t>
            </a:r>
            <a:r>
              <a:rPr lang="fr-FR" dirty="0">
                <a:solidFill>
                  <a:srgbClr val="FF0000"/>
                </a:solidFill>
              </a:rPr>
              <a:t>Rouge</a:t>
            </a:r>
            <a:r>
              <a:rPr lang="fr-FR" dirty="0"/>
              <a:t>)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FA3A66A-8D25-4C02-865C-38BBAD94FC37}"/>
              </a:ext>
            </a:extLst>
          </p:cNvPr>
          <p:cNvCxnSpPr>
            <a:cxnSpLocks/>
          </p:cNvCxnSpPr>
          <p:nvPr/>
        </p:nvCxnSpPr>
        <p:spPr>
          <a:xfrm flipV="1">
            <a:off x="168486" y="3796494"/>
            <a:ext cx="8787797" cy="7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907B4C8-8691-487F-A841-280C645D35C8}"/>
              </a:ext>
            </a:extLst>
          </p:cNvPr>
          <p:cNvCxnSpPr>
            <a:cxnSpLocks/>
          </p:cNvCxnSpPr>
          <p:nvPr/>
        </p:nvCxnSpPr>
        <p:spPr>
          <a:xfrm flipV="1">
            <a:off x="2339752" y="2421667"/>
            <a:ext cx="0" cy="2114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FBCEBF0-147E-462B-8241-8DBE9F6B19BC}"/>
              </a:ext>
            </a:extLst>
          </p:cNvPr>
          <p:cNvCxnSpPr>
            <a:cxnSpLocks/>
          </p:cNvCxnSpPr>
          <p:nvPr/>
        </p:nvCxnSpPr>
        <p:spPr>
          <a:xfrm flipV="1">
            <a:off x="2339752" y="4611702"/>
            <a:ext cx="0" cy="198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9A18B897-4C54-4645-BEED-1622C2939FBC}"/>
              </a:ext>
            </a:extLst>
          </p:cNvPr>
          <p:cNvSpPr txBox="1"/>
          <p:nvPr/>
        </p:nvSpPr>
        <p:spPr>
          <a:xfrm>
            <a:off x="155575" y="3857109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616E05-A19E-4AC6-AC73-AFC971E90C4A}"/>
              </a:ext>
            </a:extLst>
          </p:cNvPr>
          <p:cNvSpPr txBox="1"/>
          <p:nvPr/>
        </p:nvSpPr>
        <p:spPr>
          <a:xfrm>
            <a:off x="8276197" y="506952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C3B866F-662F-4540-B42E-D6A08067CCC6}"/>
              </a:ext>
            </a:extLst>
          </p:cNvPr>
          <p:cNvSpPr txBox="1"/>
          <p:nvPr/>
        </p:nvSpPr>
        <p:spPr>
          <a:xfrm>
            <a:off x="148094" y="5542242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D913789-AEF3-4388-B14A-F49B20F43D2A}"/>
              </a:ext>
            </a:extLst>
          </p:cNvPr>
          <p:cNvSpPr txBox="1"/>
          <p:nvPr/>
        </p:nvSpPr>
        <p:spPr>
          <a:xfrm>
            <a:off x="1649729" y="44127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ϕ</a:t>
            </a:r>
            <a:r>
              <a:rPr lang="fr-FR" dirty="0"/>
              <a:t> [°]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DDD59AE-FC21-47AD-A8F7-6C32F3AE382F}"/>
                  </a:ext>
                </a:extLst>
              </p:cNvPr>
              <p:cNvSpPr txBox="1"/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fr-FR" dirty="0"/>
                  <a:t> [dB]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DDD59AE-FC21-47AD-A8F7-6C32F3AE3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09EF1FD-D3B1-44B8-A25E-69F76D783F61}"/>
              </a:ext>
            </a:extLst>
          </p:cNvPr>
          <p:cNvCxnSpPr>
            <a:cxnSpLocks/>
          </p:cNvCxnSpPr>
          <p:nvPr/>
        </p:nvCxnSpPr>
        <p:spPr>
          <a:xfrm flipV="1">
            <a:off x="733796" y="5476926"/>
            <a:ext cx="2833183" cy="739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58CFA04-1C08-4781-A8E9-5CF165A81817}"/>
              </a:ext>
            </a:extLst>
          </p:cNvPr>
          <p:cNvCxnSpPr>
            <a:cxnSpLocks/>
          </p:cNvCxnSpPr>
          <p:nvPr/>
        </p:nvCxnSpPr>
        <p:spPr>
          <a:xfrm>
            <a:off x="3542502" y="5970006"/>
            <a:ext cx="4933100" cy="1689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6793F92A-2819-48C1-B21B-C5200C03C8B5}"/>
                  </a:ext>
                </a:extLst>
              </p:cNvPr>
              <p:cNvSpPr txBox="1"/>
              <p:nvPr/>
            </p:nvSpPr>
            <p:spPr>
              <a:xfrm>
                <a:off x="3140438" y="3895411"/>
                <a:ext cx="904991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FR" sz="12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fr-FR" sz="1200" b="1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6793F92A-2819-48C1-B21B-C5200C03C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438" y="3895411"/>
                <a:ext cx="904991" cy="469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9640A6B-90EF-480A-A1C0-9FD4D35C4E15}"/>
              </a:ext>
            </a:extLst>
          </p:cNvPr>
          <p:cNvCxnSpPr>
            <a:cxnSpLocks/>
          </p:cNvCxnSpPr>
          <p:nvPr/>
        </p:nvCxnSpPr>
        <p:spPr>
          <a:xfrm flipV="1">
            <a:off x="3564986" y="5470000"/>
            <a:ext cx="0" cy="496683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A09338C-DC37-449C-9F6B-AE22676C758E}"/>
              </a:ext>
            </a:extLst>
          </p:cNvPr>
          <p:cNvCxnSpPr>
            <a:cxnSpLocks/>
          </p:cNvCxnSpPr>
          <p:nvPr/>
        </p:nvCxnSpPr>
        <p:spPr>
          <a:xfrm flipH="1">
            <a:off x="6151307" y="4999826"/>
            <a:ext cx="2392210" cy="0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B32A153-C7E1-4259-930F-4545B71C35C5}"/>
              </a:ext>
            </a:extLst>
          </p:cNvPr>
          <p:cNvCxnSpPr>
            <a:cxnSpLocks/>
          </p:cNvCxnSpPr>
          <p:nvPr/>
        </p:nvCxnSpPr>
        <p:spPr>
          <a:xfrm flipV="1">
            <a:off x="6151307" y="4999826"/>
            <a:ext cx="0" cy="495254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F1E9CB1-DF26-4D7D-8E2E-8A0AE44D94D6}"/>
              </a:ext>
            </a:extLst>
          </p:cNvPr>
          <p:cNvCxnSpPr>
            <a:cxnSpLocks/>
          </p:cNvCxnSpPr>
          <p:nvPr/>
        </p:nvCxnSpPr>
        <p:spPr>
          <a:xfrm flipH="1" flipV="1">
            <a:off x="1043608" y="3787983"/>
            <a:ext cx="5107699" cy="1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0C3A7E0-23AA-4B14-8765-75F16E71CE09}"/>
              </a:ext>
            </a:extLst>
          </p:cNvPr>
          <p:cNvCxnSpPr>
            <a:cxnSpLocks/>
          </p:cNvCxnSpPr>
          <p:nvPr/>
        </p:nvCxnSpPr>
        <p:spPr>
          <a:xfrm>
            <a:off x="3563888" y="3751801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25F70CA-012C-4651-88E3-E49AA9B60A06}"/>
              </a:ext>
            </a:extLst>
          </p:cNvPr>
          <p:cNvCxnSpPr>
            <a:cxnSpLocks/>
          </p:cNvCxnSpPr>
          <p:nvPr/>
        </p:nvCxnSpPr>
        <p:spPr>
          <a:xfrm>
            <a:off x="6151307" y="3728890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051946EC-A765-4690-BF72-F313149278FB}"/>
              </a:ext>
            </a:extLst>
          </p:cNvPr>
          <p:cNvSpPr txBox="1"/>
          <p:nvPr/>
        </p:nvSpPr>
        <p:spPr>
          <a:xfrm>
            <a:off x="533929" y="2807740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20 log 4 = 12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7F57DD7-04EE-4E02-BD64-F71B1FFE29D6}"/>
              </a:ext>
            </a:extLst>
          </p:cNvPr>
          <p:cNvSpPr txBox="1"/>
          <p:nvPr/>
        </p:nvSpPr>
        <p:spPr>
          <a:xfrm>
            <a:off x="1875954" y="4743885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90°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0D7E2ED-7E92-41DD-A6BA-A12FD9CDE47A}"/>
              </a:ext>
            </a:extLst>
          </p:cNvPr>
          <p:cNvSpPr txBox="1"/>
          <p:nvPr/>
        </p:nvSpPr>
        <p:spPr>
          <a:xfrm>
            <a:off x="1800812" y="5765931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-90°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A7F34AE-E2E6-475A-8A3A-021D51DA99F4}"/>
              </a:ext>
            </a:extLst>
          </p:cNvPr>
          <p:cNvSpPr txBox="1"/>
          <p:nvPr/>
        </p:nvSpPr>
        <p:spPr>
          <a:xfrm>
            <a:off x="1930042" y="5185664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0°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31054F0D-C5EF-4785-913C-E77FCDE2433D}"/>
              </a:ext>
            </a:extLst>
          </p:cNvPr>
          <p:cNvCxnSpPr>
            <a:cxnSpLocks/>
          </p:cNvCxnSpPr>
          <p:nvPr/>
        </p:nvCxnSpPr>
        <p:spPr>
          <a:xfrm flipH="1" flipV="1">
            <a:off x="3534546" y="3204749"/>
            <a:ext cx="2616761" cy="1181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60D69D8-C423-4D46-B8EB-AFF68AF134E2}"/>
              </a:ext>
            </a:extLst>
          </p:cNvPr>
          <p:cNvCxnSpPr>
            <a:cxnSpLocks/>
          </p:cNvCxnSpPr>
          <p:nvPr/>
        </p:nvCxnSpPr>
        <p:spPr>
          <a:xfrm flipH="1">
            <a:off x="6158900" y="4359553"/>
            <a:ext cx="2495467" cy="105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C3D40476-4AC3-4EEA-A546-5BC153B88406}"/>
              </a:ext>
            </a:extLst>
          </p:cNvPr>
          <p:cNvSpPr txBox="1"/>
          <p:nvPr/>
        </p:nvSpPr>
        <p:spPr>
          <a:xfrm>
            <a:off x="8232477" y="3259739"/>
            <a:ext cx="11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33D82C9-F142-4963-8846-43ACEF379130}"/>
              </a:ext>
            </a:extLst>
          </p:cNvPr>
          <p:cNvCxnSpPr>
            <a:cxnSpLocks/>
          </p:cNvCxnSpPr>
          <p:nvPr/>
        </p:nvCxnSpPr>
        <p:spPr>
          <a:xfrm flipH="1" flipV="1">
            <a:off x="662960" y="5461769"/>
            <a:ext cx="2924511" cy="13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B3443D34-ACB3-43B5-BB47-82689FC251F7}"/>
              </a:ext>
            </a:extLst>
          </p:cNvPr>
          <p:cNvCxnSpPr>
            <a:cxnSpLocks/>
          </p:cNvCxnSpPr>
          <p:nvPr/>
        </p:nvCxnSpPr>
        <p:spPr>
          <a:xfrm>
            <a:off x="3563888" y="5470969"/>
            <a:ext cx="1" cy="4848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4D75A6C-59EC-4FEE-9A83-A55E7EE05375}"/>
              </a:ext>
            </a:extLst>
          </p:cNvPr>
          <p:cNvCxnSpPr>
            <a:cxnSpLocks/>
          </p:cNvCxnSpPr>
          <p:nvPr/>
        </p:nvCxnSpPr>
        <p:spPr>
          <a:xfrm flipH="1">
            <a:off x="3575130" y="5966683"/>
            <a:ext cx="2572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2373EA4-2F5A-432B-A68B-C3582C2B4F71}"/>
              </a:ext>
            </a:extLst>
          </p:cNvPr>
          <p:cNvCxnSpPr>
            <a:cxnSpLocks/>
          </p:cNvCxnSpPr>
          <p:nvPr/>
        </p:nvCxnSpPr>
        <p:spPr>
          <a:xfrm flipH="1">
            <a:off x="6147275" y="5475691"/>
            <a:ext cx="2572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0E08742-B558-4046-8D88-1CDF6BD5A560}"/>
              </a:ext>
            </a:extLst>
          </p:cNvPr>
          <p:cNvCxnSpPr>
            <a:cxnSpLocks/>
          </p:cNvCxnSpPr>
          <p:nvPr/>
        </p:nvCxnSpPr>
        <p:spPr>
          <a:xfrm>
            <a:off x="6147275" y="5495080"/>
            <a:ext cx="0" cy="485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B0B21AF1-1BD9-4728-AD9B-614C6DFA64EA}"/>
              </a:ext>
            </a:extLst>
          </p:cNvPr>
          <p:cNvSpPr txBox="1"/>
          <p:nvPr/>
        </p:nvSpPr>
        <p:spPr>
          <a:xfrm>
            <a:off x="4495588" y="3278110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-20 dB/</a:t>
            </a:r>
            <a:r>
              <a:rPr lang="fr-FR" sz="1200" b="1" dirty="0" err="1">
                <a:solidFill>
                  <a:srgbClr val="FF0000"/>
                </a:solidFill>
              </a:rPr>
              <a:t>dec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66E3612-A9F2-4C07-ABE2-F73ED7F4D250}"/>
              </a:ext>
            </a:extLst>
          </p:cNvPr>
          <p:cNvSpPr txBox="1"/>
          <p:nvPr/>
        </p:nvSpPr>
        <p:spPr>
          <a:xfrm>
            <a:off x="6158900" y="1392067"/>
            <a:ext cx="186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Rouge </a:t>
            </a:r>
            <a:r>
              <a:rPr lang="fr-FR" sz="1600" dirty="0"/>
              <a:t>=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0033CC"/>
                </a:solidFill>
              </a:rPr>
              <a:t>bleu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/>
              <a:t>+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FF07FF"/>
                </a:solidFill>
              </a:rPr>
              <a:t>rose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BD23EA1-CBE6-FAB3-0D20-E1BA623BB6FA}"/>
              </a:ext>
            </a:extLst>
          </p:cNvPr>
          <p:cNvCxnSpPr>
            <a:cxnSpLocks/>
          </p:cNvCxnSpPr>
          <p:nvPr/>
        </p:nvCxnSpPr>
        <p:spPr>
          <a:xfrm flipV="1">
            <a:off x="6151307" y="3028795"/>
            <a:ext cx="1826832" cy="762701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3C865EB0-77BF-ECF4-3919-D0677CABD700}"/>
                  </a:ext>
                </a:extLst>
              </p:cNvPr>
              <p:cNvSpPr txBox="1"/>
              <p:nvPr/>
            </p:nvSpPr>
            <p:spPr>
              <a:xfrm>
                <a:off x="5789615" y="3239489"/>
                <a:ext cx="755913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1200" b="1" i="1" dirty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200" b="1" i="1" dirty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sz="1200" b="1" i="1" dirty="0" smtClean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FR" sz="1200" b="1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 smtClean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fr-FR" sz="1200" b="1" dirty="0">
                  <a:solidFill>
                    <a:srgbClr val="FF07FF"/>
                  </a:solidFill>
                </a:endParaRPr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3C865EB0-77BF-ECF4-3919-D0677CABD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615" y="3239489"/>
                <a:ext cx="755913" cy="469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CE2C864-9672-489D-9AAA-8750D9075186}"/>
              </a:ext>
            </a:extLst>
          </p:cNvPr>
          <p:cNvCxnSpPr>
            <a:cxnSpLocks/>
          </p:cNvCxnSpPr>
          <p:nvPr/>
        </p:nvCxnSpPr>
        <p:spPr>
          <a:xfrm flipV="1">
            <a:off x="898939" y="3191379"/>
            <a:ext cx="2643563" cy="5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2C7B6CD2-EDF3-D585-B856-2EA06702E816}"/>
              </a:ext>
            </a:extLst>
          </p:cNvPr>
          <p:cNvSpPr txBox="1"/>
          <p:nvPr/>
        </p:nvSpPr>
        <p:spPr>
          <a:xfrm>
            <a:off x="1942042" y="3158658"/>
            <a:ext cx="4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10</a:t>
            </a:r>
          </a:p>
          <a:p>
            <a:pPr algn="r"/>
            <a:endParaRPr lang="fr-FR" sz="1200" b="1" dirty="0"/>
          </a:p>
          <a:p>
            <a:pPr algn="r"/>
            <a:r>
              <a:rPr lang="fr-FR" sz="12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786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1025" y="3649736"/>
            <a:ext cx="3528392" cy="1983678"/>
          </a:xfrm>
          <a:prstGeom prst="rect">
            <a:avLst/>
          </a:prstGeom>
          <a:noFill/>
        </p:spPr>
      </p:pic>
      <p:pic>
        <p:nvPicPr>
          <p:cNvPr id="18" name="Picture 6" descr="Steadycam 2 axes stabilisé Feiyu SmartStab pour Smartphone ou i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6734" y="1291814"/>
            <a:ext cx="2159593" cy="1766547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0CEFDA6-C86F-45E4-92A8-9F5820501C3F}"/>
              </a:ext>
            </a:extLst>
          </p:cNvPr>
          <p:cNvSpPr txBox="1"/>
          <p:nvPr/>
        </p:nvSpPr>
        <p:spPr>
          <a:xfrm>
            <a:off x="5650100" y="3245282"/>
            <a:ext cx="231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Stabilisations d’images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CE6B6C-5BDE-4F10-8B55-2AB86D0BACA6}"/>
              </a:ext>
            </a:extLst>
          </p:cNvPr>
          <p:cNvSpPr txBox="1"/>
          <p:nvPr/>
        </p:nvSpPr>
        <p:spPr>
          <a:xfrm>
            <a:off x="1429255" y="3263731"/>
            <a:ext cx="20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Suspension de moto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A6F091A-EC35-4D23-ACCA-BCA9ECE15037}"/>
              </a:ext>
            </a:extLst>
          </p:cNvPr>
          <p:cNvSpPr txBox="1"/>
          <p:nvPr/>
        </p:nvSpPr>
        <p:spPr>
          <a:xfrm>
            <a:off x="3419872" y="5727937"/>
            <a:ext cx="245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Opérations chirurgicales</a:t>
            </a:r>
          </a:p>
        </p:txBody>
      </p:sp>
      <p:pic>
        <p:nvPicPr>
          <p:cNvPr id="4" name="Image 3" descr="Une image contenant motocyclette, plein air, garé, sol&#10;&#10;Description générée automatiquement">
            <a:extLst>
              <a:ext uri="{FF2B5EF4-FFF2-40B4-BE49-F238E27FC236}">
                <a16:creationId xmlns:a16="http://schemas.microsoft.com/office/drawing/2014/main" id="{C7A5FF96-6A3C-A1FA-4D38-AF29E8579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32" y="1069919"/>
            <a:ext cx="1398749" cy="20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23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979BE16-82DB-43E5-9AC3-31EF6C57BC78}"/>
              </a:ext>
            </a:extLst>
          </p:cNvPr>
          <p:cNvSpPr txBox="1"/>
          <p:nvPr/>
        </p:nvSpPr>
        <p:spPr>
          <a:xfrm>
            <a:off x="449055" y="2035727"/>
            <a:ext cx="822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4 : on trace le diagramme de Bode total réel (</a:t>
            </a:r>
            <a:r>
              <a:rPr lang="fr-FR" dirty="0">
                <a:solidFill>
                  <a:srgbClr val="FF0000"/>
                </a:solidFill>
              </a:rPr>
              <a:t>Rouge</a:t>
            </a:r>
            <a:r>
              <a:rPr lang="fr-FR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4A5061-2841-40E0-B876-8C704023D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" y="2557453"/>
            <a:ext cx="9036729" cy="3895039"/>
          </a:xfrm>
          <a:prstGeom prst="rect">
            <a:avLst/>
          </a:prstGeom>
        </p:spPr>
      </p:pic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3DA5F5E-6D04-27E2-D44B-B1156F37EC77}"/>
              </a:ext>
            </a:extLst>
          </p:cNvPr>
          <p:cNvCxnSpPr>
            <a:cxnSpLocks/>
          </p:cNvCxnSpPr>
          <p:nvPr/>
        </p:nvCxnSpPr>
        <p:spPr>
          <a:xfrm flipV="1">
            <a:off x="924448" y="3189484"/>
            <a:ext cx="2618054" cy="7345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AB0C568-5ED2-1060-43D5-F8A5A9A329A8}"/>
              </a:ext>
            </a:extLst>
          </p:cNvPr>
          <p:cNvCxnSpPr>
            <a:cxnSpLocks/>
          </p:cNvCxnSpPr>
          <p:nvPr/>
        </p:nvCxnSpPr>
        <p:spPr>
          <a:xfrm>
            <a:off x="3536358" y="3182262"/>
            <a:ext cx="3601914" cy="1599827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40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Tracer un diagramme de Bode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A25EB61-651D-4B97-B26E-E6D88DAA22A0}"/>
              </a:ext>
            </a:extLst>
          </p:cNvPr>
          <p:cNvCxnSpPr>
            <a:cxnSpLocks/>
          </p:cNvCxnSpPr>
          <p:nvPr/>
        </p:nvCxnSpPr>
        <p:spPr>
          <a:xfrm flipV="1">
            <a:off x="148094" y="5479997"/>
            <a:ext cx="8790305" cy="9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1AC1BB5-1B63-42A8-B8EB-A8D8F9474378}"/>
              </a:ext>
            </a:extLst>
          </p:cNvPr>
          <p:cNvCxnSpPr>
            <a:cxnSpLocks/>
          </p:cNvCxnSpPr>
          <p:nvPr/>
        </p:nvCxnSpPr>
        <p:spPr>
          <a:xfrm flipH="1" flipV="1">
            <a:off x="733797" y="5470000"/>
            <a:ext cx="5417510" cy="19123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1624584-4DA2-4E3B-8CF9-D6DE82EC8C71}"/>
              </a:ext>
            </a:extLst>
          </p:cNvPr>
          <p:cNvCxnSpPr>
            <a:cxnSpLocks/>
          </p:cNvCxnSpPr>
          <p:nvPr/>
        </p:nvCxnSpPr>
        <p:spPr>
          <a:xfrm flipH="1">
            <a:off x="621624" y="5470000"/>
            <a:ext cx="2601122" cy="11382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DB864F-FEBC-43E7-AC51-8744AB012FC3}"/>
                  </a:ext>
                </a:extLst>
              </p:cNvPr>
              <p:cNvSpPr/>
              <p:nvPr/>
            </p:nvSpPr>
            <p:spPr>
              <a:xfrm>
                <a:off x="449055" y="1320186"/>
                <a:ext cx="3586623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0,08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1+0,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        4   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1+0,02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1+0,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DB864F-FEBC-43E7-AC51-8744AB012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5" y="1320186"/>
                <a:ext cx="3586623" cy="566694"/>
              </a:xfrm>
              <a:prstGeom prst="rect">
                <a:avLst/>
              </a:prstGeom>
              <a:blipFill>
                <a:blip r:embed="rId5"/>
                <a:stretch>
                  <a:fillRect l="-1871" b="-1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>
            <a:extLst>
              <a:ext uri="{FF2B5EF4-FFF2-40B4-BE49-F238E27FC236}">
                <a16:creationId xmlns:a16="http://schemas.microsoft.com/office/drawing/2014/main" id="{128D8301-A21D-47B0-AEAD-FC4908B88553}"/>
              </a:ext>
            </a:extLst>
          </p:cNvPr>
          <p:cNvSpPr/>
          <p:nvPr/>
        </p:nvSpPr>
        <p:spPr>
          <a:xfrm>
            <a:off x="3063242" y="1272224"/>
            <a:ext cx="922703" cy="338554"/>
          </a:xfrm>
          <a:prstGeom prst="ellipse">
            <a:avLst/>
          </a:prstGeom>
          <a:noFill/>
          <a:ln>
            <a:solidFill>
              <a:srgbClr val="FF0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4F960343-3D1D-4F36-98B5-CCCFA0D7FA92}"/>
              </a:ext>
            </a:extLst>
          </p:cNvPr>
          <p:cNvSpPr/>
          <p:nvPr/>
        </p:nvSpPr>
        <p:spPr>
          <a:xfrm>
            <a:off x="2818899" y="1429446"/>
            <a:ext cx="1080514" cy="521874"/>
          </a:xfrm>
          <a:custGeom>
            <a:avLst/>
            <a:gdLst>
              <a:gd name="connsiteX0" fmla="*/ 134477 w 1139200"/>
              <a:gd name="connsiteY0" fmla="*/ 477832 h 630437"/>
              <a:gd name="connsiteX1" fmla="*/ 27473 w 1139200"/>
              <a:gd name="connsiteY1" fmla="*/ 293006 h 630437"/>
              <a:gd name="connsiteX2" fmla="*/ 17745 w 1139200"/>
              <a:gd name="connsiteY2" fmla="*/ 1177 h 630437"/>
              <a:gd name="connsiteX3" fmla="*/ 241481 w 1139200"/>
              <a:gd name="connsiteY3" fmla="*/ 195730 h 630437"/>
              <a:gd name="connsiteX4" fmla="*/ 367941 w 1139200"/>
              <a:gd name="connsiteY4" fmla="*/ 331917 h 630437"/>
              <a:gd name="connsiteX5" fmla="*/ 1019694 w 1139200"/>
              <a:gd name="connsiteY5" fmla="*/ 283279 h 630437"/>
              <a:gd name="connsiteX6" fmla="*/ 1087788 w 1139200"/>
              <a:gd name="connsiteY6" fmla="*/ 594564 h 630437"/>
              <a:gd name="connsiteX7" fmla="*/ 455490 w 1139200"/>
              <a:gd name="connsiteY7" fmla="*/ 614019 h 630437"/>
              <a:gd name="connsiteX8" fmla="*/ 134477 w 1139200"/>
              <a:gd name="connsiteY8" fmla="*/ 477832 h 630437"/>
              <a:gd name="connsiteX0" fmla="*/ 134477 w 1138351"/>
              <a:gd name="connsiteY0" fmla="*/ 477780 h 630385"/>
              <a:gd name="connsiteX1" fmla="*/ 27473 w 1138351"/>
              <a:gd name="connsiteY1" fmla="*/ 292954 h 630385"/>
              <a:gd name="connsiteX2" fmla="*/ 17745 w 1138351"/>
              <a:gd name="connsiteY2" fmla="*/ 1125 h 630385"/>
              <a:gd name="connsiteX3" fmla="*/ 241481 w 1138351"/>
              <a:gd name="connsiteY3" fmla="*/ 195678 h 630385"/>
              <a:gd name="connsiteX4" fmla="*/ 387396 w 1138351"/>
              <a:gd name="connsiteY4" fmla="*/ 283227 h 630385"/>
              <a:gd name="connsiteX5" fmla="*/ 1019694 w 1138351"/>
              <a:gd name="connsiteY5" fmla="*/ 283227 h 630385"/>
              <a:gd name="connsiteX6" fmla="*/ 1087788 w 1138351"/>
              <a:gd name="connsiteY6" fmla="*/ 594512 h 630385"/>
              <a:gd name="connsiteX7" fmla="*/ 455490 w 1138351"/>
              <a:gd name="connsiteY7" fmla="*/ 613967 h 630385"/>
              <a:gd name="connsiteX8" fmla="*/ 134477 w 1138351"/>
              <a:gd name="connsiteY8" fmla="*/ 477780 h 630385"/>
              <a:gd name="connsiteX0" fmla="*/ 110781 w 1114655"/>
              <a:gd name="connsiteY0" fmla="*/ 381465 h 534070"/>
              <a:gd name="connsiteX1" fmla="*/ 3777 w 1114655"/>
              <a:gd name="connsiteY1" fmla="*/ 196639 h 534070"/>
              <a:gd name="connsiteX2" fmla="*/ 42687 w 1114655"/>
              <a:gd name="connsiteY2" fmla="*/ 2086 h 534070"/>
              <a:gd name="connsiteX3" fmla="*/ 217785 w 1114655"/>
              <a:gd name="connsiteY3" fmla="*/ 99363 h 534070"/>
              <a:gd name="connsiteX4" fmla="*/ 363700 w 1114655"/>
              <a:gd name="connsiteY4" fmla="*/ 186912 h 534070"/>
              <a:gd name="connsiteX5" fmla="*/ 995998 w 1114655"/>
              <a:gd name="connsiteY5" fmla="*/ 186912 h 534070"/>
              <a:gd name="connsiteX6" fmla="*/ 1064092 w 1114655"/>
              <a:gd name="connsiteY6" fmla="*/ 498197 h 534070"/>
              <a:gd name="connsiteX7" fmla="*/ 431794 w 1114655"/>
              <a:gd name="connsiteY7" fmla="*/ 517652 h 534070"/>
              <a:gd name="connsiteX8" fmla="*/ 110781 w 1114655"/>
              <a:gd name="connsiteY8" fmla="*/ 381465 h 534070"/>
              <a:gd name="connsiteX0" fmla="*/ 110781 w 1076270"/>
              <a:gd name="connsiteY0" fmla="*/ 381465 h 521874"/>
              <a:gd name="connsiteX1" fmla="*/ 3777 w 1076270"/>
              <a:gd name="connsiteY1" fmla="*/ 196639 h 521874"/>
              <a:gd name="connsiteX2" fmla="*/ 42687 w 1076270"/>
              <a:gd name="connsiteY2" fmla="*/ 2086 h 521874"/>
              <a:gd name="connsiteX3" fmla="*/ 217785 w 1076270"/>
              <a:gd name="connsiteY3" fmla="*/ 99363 h 521874"/>
              <a:gd name="connsiteX4" fmla="*/ 363700 w 1076270"/>
              <a:gd name="connsiteY4" fmla="*/ 186912 h 521874"/>
              <a:gd name="connsiteX5" fmla="*/ 995998 w 1076270"/>
              <a:gd name="connsiteY5" fmla="*/ 186912 h 521874"/>
              <a:gd name="connsiteX6" fmla="*/ 1005726 w 1076270"/>
              <a:gd name="connsiteY6" fmla="*/ 459287 h 521874"/>
              <a:gd name="connsiteX7" fmla="*/ 431794 w 1076270"/>
              <a:gd name="connsiteY7" fmla="*/ 517652 h 521874"/>
              <a:gd name="connsiteX8" fmla="*/ 110781 w 1076270"/>
              <a:gd name="connsiteY8" fmla="*/ 381465 h 5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270" h="521874">
                <a:moveTo>
                  <a:pt x="110781" y="381465"/>
                </a:moveTo>
                <a:cubicBezTo>
                  <a:pt x="39445" y="327963"/>
                  <a:pt x="15126" y="259869"/>
                  <a:pt x="3777" y="196639"/>
                </a:cubicBezTo>
                <a:cubicBezTo>
                  <a:pt x="-7572" y="133409"/>
                  <a:pt x="7019" y="18299"/>
                  <a:pt x="42687" y="2086"/>
                </a:cubicBezTo>
                <a:cubicBezTo>
                  <a:pt x="78355" y="-14127"/>
                  <a:pt x="164283" y="68559"/>
                  <a:pt x="217785" y="99363"/>
                </a:cubicBezTo>
                <a:cubicBezTo>
                  <a:pt x="271287" y="130167"/>
                  <a:pt x="233998" y="172321"/>
                  <a:pt x="363700" y="186912"/>
                </a:cubicBezTo>
                <a:cubicBezTo>
                  <a:pt x="493402" y="201503"/>
                  <a:pt x="888994" y="141516"/>
                  <a:pt x="995998" y="186912"/>
                </a:cubicBezTo>
                <a:cubicBezTo>
                  <a:pt x="1103002" y="232308"/>
                  <a:pt x="1099760" y="404164"/>
                  <a:pt x="1005726" y="459287"/>
                </a:cubicBezTo>
                <a:cubicBezTo>
                  <a:pt x="911692" y="514410"/>
                  <a:pt x="580952" y="530622"/>
                  <a:pt x="431794" y="517652"/>
                </a:cubicBezTo>
                <a:cubicBezTo>
                  <a:pt x="282636" y="504682"/>
                  <a:pt x="182117" y="434967"/>
                  <a:pt x="110781" y="381465"/>
                </a:cubicBezTo>
                <a:close/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593251A-546E-49E5-89A1-A26005AD9325}"/>
              </a:ext>
            </a:extLst>
          </p:cNvPr>
          <p:cNvSpPr/>
          <p:nvPr/>
        </p:nvSpPr>
        <p:spPr>
          <a:xfrm>
            <a:off x="2706620" y="1107373"/>
            <a:ext cx="1454783" cy="91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FA3A66A-8D25-4C02-865C-38BBAD94FC37}"/>
              </a:ext>
            </a:extLst>
          </p:cNvPr>
          <p:cNvCxnSpPr>
            <a:cxnSpLocks/>
          </p:cNvCxnSpPr>
          <p:nvPr/>
        </p:nvCxnSpPr>
        <p:spPr>
          <a:xfrm flipV="1">
            <a:off x="168486" y="3796494"/>
            <a:ext cx="8787797" cy="7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907B4C8-8691-487F-A841-280C645D35C8}"/>
              </a:ext>
            </a:extLst>
          </p:cNvPr>
          <p:cNvCxnSpPr>
            <a:cxnSpLocks/>
          </p:cNvCxnSpPr>
          <p:nvPr/>
        </p:nvCxnSpPr>
        <p:spPr>
          <a:xfrm flipV="1">
            <a:off x="2339752" y="2421667"/>
            <a:ext cx="0" cy="2114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FBCEBF0-147E-462B-8241-8DBE9F6B19BC}"/>
              </a:ext>
            </a:extLst>
          </p:cNvPr>
          <p:cNvCxnSpPr>
            <a:cxnSpLocks/>
          </p:cNvCxnSpPr>
          <p:nvPr/>
        </p:nvCxnSpPr>
        <p:spPr>
          <a:xfrm flipV="1">
            <a:off x="2339752" y="4611702"/>
            <a:ext cx="0" cy="198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9A18B897-4C54-4645-BEED-1622C2939FBC}"/>
              </a:ext>
            </a:extLst>
          </p:cNvPr>
          <p:cNvSpPr txBox="1"/>
          <p:nvPr/>
        </p:nvSpPr>
        <p:spPr>
          <a:xfrm>
            <a:off x="155575" y="3857109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616E05-A19E-4AC6-AC73-AFC971E90C4A}"/>
              </a:ext>
            </a:extLst>
          </p:cNvPr>
          <p:cNvSpPr txBox="1"/>
          <p:nvPr/>
        </p:nvSpPr>
        <p:spPr>
          <a:xfrm>
            <a:off x="8276197" y="506952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C3B866F-662F-4540-B42E-D6A08067CCC6}"/>
              </a:ext>
            </a:extLst>
          </p:cNvPr>
          <p:cNvSpPr txBox="1"/>
          <p:nvPr/>
        </p:nvSpPr>
        <p:spPr>
          <a:xfrm>
            <a:off x="148094" y="5542242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D913789-AEF3-4388-B14A-F49B20F43D2A}"/>
              </a:ext>
            </a:extLst>
          </p:cNvPr>
          <p:cNvSpPr txBox="1"/>
          <p:nvPr/>
        </p:nvSpPr>
        <p:spPr>
          <a:xfrm>
            <a:off x="1649729" y="44127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ϕ</a:t>
            </a:r>
            <a:r>
              <a:rPr lang="fr-FR" dirty="0"/>
              <a:t> [°]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DDD59AE-FC21-47AD-A8F7-6C32F3AE382F}"/>
                  </a:ext>
                </a:extLst>
              </p:cNvPr>
              <p:cNvSpPr txBox="1"/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fr-FR" dirty="0"/>
                  <a:t> [dB]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DDD59AE-FC21-47AD-A8F7-6C32F3AE3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09EF1FD-D3B1-44B8-A25E-69F76D783F61}"/>
              </a:ext>
            </a:extLst>
          </p:cNvPr>
          <p:cNvCxnSpPr>
            <a:cxnSpLocks/>
          </p:cNvCxnSpPr>
          <p:nvPr/>
        </p:nvCxnSpPr>
        <p:spPr>
          <a:xfrm flipV="1">
            <a:off x="733796" y="5476926"/>
            <a:ext cx="2833183" cy="739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58CFA04-1C08-4781-A8E9-5CF165A81817}"/>
              </a:ext>
            </a:extLst>
          </p:cNvPr>
          <p:cNvCxnSpPr>
            <a:cxnSpLocks/>
          </p:cNvCxnSpPr>
          <p:nvPr/>
        </p:nvCxnSpPr>
        <p:spPr>
          <a:xfrm>
            <a:off x="3542502" y="5970006"/>
            <a:ext cx="4933100" cy="1689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6793F92A-2819-48C1-B21B-C5200C03C8B5}"/>
                  </a:ext>
                </a:extLst>
              </p:cNvPr>
              <p:cNvSpPr txBox="1"/>
              <p:nvPr/>
            </p:nvSpPr>
            <p:spPr>
              <a:xfrm>
                <a:off x="3140438" y="3895411"/>
                <a:ext cx="904991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sz="1200" b="1" i="1" dirty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FR" sz="12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fr-FR" sz="1200" b="1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6793F92A-2819-48C1-B21B-C5200C03C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438" y="3895411"/>
                <a:ext cx="904991" cy="469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9640A6B-90EF-480A-A1C0-9FD4D35C4E15}"/>
              </a:ext>
            </a:extLst>
          </p:cNvPr>
          <p:cNvCxnSpPr>
            <a:cxnSpLocks/>
          </p:cNvCxnSpPr>
          <p:nvPr/>
        </p:nvCxnSpPr>
        <p:spPr>
          <a:xfrm flipV="1">
            <a:off x="3564986" y="5470000"/>
            <a:ext cx="0" cy="496683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A09338C-DC37-449C-9F6B-AE22676C758E}"/>
              </a:ext>
            </a:extLst>
          </p:cNvPr>
          <p:cNvCxnSpPr>
            <a:cxnSpLocks/>
          </p:cNvCxnSpPr>
          <p:nvPr/>
        </p:nvCxnSpPr>
        <p:spPr>
          <a:xfrm flipH="1">
            <a:off x="6151307" y="4999826"/>
            <a:ext cx="2392210" cy="0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B32A153-C7E1-4259-930F-4545B71C35C5}"/>
              </a:ext>
            </a:extLst>
          </p:cNvPr>
          <p:cNvCxnSpPr>
            <a:cxnSpLocks/>
          </p:cNvCxnSpPr>
          <p:nvPr/>
        </p:nvCxnSpPr>
        <p:spPr>
          <a:xfrm flipV="1">
            <a:off x="6151307" y="4999826"/>
            <a:ext cx="0" cy="495254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F1E9CB1-DF26-4D7D-8E2E-8A0AE44D94D6}"/>
              </a:ext>
            </a:extLst>
          </p:cNvPr>
          <p:cNvCxnSpPr>
            <a:cxnSpLocks/>
          </p:cNvCxnSpPr>
          <p:nvPr/>
        </p:nvCxnSpPr>
        <p:spPr>
          <a:xfrm flipH="1" flipV="1">
            <a:off x="1043608" y="3787983"/>
            <a:ext cx="5107699" cy="1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0C3A7E0-23AA-4B14-8765-75F16E71CE09}"/>
              </a:ext>
            </a:extLst>
          </p:cNvPr>
          <p:cNvCxnSpPr>
            <a:cxnSpLocks/>
          </p:cNvCxnSpPr>
          <p:nvPr/>
        </p:nvCxnSpPr>
        <p:spPr>
          <a:xfrm>
            <a:off x="3563888" y="3751801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25F70CA-012C-4651-88E3-E49AA9B60A06}"/>
              </a:ext>
            </a:extLst>
          </p:cNvPr>
          <p:cNvCxnSpPr>
            <a:cxnSpLocks/>
          </p:cNvCxnSpPr>
          <p:nvPr/>
        </p:nvCxnSpPr>
        <p:spPr>
          <a:xfrm>
            <a:off x="6151307" y="3728890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051946EC-A765-4690-BF72-F313149278FB}"/>
              </a:ext>
            </a:extLst>
          </p:cNvPr>
          <p:cNvSpPr txBox="1"/>
          <p:nvPr/>
        </p:nvSpPr>
        <p:spPr>
          <a:xfrm>
            <a:off x="533929" y="2807740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20 log 4 = 12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7F57DD7-04EE-4E02-BD64-F71B1FFE29D6}"/>
              </a:ext>
            </a:extLst>
          </p:cNvPr>
          <p:cNvSpPr txBox="1"/>
          <p:nvPr/>
        </p:nvSpPr>
        <p:spPr>
          <a:xfrm>
            <a:off x="1875954" y="4743885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90°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0D7E2ED-7E92-41DD-A6BA-A12FD9CDE47A}"/>
              </a:ext>
            </a:extLst>
          </p:cNvPr>
          <p:cNvSpPr txBox="1"/>
          <p:nvPr/>
        </p:nvSpPr>
        <p:spPr>
          <a:xfrm>
            <a:off x="1800812" y="5765931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-90°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A7F34AE-E2E6-475A-8A3A-021D51DA99F4}"/>
              </a:ext>
            </a:extLst>
          </p:cNvPr>
          <p:cNvSpPr txBox="1"/>
          <p:nvPr/>
        </p:nvSpPr>
        <p:spPr>
          <a:xfrm>
            <a:off x="1930042" y="5185664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0°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31054F0D-C5EF-4785-913C-E77FCDE2433D}"/>
              </a:ext>
            </a:extLst>
          </p:cNvPr>
          <p:cNvCxnSpPr>
            <a:cxnSpLocks/>
          </p:cNvCxnSpPr>
          <p:nvPr/>
        </p:nvCxnSpPr>
        <p:spPr>
          <a:xfrm flipH="1" flipV="1">
            <a:off x="3534546" y="3204749"/>
            <a:ext cx="2616761" cy="1181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60D69D8-C423-4D46-B8EB-AFF68AF134E2}"/>
              </a:ext>
            </a:extLst>
          </p:cNvPr>
          <p:cNvCxnSpPr>
            <a:cxnSpLocks/>
          </p:cNvCxnSpPr>
          <p:nvPr/>
        </p:nvCxnSpPr>
        <p:spPr>
          <a:xfrm flipH="1">
            <a:off x="6158900" y="4359553"/>
            <a:ext cx="2495467" cy="105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C3D40476-4AC3-4EEA-A546-5BC153B88406}"/>
              </a:ext>
            </a:extLst>
          </p:cNvPr>
          <p:cNvSpPr txBox="1"/>
          <p:nvPr/>
        </p:nvSpPr>
        <p:spPr>
          <a:xfrm>
            <a:off x="8232477" y="3259739"/>
            <a:ext cx="11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33D82C9-F142-4963-8846-43ACEF379130}"/>
              </a:ext>
            </a:extLst>
          </p:cNvPr>
          <p:cNvCxnSpPr>
            <a:cxnSpLocks/>
          </p:cNvCxnSpPr>
          <p:nvPr/>
        </p:nvCxnSpPr>
        <p:spPr>
          <a:xfrm flipH="1" flipV="1">
            <a:off x="662960" y="5461769"/>
            <a:ext cx="2924511" cy="13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B3443D34-ACB3-43B5-BB47-82689FC251F7}"/>
              </a:ext>
            </a:extLst>
          </p:cNvPr>
          <p:cNvCxnSpPr>
            <a:cxnSpLocks/>
          </p:cNvCxnSpPr>
          <p:nvPr/>
        </p:nvCxnSpPr>
        <p:spPr>
          <a:xfrm>
            <a:off x="3563888" y="5470969"/>
            <a:ext cx="1" cy="4848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4D75A6C-59EC-4FEE-9A83-A55E7EE05375}"/>
              </a:ext>
            </a:extLst>
          </p:cNvPr>
          <p:cNvCxnSpPr>
            <a:cxnSpLocks/>
          </p:cNvCxnSpPr>
          <p:nvPr/>
        </p:nvCxnSpPr>
        <p:spPr>
          <a:xfrm flipH="1">
            <a:off x="3575130" y="5966683"/>
            <a:ext cx="2572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2373EA4-2F5A-432B-A68B-C3582C2B4F71}"/>
              </a:ext>
            </a:extLst>
          </p:cNvPr>
          <p:cNvCxnSpPr>
            <a:cxnSpLocks/>
          </p:cNvCxnSpPr>
          <p:nvPr/>
        </p:nvCxnSpPr>
        <p:spPr>
          <a:xfrm flipH="1">
            <a:off x="6147275" y="5475691"/>
            <a:ext cx="2572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0E08742-B558-4046-8D88-1CDF6BD5A560}"/>
              </a:ext>
            </a:extLst>
          </p:cNvPr>
          <p:cNvCxnSpPr>
            <a:cxnSpLocks/>
          </p:cNvCxnSpPr>
          <p:nvPr/>
        </p:nvCxnSpPr>
        <p:spPr>
          <a:xfrm>
            <a:off x="6147275" y="5495080"/>
            <a:ext cx="0" cy="485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B0B21AF1-1BD9-4728-AD9B-614C6DFA64EA}"/>
              </a:ext>
            </a:extLst>
          </p:cNvPr>
          <p:cNvSpPr txBox="1"/>
          <p:nvPr/>
        </p:nvSpPr>
        <p:spPr>
          <a:xfrm>
            <a:off x="4495588" y="3278110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-20 dB/</a:t>
            </a:r>
            <a:r>
              <a:rPr lang="fr-FR" sz="1200" b="1" dirty="0" err="1">
                <a:solidFill>
                  <a:srgbClr val="FF0000"/>
                </a:solidFill>
              </a:rPr>
              <a:t>dec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66E3612-A9F2-4C07-ABE2-F73ED7F4D250}"/>
              </a:ext>
            </a:extLst>
          </p:cNvPr>
          <p:cNvSpPr txBox="1"/>
          <p:nvPr/>
        </p:nvSpPr>
        <p:spPr>
          <a:xfrm>
            <a:off x="6158900" y="1392067"/>
            <a:ext cx="186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Rouge </a:t>
            </a:r>
            <a:r>
              <a:rPr lang="fr-FR" sz="1600" dirty="0"/>
              <a:t>=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0033CC"/>
                </a:solidFill>
              </a:rPr>
              <a:t>bleu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/>
              <a:t>+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FF07FF"/>
                </a:solidFill>
              </a:rPr>
              <a:t>rose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BD23EA1-CBE6-FAB3-0D20-E1BA623BB6FA}"/>
              </a:ext>
            </a:extLst>
          </p:cNvPr>
          <p:cNvCxnSpPr>
            <a:cxnSpLocks/>
          </p:cNvCxnSpPr>
          <p:nvPr/>
        </p:nvCxnSpPr>
        <p:spPr>
          <a:xfrm flipV="1">
            <a:off x="6151307" y="3028795"/>
            <a:ext cx="1826832" cy="762701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3C865EB0-77BF-ECF4-3919-D0677CABD700}"/>
                  </a:ext>
                </a:extLst>
              </p:cNvPr>
              <p:cNvSpPr txBox="1"/>
              <p:nvPr/>
            </p:nvSpPr>
            <p:spPr>
              <a:xfrm>
                <a:off x="5789615" y="3239489"/>
                <a:ext cx="755913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1200" b="1" i="1" dirty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200" b="1" i="1" dirty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sz="1200" b="1" i="1" dirty="0" smtClean="0">
                                  <a:solidFill>
                                    <a:srgbClr val="FF07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FR" sz="1200" b="1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 smtClean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fr-FR" sz="1200" b="1" dirty="0">
                  <a:solidFill>
                    <a:srgbClr val="FF07FF"/>
                  </a:solidFill>
                </a:endParaRPr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3C865EB0-77BF-ECF4-3919-D0677CABD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615" y="3239489"/>
                <a:ext cx="755913" cy="469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CE2C864-9672-489D-9AAA-8750D9075186}"/>
              </a:ext>
            </a:extLst>
          </p:cNvPr>
          <p:cNvCxnSpPr>
            <a:cxnSpLocks/>
          </p:cNvCxnSpPr>
          <p:nvPr/>
        </p:nvCxnSpPr>
        <p:spPr>
          <a:xfrm flipV="1">
            <a:off x="898939" y="3191379"/>
            <a:ext cx="2643563" cy="5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F54CAFBB-6541-9247-CE4B-F1CB18DECAB5}"/>
              </a:ext>
            </a:extLst>
          </p:cNvPr>
          <p:cNvSpPr/>
          <p:nvPr/>
        </p:nvSpPr>
        <p:spPr>
          <a:xfrm>
            <a:off x="905397" y="3204156"/>
            <a:ext cx="7736179" cy="1137496"/>
          </a:xfrm>
          <a:custGeom>
            <a:avLst/>
            <a:gdLst>
              <a:gd name="connsiteX0" fmla="*/ 0 w 7425732"/>
              <a:gd name="connsiteY0" fmla="*/ 0 h 562707"/>
              <a:gd name="connsiteX1" fmla="*/ 2411604 w 7425732"/>
              <a:gd name="connsiteY1" fmla="*/ 170822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0 h 562707"/>
              <a:gd name="connsiteX1" fmla="*/ 2361362 w 7425732"/>
              <a:gd name="connsiteY1" fmla="*/ 140676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0 h 562707"/>
              <a:gd name="connsiteX1" fmla="*/ 2540086 w 7425732"/>
              <a:gd name="connsiteY1" fmla="*/ 73350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4101 h 566808"/>
              <a:gd name="connsiteX1" fmla="*/ 2540086 w 7425732"/>
              <a:gd name="connsiteY1" fmla="*/ 77451 h 566808"/>
              <a:gd name="connsiteX2" fmla="*/ 4983982 w 7425732"/>
              <a:gd name="connsiteY2" fmla="*/ 446228 h 566808"/>
              <a:gd name="connsiteX3" fmla="*/ 7425732 w 7425732"/>
              <a:gd name="connsiteY3" fmla="*/ 566808 h 566808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02313 w 7444063"/>
              <a:gd name="connsiteY2" fmla="*/ 453017 h 573597"/>
              <a:gd name="connsiteX3" fmla="*/ 7444063 w 7444063"/>
              <a:gd name="connsiteY3" fmla="*/ 573597 h 573597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02313 w 7444063"/>
              <a:gd name="connsiteY2" fmla="*/ 453017 h 573597"/>
              <a:gd name="connsiteX3" fmla="*/ 7444063 w 7444063"/>
              <a:gd name="connsiteY3" fmla="*/ 573597 h 573597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61888 w 7444063"/>
              <a:gd name="connsiteY2" fmla="*/ 498702 h 573597"/>
              <a:gd name="connsiteX3" fmla="*/ 7444063 w 7444063"/>
              <a:gd name="connsiteY3" fmla="*/ 573597 h 573597"/>
              <a:gd name="connsiteX0" fmla="*/ 0 w 7444063"/>
              <a:gd name="connsiteY0" fmla="*/ 3676 h 574305"/>
              <a:gd name="connsiteX1" fmla="*/ 2558417 w 7444063"/>
              <a:gd name="connsiteY1" fmla="*/ 84240 h 574305"/>
              <a:gd name="connsiteX2" fmla="*/ 5061888 w 7444063"/>
              <a:gd name="connsiteY2" fmla="*/ 498702 h 574305"/>
              <a:gd name="connsiteX3" fmla="*/ 7444063 w 7444063"/>
              <a:gd name="connsiteY3" fmla="*/ 573597 h 57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4063" h="574305">
                <a:moveTo>
                  <a:pt x="0" y="3676"/>
                </a:moveTo>
                <a:cubicBezTo>
                  <a:pt x="1259136" y="-14354"/>
                  <a:pt x="1771296" y="37348"/>
                  <a:pt x="2558417" y="84240"/>
                </a:cubicBezTo>
                <a:cubicBezTo>
                  <a:pt x="3389081" y="157928"/>
                  <a:pt x="4217826" y="428363"/>
                  <a:pt x="5061888" y="498702"/>
                </a:cubicBezTo>
                <a:cubicBezTo>
                  <a:pt x="5905950" y="569041"/>
                  <a:pt x="6641032" y="577223"/>
                  <a:pt x="7444063" y="57359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08F73051-7F9C-3089-6867-6800D9572F39}"/>
              </a:ext>
            </a:extLst>
          </p:cNvPr>
          <p:cNvSpPr/>
          <p:nvPr/>
        </p:nvSpPr>
        <p:spPr>
          <a:xfrm>
            <a:off x="924448" y="5462576"/>
            <a:ext cx="7717134" cy="415725"/>
          </a:xfrm>
          <a:custGeom>
            <a:avLst/>
            <a:gdLst>
              <a:gd name="connsiteX0" fmla="*/ 0 w 7717134"/>
              <a:gd name="connsiteY0" fmla="*/ 23824 h 415725"/>
              <a:gd name="connsiteX1" fmla="*/ 1637882 w 7717134"/>
              <a:gd name="connsiteY1" fmla="*/ 33872 h 415725"/>
              <a:gd name="connsiteX2" fmla="*/ 2652765 w 7717134"/>
              <a:gd name="connsiteY2" fmla="*/ 204694 h 415725"/>
              <a:gd name="connsiteX3" fmla="*/ 3989196 w 7717134"/>
              <a:gd name="connsiteY3" fmla="*/ 415710 h 415725"/>
              <a:gd name="connsiteX4" fmla="*/ 5355772 w 7717134"/>
              <a:gd name="connsiteY4" fmla="*/ 214743 h 415725"/>
              <a:gd name="connsiteX5" fmla="*/ 6390752 w 7717134"/>
              <a:gd name="connsiteY5" fmla="*/ 13776 h 415725"/>
              <a:gd name="connsiteX6" fmla="*/ 7717134 w 7717134"/>
              <a:gd name="connsiteY6" fmla="*/ 33872 h 41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7134" h="415725">
                <a:moveTo>
                  <a:pt x="0" y="23824"/>
                </a:moveTo>
                <a:cubicBezTo>
                  <a:pt x="597877" y="13775"/>
                  <a:pt x="1195755" y="3727"/>
                  <a:pt x="1637882" y="33872"/>
                </a:cubicBezTo>
                <a:cubicBezTo>
                  <a:pt x="2080009" y="64017"/>
                  <a:pt x="2652765" y="204694"/>
                  <a:pt x="2652765" y="204694"/>
                </a:cubicBezTo>
                <a:cubicBezTo>
                  <a:pt x="3044651" y="268334"/>
                  <a:pt x="3538695" y="414035"/>
                  <a:pt x="3989196" y="415710"/>
                </a:cubicBezTo>
                <a:cubicBezTo>
                  <a:pt x="4439697" y="417385"/>
                  <a:pt x="4955513" y="281732"/>
                  <a:pt x="5355772" y="214743"/>
                </a:cubicBezTo>
                <a:cubicBezTo>
                  <a:pt x="5756031" y="147754"/>
                  <a:pt x="5997192" y="43921"/>
                  <a:pt x="6390752" y="13776"/>
                </a:cubicBezTo>
                <a:cubicBezTo>
                  <a:pt x="6784312" y="-16369"/>
                  <a:pt x="7250723" y="8751"/>
                  <a:pt x="7717134" y="33872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081C308-E5D4-A447-686E-E6AD940E3407}"/>
              </a:ext>
            </a:extLst>
          </p:cNvPr>
          <p:cNvCxnSpPr>
            <a:cxnSpLocks/>
          </p:cNvCxnSpPr>
          <p:nvPr/>
        </p:nvCxnSpPr>
        <p:spPr>
          <a:xfrm flipV="1">
            <a:off x="3550282" y="3191400"/>
            <a:ext cx="0" cy="20204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26A4F9D9-2393-25C8-4FAA-9B9AA73E151C}"/>
              </a:ext>
            </a:extLst>
          </p:cNvPr>
          <p:cNvSpPr txBox="1"/>
          <p:nvPr/>
        </p:nvSpPr>
        <p:spPr>
          <a:xfrm>
            <a:off x="3637963" y="2881707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-3dB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921A23BA-08B3-BD6B-8F0F-64F7F43029C5}"/>
              </a:ext>
            </a:extLst>
          </p:cNvPr>
          <p:cNvCxnSpPr>
            <a:cxnSpLocks/>
          </p:cNvCxnSpPr>
          <p:nvPr/>
        </p:nvCxnSpPr>
        <p:spPr>
          <a:xfrm flipV="1">
            <a:off x="6158900" y="4168070"/>
            <a:ext cx="0" cy="20204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C802B795-E9DF-B40D-8DB3-2B1E744D5653}"/>
              </a:ext>
            </a:extLst>
          </p:cNvPr>
          <p:cNvSpPr txBox="1"/>
          <p:nvPr/>
        </p:nvSpPr>
        <p:spPr>
          <a:xfrm>
            <a:off x="6020303" y="3799051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+3dB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0D5D77B-8A2E-BB72-E7AC-8661691455C1}"/>
              </a:ext>
            </a:extLst>
          </p:cNvPr>
          <p:cNvSpPr txBox="1"/>
          <p:nvPr/>
        </p:nvSpPr>
        <p:spPr>
          <a:xfrm>
            <a:off x="1942042" y="3158658"/>
            <a:ext cx="4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10</a:t>
            </a:r>
          </a:p>
          <a:p>
            <a:pPr algn="r"/>
            <a:endParaRPr lang="fr-FR" sz="1200" b="1" dirty="0"/>
          </a:p>
          <a:p>
            <a:pPr algn="r"/>
            <a:r>
              <a:rPr lang="fr-FR" sz="12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464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41" grpId="0"/>
      <p:bldP spid="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41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Identification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3702E5C-34E8-4ABA-8EF5-DA65186ED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" y="2557453"/>
            <a:ext cx="9036729" cy="3895039"/>
          </a:xfrm>
          <a:prstGeom prst="rect">
            <a:avLst/>
          </a:prstGeom>
        </p:spPr>
      </p:pic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BF411CA-29F9-4FD2-915F-C30097F55FF1}"/>
              </a:ext>
            </a:extLst>
          </p:cNvPr>
          <p:cNvCxnSpPr>
            <a:cxnSpLocks/>
          </p:cNvCxnSpPr>
          <p:nvPr/>
        </p:nvCxnSpPr>
        <p:spPr>
          <a:xfrm flipV="1">
            <a:off x="148094" y="5479997"/>
            <a:ext cx="8790305" cy="9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1EDEE73-39F2-4089-9EC4-4098B9153297}"/>
                  </a:ext>
                </a:extLst>
              </p:cNvPr>
              <p:cNvSpPr/>
              <p:nvPr/>
            </p:nvSpPr>
            <p:spPr>
              <a:xfrm>
                <a:off x="449055" y="1320186"/>
                <a:ext cx="10875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1EDEE73-39F2-4089-9EC4-4098B9153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5" y="1320186"/>
                <a:ext cx="1087542" cy="400110"/>
              </a:xfrm>
              <a:prstGeom prst="rect">
                <a:avLst/>
              </a:prstGeom>
              <a:blipFill>
                <a:blip r:embed="rId5"/>
                <a:stretch>
                  <a:fillRect l="-6180"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83D3C3E4-9EBD-4356-944A-0A9B73192EF5}"/>
              </a:ext>
            </a:extLst>
          </p:cNvPr>
          <p:cNvSpPr txBox="1"/>
          <p:nvPr/>
        </p:nvSpPr>
        <p:spPr>
          <a:xfrm>
            <a:off x="449055" y="2035727"/>
            <a:ext cx="822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1 : on identifie la courbe en BF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CF9AF232-84EC-4BAA-8E97-EA542BC7E492}"/>
              </a:ext>
            </a:extLst>
          </p:cNvPr>
          <p:cNvCxnSpPr>
            <a:cxnSpLocks/>
          </p:cNvCxnSpPr>
          <p:nvPr/>
        </p:nvCxnSpPr>
        <p:spPr>
          <a:xfrm flipV="1">
            <a:off x="168486" y="3796494"/>
            <a:ext cx="8787797" cy="7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BC1A965-A579-49BE-931E-11FB138D0E9B}"/>
              </a:ext>
            </a:extLst>
          </p:cNvPr>
          <p:cNvCxnSpPr>
            <a:cxnSpLocks/>
          </p:cNvCxnSpPr>
          <p:nvPr/>
        </p:nvCxnSpPr>
        <p:spPr>
          <a:xfrm flipV="1">
            <a:off x="2339752" y="2421667"/>
            <a:ext cx="0" cy="2114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8767510F-B0CF-4AE0-A70D-9FA7753E55FD}"/>
              </a:ext>
            </a:extLst>
          </p:cNvPr>
          <p:cNvCxnSpPr>
            <a:cxnSpLocks/>
          </p:cNvCxnSpPr>
          <p:nvPr/>
        </p:nvCxnSpPr>
        <p:spPr>
          <a:xfrm flipV="1">
            <a:off x="2339752" y="4611702"/>
            <a:ext cx="0" cy="198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888817D0-AB6A-489F-B5EF-4F201C77C8FB}"/>
              </a:ext>
            </a:extLst>
          </p:cNvPr>
          <p:cNvSpPr txBox="1"/>
          <p:nvPr/>
        </p:nvSpPr>
        <p:spPr>
          <a:xfrm>
            <a:off x="155575" y="3857109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AFB9CBF-2DC9-4B64-AF78-C5F487071E54}"/>
              </a:ext>
            </a:extLst>
          </p:cNvPr>
          <p:cNvSpPr txBox="1"/>
          <p:nvPr/>
        </p:nvSpPr>
        <p:spPr>
          <a:xfrm>
            <a:off x="8276197" y="506952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5AE1EA5-4593-4CA7-A6A8-9BABACD71759}"/>
              </a:ext>
            </a:extLst>
          </p:cNvPr>
          <p:cNvSpPr txBox="1"/>
          <p:nvPr/>
        </p:nvSpPr>
        <p:spPr>
          <a:xfrm>
            <a:off x="148094" y="5542242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6513EF2-5FB8-4043-80CC-166F509254B4}"/>
              </a:ext>
            </a:extLst>
          </p:cNvPr>
          <p:cNvSpPr txBox="1"/>
          <p:nvPr/>
        </p:nvSpPr>
        <p:spPr>
          <a:xfrm>
            <a:off x="1649729" y="44127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ϕ</a:t>
            </a:r>
            <a:r>
              <a:rPr lang="fr-FR" dirty="0"/>
              <a:t> [°]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7E1FF343-B08F-475E-9B63-803AD5FACED9}"/>
                  </a:ext>
                </a:extLst>
              </p:cNvPr>
              <p:cNvSpPr txBox="1"/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fr-FR" dirty="0"/>
                  <a:t> [dB]</a:t>
                </a: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7E1FF343-B08F-475E-9B63-803AD5FAC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6DE00DE-EFD6-47C2-BE54-D0A8259AD880}"/>
              </a:ext>
            </a:extLst>
          </p:cNvPr>
          <p:cNvCxnSpPr>
            <a:cxnSpLocks/>
          </p:cNvCxnSpPr>
          <p:nvPr/>
        </p:nvCxnSpPr>
        <p:spPr>
          <a:xfrm>
            <a:off x="3563888" y="3751801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02BD533-C10C-4453-9D15-AE5CE90D5D6E}"/>
              </a:ext>
            </a:extLst>
          </p:cNvPr>
          <p:cNvCxnSpPr>
            <a:cxnSpLocks/>
          </p:cNvCxnSpPr>
          <p:nvPr/>
        </p:nvCxnSpPr>
        <p:spPr>
          <a:xfrm>
            <a:off x="6151307" y="3728890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8E4394D5-CD35-4325-837C-7862ABD464DB}"/>
              </a:ext>
            </a:extLst>
          </p:cNvPr>
          <p:cNvSpPr txBox="1"/>
          <p:nvPr/>
        </p:nvSpPr>
        <p:spPr>
          <a:xfrm>
            <a:off x="1875954" y="4743885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90°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9A1889C-6506-4D5F-A269-48CA38D16513}"/>
              </a:ext>
            </a:extLst>
          </p:cNvPr>
          <p:cNvSpPr txBox="1"/>
          <p:nvPr/>
        </p:nvSpPr>
        <p:spPr>
          <a:xfrm>
            <a:off x="1800812" y="5765931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-90°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B8816A2-1498-466B-A133-2E36ECF3BF49}"/>
              </a:ext>
            </a:extLst>
          </p:cNvPr>
          <p:cNvSpPr txBox="1"/>
          <p:nvPr/>
        </p:nvSpPr>
        <p:spPr>
          <a:xfrm>
            <a:off x="1930042" y="5185664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0°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C4D7D75-F231-4F53-B599-E5F3B8B5906C}"/>
              </a:ext>
            </a:extLst>
          </p:cNvPr>
          <p:cNvSpPr txBox="1"/>
          <p:nvPr/>
        </p:nvSpPr>
        <p:spPr>
          <a:xfrm>
            <a:off x="8232477" y="3259739"/>
            <a:ext cx="11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937C97F-B635-6D8B-B74B-88D13A8B1B3F}"/>
              </a:ext>
            </a:extLst>
          </p:cNvPr>
          <p:cNvSpPr/>
          <p:nvPr/>
        </p:nvSpPr>
        <p:spPr>
          <a:xfrm>
            <a:off x="905397" y="3204156"/>
            <a:ext cx="7736179" cy="1137496"/>
          </a:xfrm>
          <a:custGeom>
            <a:avLst/>
            <a:gdLst>
              <a:gd name="connsiteX0" fmla="*/ 0 w 7425732"/>
              <a:gd name="connsiteY0" fmla="*/ 0 h 562707"/>
              <a:gd name="connsiteX1" fmla="*/ 2411604 w 7425732"/>
              <a:gd name="connsiteY1" fmla="*/ 170822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0 h 562707"/>
              <a:gd name="connsiteX1" fmla="*/ 2361362 w 7425732"/>
              <a:gd name="connsiteY1" fmla="*/ 140676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0 h 562707"/>
              <a:gd name="connsiteX1" fmla="*/ 2540086 w 7425732"/>
              <a:gd name="connsiteY1" fmla="*/ 73350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4101 h 566808"/>
              <a:gd name="connsiteX1" fmla="*/ 2540086 w 7425732"/>
              <a:gd name="connsiteY1" fmla="*/ 77451 h 566808"/>
              <a:gd name="connsiteX2" fmla="*/ 4983982 w 7425732"/>
              <a:gd name="connsiteY2" fmla="*/ 446228 h 566808"/>
              <a:gd name="connsiteX3" fmla="*/ 7425732 w 7425732"/>
              <a:gd name="connsiteY3" fmla="*/ 566808 h 566808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02313 w 7444063"/>
              <a:gd name="connsiteY2" fmla="*/ 453017 h 573597"/>
              <a:gd name="connsiteX3" fmla="*/ 7444063 w 7444063"/>
              <a:gd name="connsiteY3" fmla="*/ 573597 h 573597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02313 w 7444063"/>
              <a:gd name="connsiteY2" fmla="*/ 453017 h 573597"/>
              <a:gd name="connsiteX3" fmla="*/ 7444063 w 7444063"/>
              <a:gd name="connsiteY3" fmla="*/ 573597 h 573597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61888 w 7444063"/>
              <a:gd name="connsiteY2" fmla="*/ 498702 h 573597"/>
              <a:gd name="connsiteX3" fmla="*/ 7444063 w 7444063"/>
              <a:gd name="connsiteY3" fmla="*/ 573597 h 573597"/>
              <a:gd name="connsiteX0" fmla="*/ 0 w 7444063"/>
              <a:gd name="connsiteY0" fmla="*/ 3676 h 574305"/>
              <a:gd name="connsiteX1" fmla="*/ 2558417 w 7444063"/>
              <a:gd name="connsiteY1" fmla="*/ 84240 h 574305"/>
              <a:gd name="connsiteX2" fmla="*/ 5061888 w 7444063"/>
              <a:gd name="connsiteY2" fmla="*/ 498702 h 574305"/>
              <a:gd name="connsiteX3" fmla="*/ 7444063 w 7444063"/>
              <a:gd name="connsiteY3" fmla="*/ 573597 h 57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4063" h="574305">
                <a:moveTo>
                  <a:pt x="0" y="3676"/>
                </a:moveTo>
                <a:cubicBezTo>
                  <a:pt x="1259136" y="-14354"/>
                  <a:pt x="1771296" y="37348"/>
                  <a:pt x="2558417" y="84240"/>
                </a:cubicBezTo>
                <a:cubicBezTo>
                  <a:pt x="3389081" y="157928"/>
                  <a:pt x="4217826" y="428363"/>
                  <a:pt x="5061888" y="498702"/>
                </a:cubicBezTo>
                <a:cubicBezTo>
                  <a:pt x="5905950" y="569041"/>
                  <a:pt x="6641032" y="577223"/>
                  <a:pt x="7444063" y="57359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F7721D5-84AD-B835-4874-24E2E71C1F3C}"/>
              </a:ext>
            </a:extLst>
          </p:cNvPr>
          <p:cNvSpPr/>
          <p:nvPr/>
        </p:nvSpPr>
        <p:spPr>
          <a:xfrm>
            <a:off x="924448" y="5462576"/>
            <a:ext cx="7717134" cy="415725"/>
          </a:xfrm>
          <a:custGeom>
            <a:avLst/>
            <a:gdLst>
              <a:gd name="connsiteX0" fmla="*/ 0 w 7717134"/>
              <a:gd name="connsiteY0" fmla="*/ 23824 h 415725"/>
              <a:gd name="connsiteX1" fmla="*/ 1637882 w 7717134"/>
              <a:gd name="connsiteY1" fmla="*/ 33872 h 415725"/>
              <a:gd name="connsiteX2" fmla="*/ 2652765 w 7717134"/>
              <a:gd name="connsiteY2" fmla="*/ 204694 h 415725"/>
              <a:gd name="connsiteX3" fmla="*/ 3989196 w 7717134"/>
              <a:gd name="connsiteY3" fmla="*/ 415710 h 415725"/>
              <a:gd name="connsiteX4" fmla="*/ 5355772 w 7717134"/>
              <a:gd name="connsiteY4" fmla="*/ 214743 h 415725"/>
              <a:gd name="connsiteX5" fmla="*/ 6390752 w 7717134"/>
              <a:gd name="connsiteY5" fmla="*/ 13776 h 415725"/>
              <a:gd name="connsiteX6" fmla="*/ 7717134 w 7717134"/>
              <a:gd name="connsiteY6" fmla="*/ 33872 h 41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7134" h="415725">
                <a:moveTo>
                  <a:pt x="0" y="23824"/>
                </a:moveTo>
                <a:cubicBezTo>
                  <a:pt x="597877" y="13775"/>
                  <a:pt x="1195755" y="3727"/>
                  <a:pt x="1637882" y="33872"/>
                </a:cubicBezTo>
                <a:cubicBezTo>
                  <a:pt x="2080009" y="64017"/>
                  <a:pt x="2652765" y="204694"/>
                  <a:pt x="2652765" y="204694"/>
                </a:cubicBezTo>
                <a:cubicBezTo>
                  <a:pt x="3044651" y="268334"/>
                  <a:pt x="3538695" y="414035"/>
                  <a:pt x="3989196" y="415710"/>
                </a:cubicBezTo>
                <a:cubicBezTo>
                  <a:pt x="4439697" y="417385"/>
                  <a:pt x="4955513" y="281732"/>
                  <a:pt x="5355772" y="214743"/>
                </a:cubicBezTo>
                <a:cubicBezTo>
                  <a:pt x="5756031" y="147754"/>
                  <a:pt x="5997192" y="43921"/>
                  <a:pt x="6390752" y="13776"/>
                </a:cubicBezTo>
                <a:cubicBezTo>
                  <a:pt x="6784312" y="-16369"/>
                  <a:pt x="7250723" y="8751"/>
                  <a:pt x="7717134" y="33872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5EEF41-9651-6C99-35C3-9330849F0ABF}"/>
              </a:ext>
            </a:extLst>
          </p:cNvPr>
          <p:cNvSpPr txBox="1"/>
          <p:nvPr/>
        </p:nvSpPr>
        <p:spPr>
          <a:xfrm>
            <a:off x="1942042" y="3158658"/>
            <a:ext cx="4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10</a:t>
            </a:r>
          </a:p>
          <a:p>
            <a:pPr algn="r"/>
            <a:endParaRPr lang="fr-FR" sz="1200" b="1" dirty="0"/>
          </a:p>
          <a:p>
            <a:pPr algn="r"/>
            <a:r>
              <a:rPr lang="fr-FR" sz="12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46195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42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Identification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24A316-9B5D-4B06-B93F-3E4CFDADE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" y="2557453"/>
            <a:ext cx="9036729" cy="3895039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7D2923C-0EA2-4848-A570-7369506C1E84}"/>
              </a:ext>
            </a:extLst>
          </p:cNvPr>
          <p:cNvCxnSpPr>
            <a:cxnSpLocks/>
          </p:cNvCxnSpPr>
          <p:nvPr/>
        </p:nvCxnSpPr>
        <p:spPr>
          <a:xfrm flipV="1">
            <a:off x="148094" y="5479997"/>
            <a:ext cx="8790305" cy="9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5F57459-C36C-4A30-AA34-A43F426E2104}"/>
              </a:ext>
            </a:extLst>
          </p:cNvPr>
          <p:cNvSpPr txBox="1"/>
          <p:nvPr/>
        </p:nvSpPr>
        <p:spPr>
          <a:xfrm>
            <a:off x="449055" y="2035727"/>
            <a:ext cx="822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1 : on identifie la courbe en BF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AB77715-A613-4793-B501-09E3550DFB46}"/>
              </a:ext>
            </a:extLst>
          </p:cNvPr>
          <p:cNvCxnSpPr>
            <a:cxnSpLocks/>
          </p:cNvCxnSpPr>
          <p:nvPr/>
        </p:nvCxnSpPr>
        <p:spPr>
          <a:xfrm flipV="1">
            <a:off x="168486" y="3796494"/>
            <a:ext cx="8787797" cy="7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A6561C3-020A-4EC0-BDF7-298DBFC8CEB7}"/>
              </a:ext>
            </a:extLst>
          </p:cNvPr>
          <p:cNvCxnSpPr>
            <a:cxnSpLocks/>
          </p:cNvCxnSpPr>
          <p:nvPr/>
        </p:nvCxnSpPr>
        <p:spPr>
          <a:xfrm flipV="1">
            <a:off x="2339752" y="2421667"/>
            <a:ext cx="0" cy="2114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E4E900F-ACBD-4498-800F-A6622948E60A}"/>
              </a:ext>
            </a:extLst>
          </p:cNvPr>
          <p:cNvCxnSpPr>
            <a:cxnSpLocks/>
          </p:cNvCxnSpPr>
          <p:nvPr/>
        </p:nvCxnSpPr>
        <p:spPr>
          <a:xfrm flipV="1">
            <a:off x="2339752" y="4611702"/>
            <a:ext cx="0" cy="198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7CDE3D1-6F7C-48C8-8E6A-012A0F4791F8}"/>
              </a:ext>
            </a:extLst>
          </p:cNvPr>
          <p:cNvSpPr txBox="1"/>
          <p:nvPr/>
        </p:nvSpPr>
        <p:spPr>
          <a:xfrm>
            <a:off x="155575" y="3857109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5A1949D-5418-4196-8458-BA661193CC5A}"/>
              </a:ext>
            </a:extLst>
          </p:cNvPr>
          <p:cNvSpPr txBox="1"/>
          <p:nvPr/>
        </p:nvSpPr>
        <p:spPr>
          <a:xfrm>
            <a:off x="8276197" y="506952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4404FD-ECFC-4673-A663-10555794FD9D}"/>
              </a:ext>
            </a:extLst>
          </p:cNvPr>
          <p:cNvSpPr txBox="1"/>
          <p:nvPr/>
        </p:nvSpPr>
        <p:spPr>
          <a:xfrm>
            <a:off x="148094" y="5542242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5C7FD8-2C89-4200-8E6C-3098DBE738AF}"/>
              </a:ext>
            </a:extLst>
          </p:cNvPr>
          <p:cNvSpPr txBox="1"/>
          <p:nvPr/>
        </p:nvSpPr>
        <p:spPr>
          <a:xfrm>
            <a:off x="1649729" y="44127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ϕ</a:t>
            </a:r>
            <a:r>
              <a:rPr lang="fr-FR" dirty="0"/>
              <a:t> [°]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3271EE1-C3AE-4222-9CCB-33322904FC82}"/>
                  </a:ext>
                </a:extLst>
              </p:cNvPr>
              <p:cNvSpPr txBox="1"/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fr-FR" dirty="0"/>
                  <a:t> [dB]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3271EE1-C3AE-4222-9CCB-33322904F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B233E34-DCC2-4925-BC23-4C58F9983542}"/>
              </a:ext>
            </a:extLst>
          </p:cNvPr>
          <p:cNvCxnSpPr>
            <a:cxnSpLocks/>
          </p:cNvCxnSpPr>
          <p:nvPr/>
        </p:nvCxnSpPr>
        <p:spPr>
          <a:xfrm>
            <a:off x="3563888" y="3751801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7900077-4019-4B76-BD10-6AE6FEA4720A}"/>
              </a:ext>
            </a:extLst>
          </p:cNvPr>
          <p:cNvCxnSpPr>
            <a:cxnSpLocks/>
          </p:cNvCxnSpPr>
          <p:nvPr/>
        </p:nvCxnSpPr>
        <p:spPr>
          <a:xfrm>
            <a:off x="6151307" y="3728890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004F4-40E3-4F7A-8299-BA41736F335F}"/>
              </a:ext>
            </a:extLst>
          </p:cNvPr>
          <p:cNvSpPr txBox="1"/>
          <p:nvPr/>
        </p:nvSpPr>
        <p:spPr>
          <a:xfrm>
            <a:off x="1875954" y="4743885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90°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15FC05-DF2F-4DCE-9720-B48BBB4DBDFA}"/>
              </a:ext>
            </a:extLst>
          </p:cNvPr>
          <p:cNvSpPr txBox="1"/>
          <p:nvPr/>
        </p:nvSpPr>
        <p:spPr>
          <a:xfrm>
            <a:off x="1800812" y="5765931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-90°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15B43D3-C24C-4B68-A8F3-298221FDC968}"/>
              </a:ext>
            </a:extLst>
          </p:cNvPr>
          <p:cNvSpPr txBox="1"/>
          <p:nvPr/>
        </p:nvSpPr>
        <p:spPr>
          <a:xfrm>
            <a:off x="1930042" y="5185664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0°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2B7E7FE-86D1-468E-B221-4C4B82CED8ED}"/>
              </a:ext>
            </a:extLst>
          </p:cNvPr>
          <p:cNvSpPr txBox="1"/>
          <p:nvPr/>
        </p:nvSpPr>
        <p:spPr>
          <a:xfrm>
            <a:off x="8232477" y="3259739"/>
            <a:ext cx="11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46524433-F700-49F4-9CFD-A7DACD34D789}"/>
              </a:ext>
            </a:extLst>
          </p:cNvPr>
          <p:cNvSpPr/>
          <p:nvPr/>
        </p:nvSpPr>
        <p:spPr>
          <a:xfrm>
            <a:off x="924448" y="5462576"/>
            <a:ext cx="7717134" cy="415725"/>
          </a:xfrm>
          <a:custGeom>
            <a:avLst/>
            <a:gdLst>
              <a:gd name="connsiteX0" fmla="*/ 0 w 7717134"/>
              <a:gd name="connsiteY0" fmla="*/ 23824 h 415725"/>
              <a:gd name="connsiteX1" fmla="*/ 1637882 w 7717134"/>
              <a:gd name="connsiteY1" fmla="*/ 33872 h 415725"/>
              <a:gd name="connsiteX2" fmla="*/ 2652765 w 7717134"/>
              <a:gd name="connsiteY2" fmla="*/ 204694 h 415725"/>
              <a:gd name="connsiteX3" fmla="*/ 3989196 w 7717134"/>
              <a:gd name="connsiteY3" fmla="*/ 415710 h 415725"/>
              <a:gd name="connsiteX4" fmla="*/ 5355772 w 7717134"/>
              <a:gd name="connsiteY4" fmla="*/ 214743 h 415725"/>
              <a:gd name="connsiteX5" fmla="*/ 6390752 w 7717134"/>
              <a:gd name="connsiteY5" fmla="*/ 13776 h 415725"/>
              <a:gd name="connsiteX6" fmla="*/ 7717134 w 7717134"/>
              <a:gd name="connsiteY6" fmla="*/ 33872 h 41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7134" h="415725">
                <a:moveTo>
                  <a:pt x="0" y="23824"/>
                </a:moveTo>
                <a:cubicBezTo>
                  <a:pt x="597877" y="13775"/>
                  <a:pt x="1195755" y="3727"/>
                  <a:pt x="1637882" y="33872"/>
                </a:cubicBezTo>
                <a:cubicBezTo>
                  <a:pt x="2080009" y="64017"/>
                  <a:pt x="2652765" y="204694"/>
                  <a:pt x="2652765" y="204694"/>
                </a:cubicBezTo>
                <a:cubicBezTo>
                  <a:pt x="3044651" y="268334"/>
                  <a:pt x="3538695" y="414035"/>
                  <a:pt x="3989196" y="415710"/>
                </a:cubicBezTo>
                <a:cubicBezTo>
                  <a:pt x="4439697" y="417385"/>
                  <a:pt x="4955513" y="281732"/>
                  <a:pt x="5355772" y="214743"/>
                </a:cubicBezTo>
                <a:cubicBezTo>
                  <a:pt x="5756031" y="147754"/>
                  <a:pt x="5997192" y="43921"/>
                  <a:pt x="6390752" y="13776"/>
                </a:cubicBezTo>
                <a:cubicBezTo>
                  <a:pt x="6784312" y="-16369"/>
                  <a:pt x="7250723" y="8751"/>
                  <a:pt x="7717134" y="33872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1107745-E97C-4AFF-A2B8-E88377AF3068}"/>
              </a:ext>
            </a:extLst>
          </p:cNvPr>
          <p:cNvSpPr txBox="1"/>
          <p:nvPr/>
        </p:nvSpPr>
        <p:spPr>
          <a:xfrm>
            <a:off x="722021" y="2825283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20 log 4 = 12 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37D9939-6903-4426-A332-2CD1CCC24629}"/>
              </a:ext>
            </a:extLst>
          </p:cNvPr>
          <p:cNvCxnSpPr>
            <a:cxnSpLocks/>
          </p:cNvCxnSpPr>
          <p:nvPr/>
        </p:nvCxnSpPr>
        <p:spPr>
          <a:xfrm flipV="1">
            <a:off x="935806" y="3191379"/>
            <a:ext cx="2643563" cy="5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B8BF932-CC8D-4D89-AE90-B8AC90D0DC01}"/>
              </a:ext>
            </a:extLst>
          </p:cNvPr>
          <p:cNvCxnSpPr>
            <a:cxnSpLocks/>
          </p:cNvCxnSpPr>
          <p:nvPr/>
        </p:nvCxnSpPr>
        <p:spPr>
          <a:xfrm flipH="1" flipV="1">
            <a:off x="662960" y="5461769"/>
            <a:ext cx="2924511" cy="13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BA7EACB9-766E-8096-D2BE-06108A31CBE1}"/>
              </a:ext>
            </a:extLst>
          </p:cNvPr>
          <p:cNvSpPr/>
          <p:nvPr/>
        </p:nvSpPr>
        <p:spPr>
          <a:xfrm>
            <a:off x="905397" y="3204156"/>
            <a:ext cx="7736179" cy="1137496"/>
          </a:xfrm>
          <a:custGeom>
            <a:avLst/>
            <a:gdLst>
              <a:gd name="connsiteX0" fmla="*/ 0 w 7425732"/>
              <a:gd name="connsiteY0" fmla="*/ 0 h 562707"/>
              <a:gd name="connsiteX1" fmla="*/ 2411604 w 7425732"/>
              <a:gd name="connsiteY1" fmla="*/ 170822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0 h 562707"/>
              <a:gd name="connsiteX1" fmla="*/ 2361362 w 7425732"/>
              <a:gd name="connsiteY1" fmla="*/ 140676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0 h 562707"/>
              <a:gd name="connsiteX1" fmla="*/ 2540086 w 7425732"/>
              <a:gd name="connsiteY1" fmla="*/ 73350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4101 h 566808"/>
              <a:gd name="connsiteX1" fmla="*/ 2540086 w 7425732"/>
              <a:gd name="connsiteY1" fmla="*/ 77451 h 566808"/>
              <a:gd name="connsiteX2" fmla="*/ 4983982 w 7425732"/>
              <a:gd name="connsiteY2" fmla="*/ 446228 h 566808"/>
              <a:gd name="connsiteX3" fmla="*/ 7425732 w 7425732"/>
              <a:gd name="connsiteY3" fmla="*/ 566808 h 566808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02313 w 7444063"/>
              <a:gd name="connsiteY2" fmla="*/ 453017 h 573597"/>
              <a:gd name="connsiteX3" fmla="*/ 7444063 w 7444063"/>
              <a:gd name="connsiteY3" fmla="*/ 573597 h 573597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02313 w 7444063"/>
              <a:gd name="connsiteY2" fmla="*/ 453017 h 573597"/>
              <a:gd name="connsiteX3" fmla="*/ 7444063 w 7444063"/>
              <a:gd name="connsiteY3" fmla="*/ 573597 h 573597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61888 w 7444063"/>
              <a:gd name="connsiteY2" fmla="*/ 498702 h 573597"/>
              <a:gd name="connsiteX3" fmla="*/ 7444063 w 7444063"/>
              <a:gd name="connsiteY3" fmla="*/ 573597 h 573597"/>
              <a:gd name="connsiteX0" fmla="*/ 0 w 7444063"/>
              <a:gd name="connsiteY0" fmla="*/ 3676 h 574305"/>
              <a:gd name="connsiteX1" fmla="*/ 2558417 w 7444063"/>
              <a:gd name="connsiteY1" fmla="*/ 84240 h 574305"/>
              <a:gd name="connsiteX2" fmla="*/ 5061888 w 7444063"/>
              <a:gd name="connsiteY2" fmla="*/ 498702 h 574305"/>
              <a:gd name="connsiteX3" fmla="*/ 7444063 w 7444063"/>
              <a:gd name="connsiteY3" fmla="*/ 573597 h 57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4063" h="574305">
                <a:moveTo>
                  <a:pt x="0" y="3676"/>
                </a:moveTo>
                <a:cubicBezTo>
                  <a:pt x="1259136" y="-14354"/>
                  <a:pt x="1771296" y="37348"/>
                  <a:pt x="2558417" y="84240"/>
                </a:cubicBezTo>
                <a:cubicBezTo>
                  <a:pt x="3389081" y="157928"/>
                  <a:pt x="4217826" y="428363"/>
                  <a:pt x="5061888" y="498702"/>
                </a:cubicBezTo>
                <a:cubicBezTo>
                  <a:pt x="5905950" y="569041"/>
                  <a:pt x="6641032" y="577223"/>
                  <a:pt x="7444063" y="57359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59F3C62-6B4F-8244-EFF7-DAD50DD6F7D5}"/>
              </a:ext>
            </a:extLst>
          </p:cNvPr>
          <p:cNvSpPr txBox="1"/>
          <p:nvPr/>
        </p:nvSpPr>
        <p:spPr>
          <a:xfrm>
            <a:off x="1942042" y="3158658"/>
            <a:ext cx="4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10</a:t>
            </a:r>
          </a:p>
          <a:p>
            <a:pPr algn="r"/>
            <a:endParaRPr lang="fr-FR" sz="1200" b="1" dirty="0"/>
          </a:p>
          <a:p>
            <a:pPr algn="r"/>
            <a:r>
              <a:rPr lang="fr-FR" sz="12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4942A93-F727-065F-1C58-B34D195EC162}"/>
                  </a:ext>
                </a:extLst>
              </p:cNvPr>
              <p:cNvSpPr/>
              <p:nvPr/>
            </p:nvSpPr>
            <p:spPr>
              <a:xfrm>
                <a:off x="449055" y="1320186"/>
                <a:ext cx="11363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4942A93-F727-065F-1C58-B34D195EC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5" y="1320186"/>
                <a:ext cx="1136337" cy="400110"/>
              </a:xfrm>
              <a:prstGeom prst="rect">
                <a:avLst/>
              </a:prstGeom>
              <a:blipFill>
                <a:blip r:embed="rId7"/>
                <a:stretch>
                  <a:fillRect l="-5914"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370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43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Identification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24A316-9B5D-4B06-B93F-3E4CFDADE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" y="2557453"/>
            <a:ext cx="9036729" cy="3895039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7D2923C-0EA2-4848-A570-7369506C1E84}"/>
              </a:ext>
            </a:extLst>
          </p:cNvPr>
          <p:cNvCxnSpPr>
            <a:cxnSpLocks/>
          </p:cNvCxnSpPr>
          <p:nvPr/>
        </p:nvCxnSpPr>
        <p:spPr>
          <a:xfrm flipV="1">
            <a:off x="148094" y="5479997"/>
            <a:ext cx="8790305" cy="9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5CB4F6-2911-4681-A009-3D16F57D2C0E}"/>
                  </a:ext>
                </a:extLst>
              </p:cNvPr>
              <p:cNvSpPr/>
              <p:nvPr/>
            </p:nvSpPr>
            <p:spPr>
              <a:xfrm>
                <a:off x="449055" y="1320186"/>
                <a:ext cx="2293769" cy="566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=4 .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1+0,3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fr-FR" sz="2000">
                        <a:latin typeface="Cambria Math" panose="02040503050406030204" pitchFamily="18" charset="0"/>
                      </a:rPr>
                      <m:t>.  …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5CB4F6-2911-4681-A009-3D16F57D2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5" y="1320186"/>
                <a:ext cx="2293769" cy="566052"/>
              </a:xfrm>
              <a:prstGeom prst="rect">
                <a:avLst/>
              </a:prstGeom>
              <a:blipFill>
                <a:blip r:embed="rId5"/>
                <a:stretch>
                  <a:fillRect l="-2926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E5F57459-C36C-4A30-AA34-A43F426E2104}"/>
              </a:ext>
            </a:extLst>
          </p:cNvPr>
          <p:cNvSpPr txBox="1"/>
          <p:nvPr/>
        </p:nvSpPr>
        <p:spPr>
          <a:xfrm>
            <a:off x="449055" y="2035727"/>
            <a:ext cx="822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2 : on trace les tangentes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AB77715-A613-4793-B501-09E3550DFB46}"/>
              </a:ext>
            </a:extLst>
          </p:cNvPr>
          <p:cNvCxnSpPr>
            <a:cxnSpLocks/>
          </p:cNvCxnSpPr>
          <p:nvPr/>
        </p:nvCxnSpPr>
        <p:spPr>
          <a:xfrm flipV="1">
            <a:off x="168486" y="3796494"/>
            <a:ext cx="8787797" cy="7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A6561C3-020A-4EC0-BDF7-298DBFC8CEB7}"/>
              </a:ext>
            </a:extLst>
          </p:cNvPr>
          <p:cNvCxnSpPr>
            <a:cxnSpLocks/>
          </p:cNvCxnSpPr>
          <p:nvPr/>
        </p:nvCxnSpPr>
        <p:spPr>
          <a:xfrm flipV="1">
            <a:off x="2339752" y="2421667"/>
            <a:ext cx="0" cy="2114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E4E900F-ACBD-4498-800F-A6622948E60A}"/>
              </a:ext>
            </a:extLst>
          </p:cNvPr>
          <p:cNvCxnSpPr>
            <a:cxnSpLocks/>
          </p:cNvCxnSpPr>
          <p:nvPr/>
        </p:nvCxnSpPr>
        <p:spPr>
          <a:xfrm flipV="1">
            <a:off x="2339752" y="4611702"/>
            <a:ext cx="0" cy="198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7CDE3D1-6F7C-48C8-8E6A-012A0F4791F8}"/>
              </a:ext>
            </a:extLst>
          </p:cNvPr>
          <p:cNvSpPr txBox="1"/>
          <p:nvPr/>
        </p:nvSpPr>
        <p:spPr>
          <a:xfrm>
            <a:off x="155575" y="3857109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5A1949D-5418-4196-8458-BA661193CC5A}"/>
              </a:ext>
            </a:extLst>
          </p:cNvPr>
          <p:cNvSpPr txBox="1"/>
          <p:nvPr/>
        </p:nvSpPr>
        <p:spPr>
          <a:xfrm>
            <a:off x="8276197" y="506952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4404FD-ECFC-4673-A663-10555794FD9D}"/>
              </a:ext>
            </a:extLst>
          </p:cNvPr>
          <p:cNvSpPr txBox="1"/>
          <p:nvPr/>
        </p:nvSpPr>
        <p:spPr>
          <a:xfrm>
            <a:off x="148094" y="5542242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5C7FD8-2C89-4200-8E6C-3098DBE738AF}"/>
              </a:ext>
            </a:extLst>
          </p:cNvPr>
          <p:cNvSpPr txBox="1"/>
          <p:nvPr/>
        </p:nvSpPr>
        <p:spPr>
          <a:xfrm>
            <a:off x="1649729" y="44127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ϕ</a:t>
            </a:r>
            <a:r>
              <a:rPr lang="fr-FR" dirty="0"/>
              <a:t> [°]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3271EE1-C3AE-4222-9CCB-33322904FC82}"/>
                  </a:ext>
                </a:extLst>
              </p:cNvPr>
              <p:cNvSpPr txBox="1"/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fr-FR" dirty="0"/>
                  <a:t> [dB]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3271EE1-C3AE-4222-9CCB-33322904F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B233E34-DCC2-4925-BC23-4C58F9983542}"/>
              </a:ext>
            </a:extLst>
          </p:cNvPr>
          <p:cNvCxnSpPr>
            <a:cxnSpLocks/>
          </p:cNvCxnSpPr>
          <p:nvPr/>
        </p:nvCxnSpPr>
        <p:spPr>
          <a:xfrm>
            <a:off x="3563888" y="3751801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7900077-4019-4B76-BD10-6AE6FEA4720A}"/>
              </a:ext>
            </a:extLst>
          </p:cNvPr>
          <p:cNvCxnSpPr>
            <a:cxnSpLocks/>
          </p:cNvCxnSpPr>
          <p:nvPr/>
        </p:nvCxnSpPr>
        <p:spPr>
          <a:xfrm>
            <a:off x="6151307" y="3728890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004F4-40E3-4F7A-8299-BA41736F335F}"/>
              </a:ext>
            </a:extLst>
          </p:cNvPr>
          <p:cNvSpPr txBox="1"/>
          <p:nvPr/>
        </p:nvSpPr>
        <p:spPr>
          <a:xfrm>
            <a:off x="1875954" y="4743885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90°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15FC05-DF2F-4DCE-9720-B48BBB4DBDFA}"/>
              </a:ext>
            </a:extLst>
          </p:cNvPr>
          <p:cNvSpPr txBox="1"/>
          <p:nvPr/>
        </p:nvSpPr>
        <p:spPr>
          <a:xfrm>
            <a:off x="1800812" y="5765931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-90°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15B43D3-C24C-4B68-A8F3-298221FDC968}"/>
              </a:ext>
            </a:extLst>
          </p:cNvPr>
          <p:cNvSpPr txBox="1"/>
          <p:nvPr/>
        </p:nvSpPr>
        <p:spPr>
          <a:xfrm>
            <a:off x="1930042" y="5185664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0°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2B7E7FE-86D1-468E-B221-4C4B82CED8ED}"/>
              </a:ext>
            </a:extLst>
          </p:cNvPr>
          <p:cNvSpPr txBox="1"/>
          <p:nvPr/>
        </p:nvSpPr>
        <p:spPr>
          <a:xfrm>
            <a:off x="8232477" y="3259739"/>
            <a:ext cx="11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46524433-F700-49F4-9CFD-A7DACD34D789}"/>
              </a:ext>
            </a:extLst>
          </p:cNvPr>
          <p:cNvSpPr/>
          <p:nvPr/>
        </p:nvSpPr>
        <p:spPr>
          <a:xfrm>
            <a:off x="924448" y="5462576"/>
            <a:ext cx="7717134" cy="415725"/>
          </a:xfrm>
          <a:custGeom>
            <a:avLst/>
            <a:gdLst>
              <a:gd name="connsiteX0" fmla="*/ 0 w 7717134"/>
              <a:gd name="connsiteY0" fmla="*/ 23824 h 415725"/>
              <a:gd name="connsiteX1" fmla="*/ 1637882 w 7717134"/>
              <a:gd name="connsiteY1" fmla="*/ 33872 h 415725"/>
              <a:gd name="connsiteX2" fmla="*/ 2652765 w 7717134"/>
              <a:gd name="connsiteY2" fmla="*/ 204694 h 415725"/>
              <a:gd name="connsiteX3" fmla="*/ 3989196 w 7717134"/>
              <a:gd name="connsiteY3" fmla="*/ 415710 h 415725"/>
              <a:gd name="connsiteX4" fmla="*/ 5355772 w 7717134"/>
              <a:gd name="connsiteY4" fmla="*/ 214743 h 415725"/>
              <a:gd name="connsiteX5" fmla="*/ 6390752 w 7717134"/>
              <a:gd name="connsiteY5" fmla="*/ 13776 h 415725"/>
              <a:gd name="connsiteX6" fmla="*/ 7717134 w 7717134"/>
              <a:gd name="connsiteY6" fmla="*/ 33872 h 41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7134" h="415725">
                <a:moveTo>
                  <a:pt x="0" y="23824"/>
                </a:moveTo>
                <a:cubicBezTo>
                  <a:pt x="597877" y="13775"/>
                  <a:pt x="1195755" y="3727"/>
                  <a:pt x="1637882" y="33872"/>
                </a:cubicBezTo>
                <a:cubicBezTo>
                  <a:pt x="2080009" y="64017"/>
                  <a:pt x="2652765" y="204694"/>
                  <a:pt x="2652765" y="204694"/>
                </a:cubicBezTo>
                <a:cubicBezTo>
                  <a:pt x="3044651" y="268334"/>
                  <a:pt x="3538695" y="414035"/>
                  <a:pt x="3989196" y="415710"/>
                </a:cubicBezTo>
                <a:cubicBezTo>
                  <a:pt x="4439697" y="417385"/>
                  <a:pt x="4955513" y="281732"/>
                  <a:pt x="5355772" y="214743"/>
                </a:cubicBezTo>
                <a:cubicBezTo>
                  <a:pt x="5756031" y="147754"/>
                  <a:pt x="5997192" y="43921"/>
                  <a:pt x="6390752" y="13776"/>
                </a:cubicBezTo>
                <a:cubicBezTo>
                  <a:pt x="6784312" y="-16369"/>
                  <a:pt x="7250723" y="8751"/>
                  <a:pt x="7717134" y="33872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1107745-E97C-4AFF-A2B8-E88377AF3068}"/>
              </a:ext>
            </a:extLst>
          </p:cNvPr>
          <p:cNvSpPr txBox="1"/>
          <p:nvPr/>
        </p:nvSpPr>
        <p:spPr>
          <a:xfrm>
            <a:off x="722021" y="2825283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20 log 4 = 12 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37D9939-6903-4426-A332-2CD1CCC24629}"/>
              </a:ext>
            </a:extLst>
          </p:cNvPr>
          <p:cNvCxnSpPr>
            <a:cxnSpLocks/>
          </p:cNvCxnSpPr>
          <p:nvPr/>
        </p:nvCxnSpPr>
        <p:spPr>
          <a:xfrm flipV="1">
            <a:off x="935806" y="3191379"/>
            <a:ext cx="2643563" cy="5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B8BF932-CC8D-4D89-AE90-B8AC90D0DC01}"/>
              </a:ext>
            </a:extLst>
          </p:cNvPr>
          <p:cNvCxnSpPr>
            <a:cxnSpLocks/>
          </p:cNvCxnSpPr>
          <p:nvPr/>
        </p:nvCxnSpPr>
        <p:spPr>
          <a:xfrm flipH="1" flipV="1">
            <a:off x="662960" y="5461769"/>
            <a:ext cx="2924511" cy="13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BA7EACB9-766E-8096-D2BE-06108A31CBE1}"/>
              </a:ext>
            </a:extLst>
          </p:cNvPr>
          <p:cNvSpPr/>
          <p:nvPr/>
        </p:nvSpPr>
        <p:spPr>
          <a:xfrm>
            <a:off x="905397" y="3204156"/>
            <a:ext cx="7736179" cy="1137496"/>
          </a:xfrm>
          <a:custGeom>
            <a:avLst/>
            <a:gdLst>
              <a:gd name="connsiteX0" fmla="*/ 0 w 7425732"/>
              <a:gd name="connsiteY0" fmla="*/ 0 h 562707"/>
              <a:gd name="connsiteX1" fmla="*/ 2411604 w 7425732"/>
              <a:gd name="connsiteY1" fmla="*/ 170822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0 h 562707"/>
              <a:gd name="connsiteX1" fmla="*/ 2361362 w 7425732"/>
              <a:gd name="connsiteY1" fmla="*/ 140676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0 h 562707"/>
              <a:gd name="connsiteX1" fmla="*/ 2540086 w 7425732"/>
              <a:gd name="connsiteY1" fmla="*/ 73350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4101 h 566808"/>
              <a:gd name="connsiteX1" fmla="*/ 2540086 w 7425732"/>
              <a:gd name="connsiteY1" fmla="*/ 77451 h 566808"/>
              <a:gd name="connsiteX2" fmla="*/ 4983982 w 7425732"/>
              <a:gd name="connsiteY2" fmla="*/ 446228 h 566808"/>
              <a:gd name="connsiteX3" fmla="*/ 7425732 w 7425732"/>
              <a:gd name="connsiteY3" fmla="*/ 566808 h 566808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02313 w 7444063"/>
              <a:gd name="connsiteY2" fmla="*/ 453017 h 573597"/>
              <a:gd name="connsiteX3" fmla="*/ 7444063 w 7444063"/>
              <a:gd name="connsiteY3" fmla="*/ 573597 h 573597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02313 w 7444063"/>
              <a:gd name="connsiteY2" fmla="*/ 453017 h 573597"/>
              <a:gd name="connsiteX3" fmla="*/ 7444063 w 7444063"/>
              <a:gd name="connsiteY3" fmla="*/ 573597 h 573597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61888 w 7444063"/>
              <a:gd name="connsiteY2" fmla="*/ 498702 h 573597"/>
              <a:gd name="connsiteX3" fmla="*/ 7444063 w 7444063"/>
              <a:gd name="connsiteY3" fmla="*/ 573597 h 573597"/>
              <a:gd name="connsiteX0" fmla="*/ 0 w 7444063"/>
              <a:gd name="connsiteY0" fmla="*/ 3676 h 574305"/>
              <a:gd name="connsiteX1" fmla="*/ 2558417 w 7444063"/>
              <a:gd name="connsiteY1" fmla="*/ 84240 h 574305"/>
              <a:gd name="connsiteX2" fmla="*/ 5061888 w 7444063"/>
              <a:gd name="connsiteY2" fmla="*/ 498702 h 574305"/>
              <a:gd name="connsiteX3" fmla="*/ 7444063 w 7444063"/>
              <a:gd name="connsiteY3" fmla="*/ 573597 h 57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4063" h="574305">
                <a:moveTo>
                  <a:pt x="0" y="3676"/>
                </a:moveTo>
                <a:cubicBezTo>
                  <a:pt x="1259136" y="-14354"/>
                  <a:pt x="1771296" y="37348"/>
                  <a:pt x="2558417" y="84240"/>
                </a:cubicBezTo>
                <a:cubicBezTo>
                  <a:pt x="3389081" y="157928"/>
                  <a:pt x="4217826" y="428363"/>
                  <a:pt x="5061888" y="498702"/>
                </a:cubicBezTo>
                <a:cubicBezTo>
                  <a:pt x="5905950" y="569041"/>
                  <a:pt x="6641032" y="577223"/>
                  <a:pt x="7444063" y="57359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59F3C62-6B4F-8244-EFF7-DAD50DD6F7D5}"/>
              </a:ext>
            </a:extLst>
          </p:cNvPr>
          <p:cNvSpPr txBox="1"/>
          <p:nvPr/>
        </p:nvSpPr>
        <p:spPr>
          <a:xfrm>
            <a:off x="1942042" y="3158658"/>
            <a:ext cx="4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10</a:t>
            </a:r>
          </a:p>
          <a:p>
            <a:pPr algn="r"/>
            <a:endParaRPr lang="fr-FR" sz="1200" b="1" dirty="0"/>
          </a:p>
          <a:p>
            <a:pPr algn="r"/>
            <a:r>
              <a:rPr lang="fr-FR" sz="12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66D7F15-DA60-2B5F-2BF6-DADFC0AA48AA}"/>
                  </a:ext>
                </a:extLst>
              </p:cNvPr>
              <p:cNvSpPr txBox="1"/>
              <p:nvPr/>
            </p:nvSpPr>
            <p:spPr>
              <a:xfrm>
                <a:off x="3140438" y="3895411"/>
                <a:ext cx="904991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1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sz="1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FR" sz="1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66D7F15-DA60-2B5F-2BF6-DADFC0AA4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438" y="3895411"/>
                <a:ext cx="904991" cy="469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8A94A90-FE86-534C-E9F0-C95B8EEDCB6D}"/>
              </a:ext>
            </a:extLst>
          </p:cNvPr>
          <p:cNvCxnSpPr>
            <a:cxnSpLocks/>
          </p:cNvCxnSpPr>
          <p:nvPr/>
        </p:nvCxnSpPr>
        <p:spPr>
          <a:xfrm flipH="1" flipV="1">
            <a:off x="3534546" y="3204749"/>
            <a:ext cx="2616761" cy="1181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C857546-773D-69BB-A0FB-E406B96BBA4A}"/>
              </a:ext>
            </a:extLst>
          </p:cNvPr>
          <p:cNvCxnSpPr>
            <a:cxnSpLocks/>
          </p:cNvCxnSpPr>
          <p:nvPr/>
        </p:nvCxnSpPr>
        <p:spPr>
          <a:xfrm flipH="1">
            <a:off x="3575130" y="5966683"/>
            <a:ext cx="2572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34E61BA-DC5C-0FF2-EEBD-FA812DBEB98F}"/>
              </a:ext>
            </a:extLst>
          </p:cNvPr>
          <p:cNvCxnSpPr>
            <a:cxnSpLocks/>
          </p:cNvCxnSpPr>
          <p:nvPr/>
        </p:nvCxnSpPr>
        <p:spPr>
          <a:xfrm>
            <a:off x="3563888" y="5470969"/>
            <a:ext cx="1" cy="4848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44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Identification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24A316-9B5D-4B06-B93F-3E4CFDADE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" y="2557453"/>
            <a:ext cx="9036729" cy="3895039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7D2923C-0EA2-4848-A570-7369506C1E84}"/>
              </a:ext>
            </a:extLst>
          </p:cNvPr>
          <p:cNvCxnSpPr>
            <a:cxnSpLocks/>
          </p:cNvCxnSpPr>
          <p:nvPr/>
        </p:nvCxnSpPr>
        <p:spPr>
          <a:xfrm flipV="1">
            <a:off x="148094" y="5479997"/>
            <a:ext cx="8790305" cy="9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5CB4F6-2911-4681-A009-3D16F57D2C0E}"/>
                  </a:ext>
                </a:extLst>
              </p:cNvPr>
              <p:cNvSpPr/>
              <p:nvPr/>
            </p:nvSpPr>
            <p:spPr>
              <a:xfrm>
                <a:off x="449055" y="1320186"/>
                <a:ext cx="3330784" cy="566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=4 .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1+0,3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fr-FR" sz="200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 panose="02040503050406030204" pitchFamily="18" charset="0"/>
                          </a:rPr>
                          <m:t>1+0,02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5CB4F6-2911-4681-A009-3D16F57D2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5" y="1320186"/>
                <a:ext cx="3330784" cy="566052"/>
              </a:xfrm>
              <a:prstGeom prst="rect">
                <a:avLst/>
              </a:prstGeom>
              <a:blipFill>
                <a:blip r:embed="rId5"/>
                <a:stretch>
                  <a:fillRect l="-2015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E5F57459-C36C-4A30-AA34-A43F426E2104}"/>
              </a:ext>
            </a:extLst>
          </p:cNvPr>
          <p:cNvSpPr txBox="1"/>
          <p:nvPr/>
        </p:nvSpPr>
        <p:spPr>
          <a:xfrm>
            <a:off x="449055" y="2035727"/>
            <a:ext cx="822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2 : on trace les tangentes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AB77715-A613-4793-B501-09E3550DFB46}"/>
              </a:ext>
            </a:extLst>
          </p:cNvPr>
          <p:cNvCxnSpPr>
            <a:cxnSpLocks/>
          </p:cNvCxnSpPr>
          <p:nvPr/>
        </p:nvCxnSpPr>
        <p:spPr>
          <a:xfrm flipV="1">
            <a:off x="168486" y="3796494"/>
            <a:ext cx="8787797" cy="7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A6561C3-020A-4EC0-BDF7-298DBFC8CEB7}"/>
              </a:ext>
            </a:extLst>
          </p:cNvPr>
          <p:cNvCxnSpPr>
            <a:cxnSpLocks/>
          </p:cNvCxnSpPr>
          <p:nvPr/>
        </p:nvCxnSpPr>
        <p:spPr>
          <a:xfrm flipV="1">
            <a:off x="2339752" y="2421667"/>
            <a:ext cx="0" cy="2114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E4E900F-ACBD-4498-800F-A6622948E60A}"/>
              </a:ext>
            </a:extLst>
          </p:cNvPr>
          <p:cNvCxnSpPr>
            <a:cxnSpLocks/>
          </p:cNvCxnSpPr>
          <p:nvPr/>
        </p:nvCxnSpPr>
        <p:spPr>
          <a:xfrm flipV="1">
            <a:off x="2339752" y="4611702"/>
            <a:ext cx="0" cy="198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7CDE3D1-6F7C-48C8-8E6A-012A0F4791F8}"/>
              </a:ext>
            </a:extLst>
          </p:cNvPr>
          <p:cNvSpPr txBox="1"/>
          <p:nvPr/>
        </p:nvSpPr>
        <p:spPr>
          <a:xfrm>
            <a:off x="155575" y="3857109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5A1949D-5418-4196-8458-BA661193CC5A}"/>
              </a:ext>
            </a:extLst>
          </p:cNvPr>
          <p:cNvSpPr txBox="1"/>
          <p:nvPr/>
        </p:nvSpPr>
        <p:spPr>
          <a:xfrm>
            <a:off x="8276197" y="506952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4404FD-ECFC-4673-A663-10555794FD9D}"/>
              </a:ext>
            </a:extLst>
          </p:cNvPr>
          <p:cNvSpPr txBox="1"/>
          <p:nvPr/>
        </p:nvSpPr>
        <p:spPr>
          <a:xfrm>
            <a:off x="148094" y="5542242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0,1		        1		                  10		                             100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5C7FD8-2C89-4200-8E6C-3098DBE738AF}"/>
              </a:ext>
            </a:extLst>
          </p:cNvPr>
          <p:cNvSpPr txBox="1"/>
          <p:nvPr/>
        </p:nvSpPr>
        <p:spPr>
          <a:xfrm>
            <a:off x="1649729" y="44127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ϕ</a:t>
            </a:r>
            <a:r>
              <a:rPr lang="fr-FR" dirty="0"/>
              <a:t> [°]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3271EE1-C3AE-4222-9CCB-33322904FC82}"/>
                  </a:ext>
                </a:extLst>
              </p:cNvPr>
              <p:cNvSpPr txBox="1"/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fr-FR" dirty="0"/>
                  <a:t> [dB]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3271EE1-C3AE-4222-9CCB-33322904F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B233E34-DCC2-4925-BC23-4C58F9983542}"/>
              </a:ext>
            </a:extLst>
          </p:cNvPr>
          <p:cNvCxnSpPr>
            <a:cxnSpLocks/>
          </p:cNvCxnSpPr>
          <p:nvPr/>
        </p:nvCxnSpPr>
        <p:spPr>
          <a:xfrm>
            <a:off x="3563888" y="3751801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7900077-4019-4B76-BD10-6AE6FEA4720A}"/>
              </a:ext>
            </a:extLst>
          </p:cNvPr>
          <p:cNvCxnSpPr>
            <a:cxnSpLocks/>
          </p:cNvCxnSpPr>
          <p:nvPr/>
        </p:nvCxnSpPr>
        <p:spPr>
          <a:xfrm>
            <a:off x="6151307" y="3728890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004F4-40E3-4F7A-8299-BA41736F335F}"/>
              </a:ext>
            </a:extLst>
          </p:cNvPr>
          <p:cNvSpPr txBox="1"/>
          <p:nvPr/>
        </p:nvSpPr>
        <p:spPr>
          <a:xfrm>
            <a:off x="1875954" y="4743885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90°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15FC05-DF2F-4DCE-9720-B48BBB4DBDFA}"/>
              </a:ext>
            </a:extLst>
          </p:cNvPr>
          <p:cNvSpPr txBox="1"/>
          <p:nvPr/>
        </p:nvSpPr>
        <p:spPr>
          <a:xfrm>
            <a:off x="1800812" y="5765931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-90°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15B43D3-C24C-4B68-A8F3-298221FDC968}"/>
              </a:ext>
            </a:extLst>
          </p:cNvPr>
          <p:cNvSpPr txBox="1"/>
          <p:nvPr/>
        </p:nvSpPr>
        <p:spPr>
          <a:xfrm>
            <a:off x="1930042" y="5185664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0°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2B7E7FE-86D1-468E-B221-4C4B82CED8ED}"/>
              </a:ext>
            </a:extLst>
          </p:cNvPr>
          <p:cNvSpPr txBox="1"/>
          <p:nvPr/>
        </p:nvSpPr>
        <p:spPr>
          <a:xfrm>
            <a:off x="8232477" y="3259739"/>
            <a:ext cx="11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46524433-F700-49F4-9CFD-A7DACD34D789}"/>
              </a:ext>
            </a:extLst>
          </p:cNvPr>
          <p:cNvSpPr/>
          <p:nvPr/>
        </p:nvSpPr>
        <p:spPr>
          <a:xfrm>
            <a:off x="924448" y="5462576"/>
            <a:ext cx="7717134" cy="415725"/>
          </a:xfrm>
          <a:custGeom>
            <a:avLst/>
            <a:gdLst>
              <a:gd name="connsiteX0" fmla="*/ 0 w 7717134"/>
              <a:gd name="connsiteY0" fmla="*/ 23824 h 415725"/>
              <a:gd name="connsiteX1" fmla="*/ 1637882 w 7717134"/>
              <a:gd name="connsiteY1" fmla="*/ 33872 h 415725"/>
              <a:gd name="connsiteX2" fmla="*/ 2652765 w 7717134"/>
              <a:gd name="connsiteY2" fmla="*/ 204694 h 415725"/>
              <a:gd name="connsiteX3" fmla="*/ 3989196 w 7717134"/>
              <a:gd name="connsiteY3" fmla="*/ 415710 h 415725"/>
              <a:gd name="connsiteX4" fmla="*/ 5355772 w 7717134"/>
              <a:gd name="connsiteY4" fmla="*/ 214743 h 415725"/>
              <a:gd name="connsiteX5" fmla="*/ 6390752 w 7717134"/>
              <a:gd name="connsiteY5" fmla="*/ 13776 h 415725"/>
              <a:gd name="connsiteX6" fmla="*/ 7717134 w 7717134"/>
              <a:gd name="connsiteY6" fmla="*/ 33872 h 41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7134" h="415725">
                <a:moveTo>
                  <a:pt x="0" y="23824"/>
                </a:moveTo>
                <a:cubicBezTo>
                  <a:pt x="597877" y="13775"/>
                  <a:pt x="1195755" y="3727"/>
                  <a:pt x="1637882" y="33872"/>
                </a:cubicBezTo>
                <a:cubicBezTo>
                  <a:pt x="2080009" y="64017"/>
                  <a:pt x="2652765" y="204694"/>
                  <a:pt x="2652765" y="204694"/>
                </a:cubicBezTo>
                <a:cubicBezTo>
                  <a:pt x="3044651" y="268334"/>
                  <a:pt x="3538695" y="414035"/>
                  <a:pt x="3989196" y="415710"/>
                </a:cubicBezTo>
                <a:cubicBezTo>
                  <a:pt x="4439697" y="417385"/>
                  <a:pt x="4955513" y="281732"/>
                  <a:pt x="5355772" y="214743"/>
                </a:cubicBezTo>
                <a:cubicBezTo>
                  <a:pt x="5756031" y="147754"/>
                  <a:pt x="5997192" y="43921"/>
                  <a:pt x="6390752" y="13776"/>
                </a:cubicBezTo>
                <a:cubicBezTo>
                  <a:pt x="6784312" y="-16369"/>
                  <a:pt x="7250723" y="8751"/>
                  <a:pt x="7717134" y="33872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1107745-E97C-4AFF-A2B8-E88377AF3068}"/>
              </a:ext>
            </a:extLst>
          </p:cNvPr>
          <p:cNvSpPr txBox="1"/>
          <p:nvPr/>
        </p:nvSpPr>
        <p:spPr>
          <a:xfrm>
            <a:off x="722021" y="2825283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20 log 4 = 12 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37D9939-6903-4426-A332-2CD1CCC24629}"/>
              </a:ext>
            </a:extLst>
          </p:cNvPr>
          <p:cNvCxnSpPr>
            <a:cxnSpLocks/>
          </p:cNvCxnSpPr>
          <p:nvPr/>
        </p:nvCxnSpPr>
        <p:spPr>
          <a:xfrm flipV="1">
            <a:off x="935806" y="3191379"/>
            <a:ext cx="2643563" cy="5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B8BF932-CC8D-4D89-AE90-B8AC90D0DC01}"/>
              </a:ext>
            </a:extLst>
          </p:cNvPr>
          <p:cNvCxnSpPr>
            <a:cxnSpLocks/>
          </p:cNvCxnSpPr>
          <p:nvPr/>
        </p:nvCxnSpPr>
        <p:spPr>
          <a:xfrm flipH="1" flipV="1">
            <a:off x="662960" y="5461769"/>
            <a:ext cx="2924511" cy="13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BA7EACB9-766E-8096-D2BE-06108A31CBE1}"/>
              </a:ext>
            </a:extLst>
          </p:cNvPr>
          <p:cNvSpPr/>
          <p:nvPr/>
        </p:nvSpPr>
        <p:spPr>
          <a:xfrm>
            <a:off x="905397" y="3204156"/>
            <a:ext cx="7736179" cy="1137496"/>
          </a:xfrm>
          <a:custGeom>
            <a:avLst/>
            <a:gdLst>
              <a:gd name="connsiteX0" fmla="*/ 0 w 7425732"/>
              <a:gd name="connsiteY0" fmla="*/ 0 h 562707"/>
              <a:gd name="connsiteX1" fmla="*/ 2411604 w 7425732"/>
              <a:gd name="connsiteY1" fmla="*/ 170822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0 h 562707"/>
              <a:gd name="connsiteX1" fmla="*/ 2361362 w 7425732"/>
              <a:gd name="connsiteY1" fmla="*/ 140676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0 h 562707"/>
              <a:gd name="connsiteX1" fmla="*/ 2540086 w 7425732"/>
              <a:gd name="connsiteY1" fmla="*/ 73350 h 562707"/>
              <a:gd name="connsiteX2" fmla="*/ 4983982 w 7425732"/>
              <a:gd name="connsiteY2" fmla="*/ 442127 h 562707"/>
              <a:gd name="connsiteX3" fmla="*/ 7425732 w 7425732"/>
              <a:gd name="connsiteY3" fmla="*/ 562707 h 562707"/>
              <a:gd name="connsiteX0" fmla="*/ 0 w 7425732"/>
              <a:gd name="connsiteY0" fmla="*/ 4101 h 566808"/>
              <a:gd name="connsiteX1" fmla="*/ 2540086 w 7425732"/>
              <a:gd name="connsiteY1" fmla="*/ 77451 h 566808"/>
              <a:gd name="connsiteX2" fmla="*/ 4983982 w 7425732"/>
              <a:gd name="connsiteY2" fmla="*/ 446228 h 566808"/>
              <a:gd name="connsiteX3" fmla="*/ 7425732 w 7425732"/>
              <a:gd name="connsiteY3" fmla="*/ 566808 h 566808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02313 w 7444063"/>
              <a:gd name="connsiteY2" fmla="*/ 453017 h 573597"/>
              <a:gd name="connsiteX3" fmla="*/ 7444063 w 7444063"/>
              <a:gd name="connsiteY3" fmla="*/ 573597 h 573597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02313 w 7444063"/>
              <a:gd name="connsiteY2" fmla="*/ 453017 h 573597"/>
              <a:gd name="connsiteX3" fmla="*/ 7444063 w 7444063"/>
              <a:gd name="connsiteY3" fmla="*/ 573597 h 573597"/>
              <a:gd name="connsiteX0" fmla="*/ 0 w 7444063"/>
              <a:gd name="connsiteY0" fmla="*/ 3676 h 573597"/>
              <a:gd name="connsiteX1" fmla="*/ 2558417 w 7444063"/>
              <a:gd name="connsiteY1" fmla="*/ 84240 h 573597"/>
              <a:gd name="connsiteX2" fmla="*/ 5061888 w 7444063"/>
              <a:gd name="connsiteY2" fmla="*/ 498702 h 573597"/>
              <a:gd name="connsiteX3" fmla="*/ 7444063 w 7444063"/>
              <a:gd name="connsiteY3" fmla="*/ 573597 h 573597"/>
              <a:gd name="connsiteX0" fmla="*/ 0 w 7444063"/>
              <a:gd name="connsiteY0" fmla="*/ 3676 h 574305"/>
              <a:gd name="connsiteX1" fmla="*/ 2558417 w 7444063"/>
              <a:gd name="connsiteY1" fmla="*/ 84240 h 574305"/>
              <a:gd name="connsiteX2" fmla="*/ 5061888 w 7444063"/>
              <a:gd name="connsiteY2" fmla="*/ 498702 h 574305"/>
              <a:gd name="connsiteX3" fmla="*/ 7444063 w 7444063"/>
              <a:gd name="connsiteY3" fmla="*/ 573597 h 57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4063" h="574305">
                <a:moveTo>
                  <a:pt x="0" y="3676"/>
                </a:moveTo>
                <a:cubicBezTo>
                  <a:pt x="1259136" y="-14354"/>
                  <a:pt x="1771296" y="37348"/>
                  <a:pt x="2558417" y="84240"/>
                </a:cubicBezTo>
                <a:cubicBezTo>
                  <a:pt x="3389081" y="157928"/>
                  <a:pt x="4217826" y="428363"/>
                  <a:pt x="5061888" y="498702"/>
                </a:cubicBezTo>
                <a:cubicBezTo>
                  <a:pt x="5905950" y="569041"/>
                  <a:pt x="6641032" y="577223"/>
                  <a:pt x="7444063" y="57359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59F3C62-6B4F-8244-EFF7-DAD50DD6F7D5}"/>
              </a:ext>
            </a:extLst>
          </p:cNvPr>
          <p:cNvSpPr txBox="1"/>
          <p:nvPr/>
        </p:nvSpPr>
        <p:spPr>
          <a:xfrm>
            <a:off x="1942042" y="3158658"/>
            <a:ext cx="4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/>
              <a:t>10</a:t>
            </a:r>
          </a:p>
          <a:p>
            <a:pPr algn="r"/>
            <a:endParaRPr lang="fr-FR" sz="1200" b="1" dirty="0"/>
          </a:p>
          <a:p>
            <a:pPr algn="r"/>
            <a:r>
              <a:rPr lang="fr-FR" sz="12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66D7F15-DA60-2B5F-2BF6-DADFC0AA48AA}"/>
                  </a:ext>
                </a:extLst>
              </p:cNvPr>
              <p:cNvSpPr txBox="1"/>
              <p:nvPr/>
            </p:nvSpPr>
            <p:spPr>
              <a:xfrm>
                <a:off x="3140438" y="3895411"/>
                <a:ext cx="904991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1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sz="1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FR" sz="1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66D7F15-DA60-2B5F-2BF6-DADFC0AA4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438" y="3895411"/>
                <a:ext cx="904991" cy="469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8A94A90-FE86-534C-E9F0-C95B8EEDCB6D}"/>
              </a:ext>
            </a:extLst>
          </p:cNvPr>
          <p:cNvCxnSpPr>
            <a:cxnSpLocks/>
          </p:cNvCxnSpPr>
          <p:nvPr/>
        </p:nvCxnSpPr>
        <p:spPr>
          <a:xfrm flipH="1" flipV="1">
            <a:off x="3534546" y="3204749"/>
            <a:ext cx="2616761" cy="1181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C857546-773D-69BB-A0FB-E406B96BBA4A}"/>
              </a:ext>
            </a:extLst>
          </p:cNvPr>
          <p:cNvCxnSpPr>
            <a:cxnSpLocks/>
          </p:cNvCxnSpPr>
          <p:nvPr/>
        </p:nvCxnSpPr>
        <p:spPr>
          <a:xfrm flipH="1">
            <a:off x="3575130" y="5966683"/>
            <a:ext cx="2572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34E61BA-DC5C-0FF2-EEBD-FA812DBEB98F}"/>
              </a:ext>
            </a:extLst>
          </p:cNvPr>
          <p:cNvCxnSpPr>
            <a:cxnSpLocks/>
          </p:cNvCxnSpPr>
          <p:nvPr/>
        </p:nvCxnSpPr>
        <p:spPr>
          <a:xfrm>
            <a:off x="3563888" y="5470969"/>
            <a:ext cx="1" cy="4848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E5F84E3-AA72-6902-5D96-4A0F122516F7}"/>
              </a:ext>
            </a:extLst>
          </p:cNvPr>
          <p:cNvCxnSpPr>
            <a:cxnSpLocks/>
          </p:cNvCxnSpPr>
          <p:nvPr/>
        </p:nvCxnSpPr>
        <p:spPr>
          <a:xfrm flipH="1">
            <a:off x="6147275" y="5475691"/>
            <a:ext cx="2572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634CEF3-9BA8-C491-3A41-247B659F102B}"/>
              </a:ext>
            </a:extLst>
          </p:cNvPr>
          <p:cNvCxnSpPr>
            <a:cxnSpLocks/>
          </p:cNvCxnSpPr>
          <p:nvPr/>
        </p:nvCxnSpPr>
        <p:spPr>
          <a:xfrm>
            <a:off x="6147275" y="5495080"/>
            <a:ext cx="0" cy="485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F953E51-6A6B-CD87-347D-0C75C302A153}"/>
                  </a:ext>
                </a:extLst>
              </p:cNvPr>
              <p:cNvSpPr txBox="1"/>
              <p:nvPr/>
            </p:nvSpPr>
            <p:spPr>
              <a:xfrm>
                <a:off x="5868144" y="4457888"/>
                <a:ext cx="755913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1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fr-FR" sz="1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FR" sz="1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F953E51-6A6B-CD87-347D-0C75C302A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457888"/>
                <a:ext cx="755913" cy="469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EBEF9C6-05C5-85C4-3D29-EC483A3EF3B5}"/>
              </a:ext>
            </a:extLst>
          </p:cNvPr>
          <p:cNvCxnSpPr>
            <a:cxnSpLocks/>
          </p:cNvCxnSpPr>
          <p:nvPr/>
        </p:nvCxnSpPr>
        <p:spPr>
          <a:xfrm flipH="1">
            <a:off x="6158900" y="4359553"/>
            <a:ext cx="2495467" cy="105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45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Tracer un diagramme de Bode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79796498-1EBE-4E83-B65B-9EF9D6BAA32A}"/>
                  </a:ext>
                </a:extLst>
              </p:cNvPr>
              <p:cNvSpPr txBox="1"/>
              <p:nvPr/>
            </p:nvSpPr>
            <p:spPr>
              <a:xfrm>
                <a:off x="737828" y="1807007"/>
                <a:ext cx="5786392" cy="592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Tracer le diagramme de Bode de F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p</m:t>
                    </m:r>
                    <m:r>
                      <a:rPr lang="fr-FR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</a:rPr>
                          <m:t>(2+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)(3+2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79796498-1EBE-4E83-B65B-9EF9D6BAA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8" y="1807007"/>
                <a:ext cx="5786392" cy="592726"/>
              </a:xfrm>
              <a:prstGeom prst="rect">
                <a:avLst/>
              </a:prstGeom>
              <a:blipFill>
                <a:blip r:embed="rId4"/>
                <a:stretch>
                  <a:fillRect l="-8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ZoneTexte 61">
            <a:extLst>
              <a:ext uri="{FF2B5EF4-FFF2-40B4-BE49-F238E27FC236}">
                <a16:creationId xmlns:a16="http://schemas.microsoft.com/office/drawing/2014/main" id="{BD4F601F-A66C-419C-82AB-BCA837802552}"/>
              </a:ext>
            </a:extLst>
          </p:cNvPr>
          <p:cNvSpPr txBox="1"/>
          <p:nvPr/>
        </p:nvSpPr>
        <p:spPr>
          <a:xfrm>
            <a:off x="734467" y="2511123"/>
            <a:ext cx="397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Etape 1 : on met sous forme canonique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80CDC62-EB46-42AB-9325-AABD2CA9AB65}"/>
                  </a:ext>
                </a:extLst>
              </p:cNvPr>
              <p:cNvSpPr/>
              <p:nvPr/>
            </p:nvSpPr>
            <p:spPr>
              <a:xfrm>
                <a:off x="1264534" y="3002887"/>
                <a:ext cx="5359031" cy="648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)(3+2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)(1+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80CDC62-EB46-42AB-9325-AABD2CA9A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34" y="3002887"/>
                <a:ext cx="5359031" cy="648960"/>
              </a:xfrm>
              <a:prstGeom prst="rect">
                <a:avLst/>
              </a:prstGeom>
              <a:blipFill>
                <a:blip r:embed="rId5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ZoneTexte 63">
            <a:extLst>
              <a:ext uri="{FF2B5EF4-FFF2-40B4-BE49-F238E27FC236}">
                <a16:creationId xmlns:a16="http://schemas.microsoft.com/office/drawing/2014/main" id="{5F4CE291-4A7C-4F24-B9F5-B4EA16DFE4EE}"/>
              </a:ext>
            </a:extLst>
          </p:cNvPr>
          <p:cNvSpPr txBox="1"/>
          <p:nvPr/>
        </p:nvSpPr>
        <p:spPr>
          <a:xfrm>
            <a:off x="6497670" y="2660167"/>
            <a:ext cx="2586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Stop ! on s’arrête et on relit !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511CBD46-E597-480D-943A-9EB4720B0693}"/>
              </a:ext>
            </a:extLst>
          </p:cNvPr>
          <p:cNvSpPr/>
          <p:nvPr/>
        </p:nvSpPr>
        <p:spPr>
          <a:xfrm>
            <a:off x="5130819" y="2944462"/>
            <a:ext cx="1269605" cy="822187"/>
          </a:xfrm>
          <a:prstGeom prst="ellipse">
            <a:avLst/>
          </a:prstGeom>
          <a:noFill/>
          <a:ln>
            <a:solidFill>
              <a:srgbClr val="FF0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7D598FD5-72B6-42AD-ACE1-D9E1603C7CE1}"/>
              </a:ext>
            </a:extLst>
          </p:cNvPr>
          <p:cNvSpPr/>
          <p:nvPr/>
        </p:nvSpPr>
        <p:spPr>
          <a:xfrm>
            <a:off x="4169665" y="2761237"/>
            <a:ext cx="2268218" cy="1131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C19D7327-39AB-4ACC-A3FD-2669D095E255}"/>
              </a:ext>
            </a:extLst>
          </p:cNvPr>
          <p:cNvSpPr txBox="1"/>
          <p:nvPr/>
        </p:nvSpPr>
        <p:spPr>
          <a:xfrm>
            <a:off x="1999514" y="3985511"/>
            <a:ext cx="4021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On met des couleurs !       Rouge </a:t>
            </a:r>
            <a:r>
              <a:rPr lang="fr-FR" sz="1600" dirty="0"/>
              <a:t>=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0033CC"/>
                </a:solidFill>
              </a:rPr>
              <a:t>bleu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/>
              <a:t>+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FF07FF"/>
                </a:solidFill>
              </a:rPr>
              <a:t>rose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1AD18496-AAE9-4E6F-ACEB-9B1B2A5860A9}"/>
              </a:ext>
            </a:extLst>
          </p:cNvPr>
          <p:cNvSpPr/>
          <p:nvPr/>
        </p:nvSpPr>
        <p:spPr>
          <a:xfrm>
            <a:off x="4235002" y="2905928"/>
            <a:ext cx="928112" cy="860722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2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 animBg="1"/>
      <p:bldP spid="66" grpId="0" animBg="1"/>
      <p:bldP spid="67" grpId="0"/>
      <p:bldP spid="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46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Tracer un diagramme de Bode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2E7B1F1-C916-46B3-9BB9-6583773889EA}"/>
                  </a:ext>
                </a:extLst>
              </p:cNvPr>
              <p:cNvSpPr/>
              <p:nvPr/>
            </p:nvSpPr>
            <p:spPr>
              <a:xfrm>
                <a:off x="611560" y="1951271"/>
                <a:ext cx="5559407" cy="648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(2+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)(3+0,2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)(1+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2000" b="0" i="0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2E7B1F1-C916-46B3-9BB9-658377388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51271"/>
                <a:ext cx="5559407" cy="648960"/>
              </a:xfrm>
              <a:prstGeom prst="rect">
                <a:avLst/>
              </a:prstGeom>
              <a:blipFill>
                <a:blip r:embed="rId4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>
            <a:extLst>
              <a:ext uri="{FF2B5EF4-FFF2-40B4-BE49-F238E27FC236}">
                <a16:creationId xmlns:a16="http://schemas.microsoft.com/office/drawing/2014/main" id="{CAEFBC15-717D-49BB-9C95-928583524CCA}"/>
              </a:ext>
            </a:extLst>
          </p:cNvPr>
          <p:cNvSpPr/>
          <p:nvPr/>
        </p:nvSpPr>
        <p:spPr>
          <a:xfrm>
            <a:off x="4724316" y="1897022"/>
            <a:ext cx="1359852" cy="822187"/>
          </a:xfrm>
          <a:prstGeom prst="ellipse">
            <a:avLst/>
          </a:prstGeom>
          <a:noFill/>
          <a:ln>
            <a:solidFill>
              <a:srgbClr val="FF0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8A1413C-9036-4A95-B333-0FAF73A43B59}"/>
              </a:ext>
            </a:extLst>
          </p:cNvPr>
          <p:cNvSpPr/>
          <p:nvPr/>
        </p:nvSpPr>
        <p:spPr>
          <a:xfrm>
            <a:off x="3851919" y="1679389"/>
            <a:ext cx="2348477" cy="1131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8EB06F-6C10-43EF-B7F5-E12BA77DC41B}"/>
              </a:ext>
            </a:extLst>
          </p:cNvPr>
          <p:cNvSpPr txBox="1"/>
          <p:nvPr/>
        </p:nvSpPr>
        <p:spPr>
          <a:xfrm>
            <a:off x="596839" y="2866560"/>
            <a:ext cx="822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2 : on détermine les pulsations de cassures (c’est-à-dire les changements de pente) et on les classe par ordre croissant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B0D7BD-5FD6-445F-BAA2-E05E5F23BEDB}"/>
                  </a:ext>
                </a:extLst>
              </p:cNvPr>
              <p:cNvSpPr/>
              <p:nvPr/>
            </p:nvSpPr>
            <p:spPr>
              <a:xfrm>
                <a:off x="6235506" y="3898402"/>
                <a:ext cx="3312561" cy="831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0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fr-FR" sz="1600" b="0" i="0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0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600" i="0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  <m:r>
                        <a:rPr lang="fr-FR" sz="1600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6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fr-FR" sz="16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=0,2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fr-FR" sz="16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fr-FR" sz="1600" dirty="0">
                  <a:solidFill>
                    <a:srgbClr val="0033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0" dirty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i="0" dirty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fr-FR" sz="1600" b="0" i="0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0" i="0" smtClean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fr-FR" sz="1600" i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600" i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rad</m:t>
                      </m:r>
                      <m:r>
                        <a:rPr lang="fr-FR" sz="1600" i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sz="1600" i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fr-FR" sz="1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B0D7BD-5FD6-445F-BAA2-E05E5F23B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506" y="3898402"/>
                <a:ext cx="3312561" cy="8319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45723B6F-6553-47D1-861F-B98FE7D48284}"/>
              </a:ext>
            </a:extLst>
          </p:cNvPr>
          <p:cNvSpPr txBox="1"/>
          <p:nvPr/>
        </p:nvSpPr>
        <p:spPr>
          <a:xfrm>
            <a:off x="5204285" y="3394044"/>
            <a:ext cx="3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Il y a plus qu’une décade entre les 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C18FBE2-D6D6-4EFC-BF20-5E8241C8A6AA}"/>
              </a:ext>
            </a:extLst>
          </p:cNvPr>
          <p:cNvSpPr/>
          <p:nvPr/>
        </p:nvSpPr>
        <p:spPr>
          <a:xfrm>
            <a:off x="3890501" y="1841468"/>
            <a:ext cx="897524" cy="822187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1AE5FFA4-6613-4509-9226-EC3C60762A71}"/>
                  </a:ext>
                </a:extLst>
              </p:cNvPr>
              <p:cNvSpPr txBox="1"/>
              <p:nvPr/>
            </p:nvSpPr>
            <p:spPr>
              <a:xfrm>
                <a:off x="404067" y="3496743"/>
                <a:ext cx="5796330" cy="1195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7FF"/>
                    </a:solidFill>
                  </a:rPr>
                  <a:t>Par identification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l-GR" sz="1400" i="1">
                            <a:solidFill>
                              <a:srgbClr val="FF07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400" i="1">
                                <a:solidFill>
                                  <a:srgbClr val="FF07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l-G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l-GR" sz="1400" dirty="0">
                                    <a:solidFill>
                                      <a:srgbClr val="FF07FF"/>
                                    </a:solidFill>
                                  </a:rPr>
                                  <m:t>ζ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l-GR" sz="1400" i="1">
                                        <a:solidFill>
                                          <a:srgbClr val="FF07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400" dirty="0">
                                        <a:solidFill>
                                          <a:srgbClr val="FF07FF"/>
                                        </a:solidFill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solidFill>
                                          <a:srgbClr val="FF07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fr-FR" sz="1400" i="1">
                                <a:solidFill>
                                  <a:srgbClr val="FF07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fr-FR" sz="1400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l-G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l-GR" sz="1400" i="1" dirty="0">
                                        <a:solidFill>
                                          <a:srgbClr val="FF07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l-GR" sz="1400" i="1">
                                            <a:solidFill>
                                              <a:srgbClr val="FF07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l-GR" sz="1400" dirty="0">
                                            <a:solidFill>
                                              <a:srgbClr val="FF07FF"/>
                                            </a:solidFill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solidFill>
                                              <a:srgbClr val="FF07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fr-FR" sz="1400" i="1" dirty="0">
                                        <a:solidFill>
                                          <a:srgbClr val="FF07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1400" i="1">
                                <a:solidFill>
                                  <a:srgbClr val="FF07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400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fr-FR" sz="1400" i="1" smtClean="0">
                        <a:solidFill>
                          <a:srgbClr val="FF07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FF07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l-GR" sz="1400" i="1">
                            <a:solidFill>
                              <a:srgbClr val="FF07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400" i="1">
                                <a:solidFill>
                                  <a:srgbClr val="FF07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l-GR" sz="1400" dirty="0">
                                <a:solidFill>
                                  <a:srgbClr val="FF07FF"/>
                                </a:solidFill>
                              </a:rPr>
                              <m:t>ζ</m:t>
                            </m:r>
                            <m:r>
                              <a:rPr lang="fr-FR" sz="1400" i="1">
                                <a:solidFill>
                                  <a:srgbClr val="FF07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0" smtClean="0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400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sz="1400" dirty="0">
                                    <a:solidFill>
                                      <a:srgbClr val="FF07FF"/>
                                    </a:solidFill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fr-F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sz="1400" dirty="0">
                                    <a:solidFill>
                                      <a:srgbClr val="FF07FF"/>
                                    </a:solidFill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fr-F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400" i="1">
                                <a:solidFill>
                                  <a:srgbClr val="FF07FF"/>
                                </a:solidFill>
                                <a:latin typeface="Cambria Math" panose="02040503050406030204" pitchFamily="18" charset="0"/>
                              </a:rPr>
                              <m:t>=10</m:t>
                            </m:r>
                          </m:e>
                        </m:eqArr>
                      </m:e>
                    </m:d>
                    <m:r>
                      <a:rPr lang="fr-FR" sz="1400" i="1">
                        <a:solidFill>
                          <a:srgbClr val="FF07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FF07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l-GR" sz="1400" i="1" smtClean="0">
                            <a:solidFill>
                              <a:srgbClr val="FF07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1400" i="1" smtClean="0">
                                <a:solidFill>
                                  <a:srgbClr val="FF07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l-GR" sz="1400" dirty="0">
                                <a:solidFill>
                                  <a:srgbClr val="FF07FF"/>
                                </a:solidFill>
                              </a:rPr>
                              <m:t>ζ</m:t>
                            </m:r>
                            <m:r>
                              <a:rPr lang="fr-FR" sz="1400" i="1">
                                <a:solidFill>
                                  <a:srgbClr val="FF07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400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l-G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sz="1400" dirty="0">
                                    <a:solidFill>
                                      <a:srgbClr val="FF07FF"/>
                                    </a:solidFill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fr-FR" sz="1400" i="1">
                                    <a:solidFill>
                                      <a:srgbClr val="FF07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400" i="1">
                                <a:solidFill>
                                  <a:srgbClr val="FF07FF"/>
                                </a:solidFill>
                                <a:latin typeface="Cambria Math" panose="02040503050406030204" pitchFamily="18" charset="0"/>
                              </a:rPr>
                              <m:t>=10</m:t>
                            </m:r>
                          </m:e>
                        </m:eqArr>
                      </m:e>
                    </m:d>
                  </m:oMath>
                </a14:m>
                <a:endParaRPr lang="fr-FR" sz="1400" dirty="0">
                  <a:solidFill>
                    <a:srgbClr val="FF07FF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400" dirty="0">
                        <a:solidFill>
                          <a:srgbClr val="FF07FF"/>
                        </a:solidFill>
                      </a:rPr>
                      <m:t>ζ</m:t>
                    </m:r>
                    <m:r>
                      <a:rPr lang="fr-FR" sz="1400" i="1">
                        <a:solidFill>
                          <a:srgbClr val="FF07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solidFill>
                              <a:srgbClr val="FF07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>
                            <a:solidFill>
                              <a:srgbClr val="FF07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400">
                            <a:solidFill>
                              <a:srgbClr val="FF07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1400" b="0" i="0" smtClean="0">
                        <a:solidFill>
                          <a:srgbClr val="FF07FF"/>
                        </a:solidFill>
                        <a:latin typeface="Cambria Math" panose="02040503050406030204" pitchFamily="18" charset="0"/>
                      </a:rPr>
                      <m:t>&lt;0,707&lt;1</m:t>
                    </m:r>
                  </m:oMath>
                </a14:m>
                <a:r>
                  <a:rPr lang="fr-FR" sz="1400" dirty="0">
                    <a:solidFill>
                      <a:srgbClr val="FF07FF"/>
                    </a:solidFill>
                  </a:rPr>
                  <a:t>, on a un 2eme ordre oscillatoire amortie avec résonnance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1AE5FFA4-6613-4509-9226-EC3C60762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7" y="3496743"/>
                <a:ext cx="5796330" cy="1195327"/>
              </a:xfrm>
              <a:prstGeom prst="rect">
                <a:avLst/>
              </a:prstGeom>
              <a:blipFill>
                <a:blip r:embed="rId6"/>
                <a:stretch>
                  <a:fillRect l="-315" b="-5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84A28C57-AD9E-4FA3-9199-6C410634F4D3}"/>
              </a:ext>
            </a:extLst>
          </p:cNvPr>
          <p:cNvSpPr txBox="1"/>
          <p:nvPr/>
        </p:nvSpPr>
        <p:spPr>
          <a:xfrm>
            <a:off x="596839" y="4865388"/>
            <a:ext cx="822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3 : on calcule les points particuliers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39B276-5FFC-4E71-90FC-A1D2FAEEDCF7}"/>
                  </a:ext>
                </a:extLst>
              </p:cNvPr>
              <p:cNvSpPr/>
              <p:nvPr/>
            </p:nvSpPr>
            <p:spPr>
              <a:xfrm>
                <a:off x="596839" y="5234720"/>
                <a:ext cx="4127477" cy="156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dirty="0">
                                  <a:solidFill>
                                    <a:schemeClr val="tx1"/>
                                  </a:solidFill>
                                </a:rPr>
                                <m:t>ζ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1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lang="fr-F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1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fr-F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fr-FR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1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sup>
                              <m:r>
                                <a:rPr lang="fr-FR" sz="1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=8,8 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  <a:p>
                <a:endParaRPr lang="fr-FR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−20 </m:t>
                          </m:r>
                          <m:func>
                            <m:funcPr>
                              <m:ctrlPr>
                                <a:rPr lang="fr-F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fr-FR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fr-FR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l-GR" sz="1400" dirty="0">
                              <a:solidFill>
                                <a:schemeClr val="tx1"/>
                              </a:solidFill>
                            </a:rPr>
                            <m:t>ζ</m:t>
                          </m:r>
                        </m:e>
                      </m:d>
                      <m:r>
                        <a:rPr lang="fr-F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−20 </m:t>
                      </m:r>
                      <m:func>
                        <m:funcPr>
                          <m:ctrlPr>
                            <a:rPr lang="fr-F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fr-F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1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fr-F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=3,5 </m:t>
                      </m:r>
                      <m:r>
                        <a:rPr lang="fr-F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  <a:p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139B276-5FFC-4E71-90FC-A1D2FAEED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39" y="5234720"/>
                <a:ext cx="4127477" cy="1564467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BB7377-B740-4AAA-8994-688BA52D007E}"/>
                  </a:ext>
                </a:extLst>
              </p:cNvPr>
              <p:cNvSpPr/>
              <p:nvPr/>
            </p:nvSpPr>
            <p:spPr>
              <a:xfrm>
                <a:off x="4724317" y="5412292"/>
                <a:ext cx="4099184" cy="1274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smtClean="0">
                          <a:latin typeface="Cambria Math" panose="02040503050406030204" pitchFamily="18" charset="0"/>
                        </a:rPr>
                        <m:t>20 </m:t>
                      </m:r>
                      <m:func>
                        <m:func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=9,5 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e>
                      </m:func>
                    </m:oMath>
                  </m:oMathPara>
                </a14:m>
                <a:endParaRPr lang="fr-FR" sz="16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i="0">
                              <a:latin typeface="Cambria Math" panose="02040503050406030204" pitchFamily="18" charset="0"/>
                            </a:rPr>
                            <m:t>dB</m:t>
                          </m:r>
                        </m:sub>
                      </m:sSub>
                      <m:r>
                        <a:rPr lang="fr-FR" sz="1600" i="0">
                          <a:latin typeface="Cambria Math" panose="02040503050406030204" pitchFamily="18" charset="0"/>
                        </a:rPr>
                        <m:t>=−20 </m:t>
                      </m:r>
                      <m:func>
                        <m:func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lo</m:t>
                          </m:r>
                          <m:r>
                            <m:rPr>
                              <m:sty m:val="p"/>
                            </m:rPr>
                            <a:rPr lang="fr-FR" sz="1600" i="0">
                              <a:latin typeface="Cambria Math" panose="02040503050406030204" pitchFamily="18" charset="0"/>
                            </a:rPr>
                            <m:t>g</m:t>
                          </m:r>
                        </m:fName>
                        <m:e>
                          <m:d>
                            <m:d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l-GR" sz="1600" dirty="0" smtClean="0">
                                  <a:solidFill>
                                    <a:schemeClr val="tx1"/>
                                  </a:solidFill>
                                </a:rPr>
                                <m:t>ζ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160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l-GR" sz="1600" dirty="0" smtClean="0">
                                          <a:solidFill>
                                            <a:schemeClr val="tx1"/>
                                          </a:solidFill>
                                        </a:rPr>
                                        <m:t>ζ</m:t>
                                      </m:r>
                                    </m:e>
                                    <m:sup>
                                      <m:r>
                                        <a:rPr lang="fr-FR"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</m:func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600" b="0" i="0" dirty="0">
                  <a:latin typeface="Cambria Math" panose="02040503050406030204" pitchFamily="18" charset="0"/>
                </a:endParaRPr>
              </a:p>
              <a:p>
                <a:r>
                  <a:rPr lang="fr-FR" sz="1600" dirty="0"/>
                  <a:t>                        </a:t>
                </a:r>
                <a14:m>
                  <m:oMath xmlns:m="http://schemas.openxmlformats.org/officeDocument/2006/math">
                    <m:r>
                      <a:rPr lang="fr-FR" sz="1600">
                        <a:latin typeface="Cambria Math" panose="02040503050406030204" pitchFamily="18" charset="0"/>
                      </a:rPr>
                      <m:t>=−20 </m:t>
                    </m:r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600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16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1600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sz="16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fr-FR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  <m:r>
                          <a:rPr lang="fr-FR" sz="1600" b="0" i="0" smtClean="0">
                            <a:latin typeface="Cambria Math" panose="02040503050406030204" pitchFamily="18" charset="0"/>
                          </a:rPr>
                          <m:t>=4 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</a:rPr>
                          <m:t>dB</m:t>
                        </m:r>
                      </m:e>
                    </m:func>
                  </m:oMath>
                </a14:m>
                <a:endParaRPr lang="fr-FR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BB7377-B740-4AAA-8994-688BA52D0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17" y="5412292"/>
                <a:ext cx="4099184" cy="12749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2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0" grpId="0"/>
      <p:bldP spid="11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47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Tracer un diagramme de Bode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4A7E91-838A-487A-9CCB-C7FECD40B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" y="2557453"/>
            <a:ext cx="9036729" cy="3895039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E10C433-CEFB-43BE-A398-03A0A7614F55}"/>
              </a:ext>
            </a:extLst>
          </p:cNvPr>
          <p:cNvCxnSpPr>
            <a:cxnSpLocks/>
          </p:cNvCxnSpPr>
          <p:nvPr/>
        </p:nvCxnSpPr>
        <p:spPr>
          <a:xfrm flipV="1">
            <a:off x="54763" y="4991504"/>
            <a:ext cx="8790305" cy="9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850E28-78C6-4E40-8E80-B6F91D575016}"/>
                  </a:ext>
                </a:extLst>
              </p:cNvPr>
              <p:cNvSpPr/>
              <p:nvPr/>
            </p:nvSpPr>
            <p:spPr>
              <a:xfrm>
                <a:off x="449055" y="1320186"/>
                <a:ext cx="3038332" cy="648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)(1+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850E28-78C6-4E40-8E80-B6F91D575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5" y="1320186"/>
                <a:ext cx="3038332" cy="648319"/>
              </a:xfrm>
              <a:prstGeom prst="rect">
                <a:avLst/>
              </a:prstGeom>
              <a:blipFill>
                <a:blip r:embed="rId5"/>
                <a:stretch>
                  <a:fillRect l="-22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A071567-7AD6-4927-9C26-4D03A763403C}"/>
              </a:ext>
            </a:extLst>
          </p:cNvPr>
          <p:cNvCxnSpPr>
            <a:cxnSpLocks/>
          </p:cNvCxnSpPr>
          <p:nvPr/>
        </p:nvCxnSpPr>
        <p:spPr>
          <a:xfrm flipV="1">
            <a:off x="193063" y="3551080"/>
            <a:ext cx="8787797" cy="7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45E1A59-A323-4A37-84CC-65F2105815FC}"/>
              </a:ext>
            </a:extLst>
          </p:cNvPr>
          <p:cNvCxnSpPr>
            <a:cxnSpLocks/>
          </p:cNvCxnSpPr>
          <p:nvPr/>
        </p:nvCxnSpPr>
        <p:spPr>
          <a:xfrm flipV="1">
            <a:off x="2339752" y="2421667"/>
            <a:ext cx="0" cy="2114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7C17304-0C0D-40E5-AF8D-56739E60EBB0}"/>
              </a:ext>
            </a:extLst>
          </p:cNvPr>
          <p:cNvCxnSpPr>
            <a:cxnSpLocks/>
          </p:cNvCxnSpPr>
          <p:nvPr/>
        </p:nvCxnSpPr>
        <p:spPr>
          <a:xfrm flipV="1">
            <a:off x="2339752" y="4611702"/>
            <a:ext cx="0" cy="198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C9E3221-734F-4252-BE87-08D1AF22B468}"/>
              </a:ext>
            </a:extLst>
          </p:cNvPr>
          <p:cNvSpPr txBox="1"/>
          <p:nvPr/>
        </p:nvSpPr>
        <p:spPr>
          <a:xfrm>
            <a:off x="142314" y="3645134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0,01		        0,1		                  1		                             10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036A295-A575-4471-8741-A547638A4856}"/>
              </a:ext>
            </a:extLst>
          </p:cNvPr>
          <p:cNvSpPr txBox="1"/>
          <p:nvPr/>
        </p:nvSpPr>
        <p:spPr>
          <a:xfrm>
            <a:off x="8276197" y="506952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FF4C45-2BDF-4ADC-9D1A-624A03306716}"/>
              </a:ext>
            </a:extLst>
          </p:cNvPr>
          <p:cNvSpPr txBox="1"/>
          <p:nvPr/>
        </p:nvSpPr>
        <p:spPr>
          <a:xfrm>
            <a:off x="1649729" y="44127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ϕ</a:t>
            </a:r>
            <a:r>
              <a:rPr lang="fr-FR" dirty="0"/>
              <a:t> [°]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C6048E-980E-4DC0-932A-27484DB46499}"/>
                  </a:ext>
                </a:extLst>
              </p:cNvPr>
              <p:cNvSpPr txBox="1"/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fr-FR" dirty="0"/>
                  <a:t> [dB]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C6048E-980E-4DC0-932A-27484DB46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58B86D6-4F2A-429C-9012-65E1AC53C388}"/>
              </a:ext>
            </a:extLst>
          </p:cNvPr>
          <p:cNvCxnSpPr>
            <a:cxnSpLocks/>
          </p:cNvCxnSpPr>
          <p:nvPr/>
        </p:nvCxnSpPr>
        <p:spPr>
          <a:xfrm>
            <a:off x="2987824" y="3564169"/>
            <a:ext cx="7352" cy="103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B263181-BE78-497A-86C8-802EA523528A}"/>
              </a:ext>
            </a:extLst>
          </p:cNvPr>
          <p:cNvCxnSpPr>
            <a:cxnSpLocks/>
          </p:cNvCxnSpPr>
          <p:nvPr/>
        </p:nvCxnSpPr>
        <p:spPr>
          <a:xfrm>
            <a:off x="6802566" y="3533249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C8B069B-1CA9-4AD6-B0A1-4874731841F8}"/>
              </a:ext>
            </a:extLst>
          </p:cNvPr>
          <p:cNvSpPr txBox="1"/>
          <p:nvPr/>
        </p:nvSpPr>
        <p:spPr>
          <a:xfrm>
            <a:off x="2020310" y="4747798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0°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56644A5-7FBC-408A-89CF-CB676A161C72}"/>
              </a:ext>
            </a:extLst>
          </p:cNvPr>
          <p:cNvSpPr txBox="1"/>
          <p:nvPr/>
        </p:nvSpPr>
        <p:spPr>
          <a:xfrm>
            <a:off x="8232476" y="3147300"/>
            <a:ext cx="11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F710CB3-6A7E-49C9-B1EE-36D11CC52420}"/>
              </a:ext>
            </a:extLst>
          </p:cNvPr>
          <p:cNvSpPr txBox="1"/>
          <p:nvPr/>
        </p:nvSpPr>
        <p:spPr>
          <a:xfrm>
            <a:off x="365501" y="3022880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20 log 3 = 9,5 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7E66A19-4E71-4E4F-AB9E-663E73B2DB2C}"/>
              </a:ext>
            </a:extLst>
          </p:cNvPr>
          <p:cNvCxnSpPr>
            <a:cxnSpLocks/>
          </p:cNvCxnSpPr>
          <p:nvPr/>
        </p:nvCxnSpPr>
        <p:spPr>
          <a:xfrm flipV="1">
            <a:off x="357082" y="3322805"/>
            <a:ext cx="2643563" cy="545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54935B7-6238-47A4-80C9-898727E603C8}"/>
              </a:ext>
            </a:extLst>
          </p:cNvPr>
          <p:cNvCxnSpPr>
            <a:cxnSpLocks/>
          </p:cNvCxnSpPr>
          <p:nvPr/>
        </p:nvCxnSpPr>
        <p:spPr>
          <a:xfrm>
            <a:off x="3010691" y="5002636"/>
            <a:ext cx="1" cy="48489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3E03B96-441A-4187-9CCB-5E2954F02813}"/>
              </a:ext>
            </a:extLst>
          </p:cNvPr>
          <p:cNvCxnSpPr>
            <a:cxnSpLocks/>
          </p:cNvCxnSpPr>
          <p:nvPr/>
        </p:nvCxnSpPr>
        <p:spPr>
          <a:xfrm flipH="1" flipV="1">
            <a:off x="172207" y="3571704"/>
            <a:ext cx="6630359" cy="4526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BD677B3-E501-42C2-BB01-D7CDB924F19F}"/>
              </a:ext>
            </a:extLst>
          </p:cNvPr>
          <p:cNvCxnSpPr>
            <a:cxnSpLocks/>
          </p:cNvCxnSpPr>
          <p:nvPr/>
        </p:nvCxnSpPr>
        <p:spPr>
          <a:xfrm flipH="1">
            <a:off x="6827923" y="5979699"/>
            <a:ext cx="2173904" cy="0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39EC412-D172-4B02-872C-87C5EA8E4F3A}"/>
              </a:ext>
            </a:extLst>
          </p:cNvPr>
          <p:cNvCxnSpPr>
            <a:cxnSpLocks/>
          </p:cNvCxnSpPr>
          <p:nvPr/>
        </p:nvCxnSpPr>
        <p:spPr>
          <a:xfrm>
            <a:off x="6827923" y="4990852"/>
            <a:ext cx="0" cy="925636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DAE58EB-D33B-4F6E-B77B-7AFBE1300597}"/>
                  </a:ext>
                </a:extLst>
              </p:cNvPr>
              <p:cNvSpPr txBox="1"/>
              <p:nvPr/>
            </p:nvSpPr>
            <p:spPr>
              <a:xfrm>
                <a:off x="2656129" y="3669639"/>
                <a:ext cx="752707" cy="439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1200" b="1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  <m:r>
                        <a:rPr lang="fr-FR" sz="12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2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12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DAE58EB-D33B-4F6E-B77B-7AFBE1300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29" y="3669639"/>
                <a:ext cx="752707" cy="439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llipse 28">
            <a:extLst>
              <a:ext uri="{FF2B5EF4-FFF2-40B4-BE49-F238E27FC236}">
                <a16:creationId xmlns:a16="http://schemas.microsoft.com/office/drawing/2014/main" id="{1D078140-201D-4616-81D4-9ADF5E230F44}"/>
              </a:ext>
            </a:extLst>
          </p:cNvPr>
          <p:cNvSpPr/>
          <p:nvPr/>
        </p:nvSpPr>
        <p:spPr>
          <a:xfrm>
            <a:off x="2176164" y="1286976"/>
            <a:ext cx="1237752" cy="822187"/>
          </a:xfrm>
          <a:prstGeom prst="ellipse">
            <a:avLst/>
          </a:prstGeom>
          <a:noFill/>
          <a:ln>
            <a:solidFill>
              <a:srgbClr val="FF0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4209275-1E20-4192-9F36-E1A16875F51E}"/>
              </a:ext>
            </a:extLst>
          </p:cNvPr>
          <p:cNvSpPr/>
          <p:nvPr/>
        </p:nvSpPr>
        <p:spPr>
          <a:xfrm>
            <a:off x="1201847" y="1062382"/>
            <a:ext cx="2334719" cy="1131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8D35312-6B4E-42A6-8445-723D9B4395F2}"/>
              </a:ext>
            </a:extLst>
          </p:cNvPr>
          <p:cNvSpPr/>
          <p:nvPr/>
        </p:nvSpPr>
        <p:spPr>
          <a:xfrm>
            <a:off x="1264701" y="1202075"/>
            <a:ext cx="911463" cy="822187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0F2C5B5-7EFA-48B2-AB1D-883346D26F29}"/>
              </a:ext>
            </a:extLst>
          </p:cNvPr>
          <p:cNvSpPr txBox="1"/>
          <p:nvPr/>
        </p:nvSpPr>
        <p:spPr>
          <a:xfrm>
            <a:off x="142315" y="4990852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0,01		        0,1		                  1		                             10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0DC82A5-A6F0-4721-B76B-E0BF6A4BE6F6}"/>
              </a:ext>
            </a:extLst>
          </p:cNvPr>
          <p:cNvCxnSpPr>
            <a:cxnSpLocks/>
          </p:cNvCxnSpPr>
          <p:nvPr/>
        </p:nvCxnSpPr>
        <p:spPr>
          <a:xfrm flipH="1">
            <a:off x="251522" y="4990853"/>
            <a:ext cx="6561945" cy="1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C7C6DA9-E15D-412A-B6FC-ADB094C36BCD}"/>
              </a:ext>
            </a:extLst>
          </p:cNvPr>
          <p:cNvCxnSpPr>
            <a:cxnSpLocks/>
          </p:cNvCxnSpPr>
          <p:nvPr/>
        </p:nvCxnSpPr>
        <p:spPr>
          <a:xfrm flipH="1" flipV="1">
            <a:off x="109763" y="4993436"/>
            <a:ext cx="2924511" cy="1392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FF5CC03-DB62-40DE-8343-A4D30D2EC85D}"/>
              </a:ext>
            </a:extLst>
          </p:cNvPr>
          <p:cNvCxnSpPr>
            <a:cxnSpLocks/>
          </p:cNvCxnSpPr>
          <p:nvPr/>
        </p:nvCxnSpPr>
        <p:spPr>
          <a:xfrm flipH="1">
            <a:off x="2987824" y="5487528"/>
            <a:ext cx="5431146" cy="1082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7997440-0CAA-4492-BD10-8FF95CAAE9D3}"/>
              </a:ext>
            </a:extLst>
          </p:cNvPr>
          <p:cNvCxnSpPr>
            <a:cxnSpLocks/>
          </p:cNvCxnSpPr>
          <p:nvPr/>
        </p:nvCxnSpPr>
        <p:spPr>
          <a:xfrm flipH="1" flipV="1">
            <a:off x="3004613" y="3306920"/>
            <a:ext cx="4529647" cy="98261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90903588-69F6-43D7-BD81-E6864D371904}"/>
              </a:ext>
            </a:extLst>
          </p:cNvPr>
          <p:cNvSpPr txBox="1"/>
          <p:nvPr/>
        </p:nvSpPr>
        <p:spPr>
          <a:xfrm>
            <a:off x="1765196" y="5249175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-90°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CB74FEE-23FB-4536-94D7-95F567FC583C}"/>
              </a:ext>
            </a:extLst>
          </p:cNvPr>
          <p:cNvSpPr txBox="1"/>
          <p:nvPr/>
        </p:nvSpPr>
        <p:spPr>
          <a:xfrm>
            <a:off x="1714186" y="5702700"/>
            <a:ext cx="56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-180°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26DDBE5-17E5-4C41-BE81-C9C65B7E1176}"/>
              </a:ext>
            </a:extLst>
          </p:cNvPr>
          <p:cNvSpPr txBox="1"/>
          <p:nvPr/>
        </p:nvSpPr>
        <p:spPr>
          <a:xfrm>
            <a:off x="1714186" y="6141375"/>
            <a:ext cx="56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-270°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2CFEC5E-7138-4FCD-9634-446B325750A5}"/>
              </a:ext>
            </a:extLst>
          </p:cNvPr>
          <p:cNvSpPr txBox="1"/>
          <p:nvPr/>
        </p:nvSpPr>
        <p:spPr>
          <a:xfrm>
            <a:off x="2029200" y="3088765"/>
            <a:ext cx="45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10</a:t>
            </a:r>
          </a:p>
          <a:p>
            <a:r>
              <a:rPr lang="fr-FR" sz="1200" b="1" dirty="0"/>
              <a:t> 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D86E863-26FA-40D5-8782-F9C381E954CC}"/>
                  </a:ext>
                </a:extLst>
              </p:cNvPr>
              <p:cNvSpPr txBox="1"/>
              <p:nvPr/>
            </p:nvSpPr>
            <p:spPr>
              <a:xfrm>
                <a:off x="6379909" y="3239629"/>
                <a:ext cx="7927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b="1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b="1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fr-FR" sz="1200" b="1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 smtClean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sz="1200" b="1" dirty="0">
                  <a:solidFill>
                    <a:srgbClr val="FF07FF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D86E863-26FA-40D5-8782-F9C381E95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909" y="3239629"/>
                <a:ext cx="79278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B6BF17F1-F824-077B-A8B2-1289155E1302}"/>
              </a:ext>
            </a:extLst>
          </p:cNvPr>
          <p:cNvCxnSpPr>
            <a:cxnSpLocks/>
          </p:cNvCxnSpPr>
          <p:nvPr/>
        </p:nvCxnSpPr>
        <p:spPr>
          <a:xfrm flipH="1" flipV="1">
            <a:off x="6824683" y="3546235"/>
            <a:ext cx="2284542" cy="922622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4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48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Tracer un diagramme de Bode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4A7E91-838A-487A-9CCB-C7FECD40B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" y="2557453"/>
            <a:ext cx="9036729" cy="3895039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E10C433-CEFB-43BE-A398-03A0A7614F55}"/>
              </a:ext>
            </a:extLst>
          </p:cNvPr>
          <p:cNvCxnSpPr>
            <a:cxnSpLocks/>
          </p:cNvCxnSpPr>
          <p:nvPr/>
        </p:nvCxnSpPr>
        <p:spPr>
          <a:xfrm flipV="1">
            <a:off x="54763" y="4991504"/>
            <a:ext cx="8790305" cy="9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850E28-78C6-4E40-8E80-B6F91D575016}"/>
                  </a:ext>
                </a:extLst>
              </p:cNvPr>
              <p:cNvSpPr/>
              <p:nvPr/>
            </p:nvSpPr>
            <p:spPr>
              <a:xfrm>
                <a:off x="449055" y="1320186"/>
                <a:ext cx="3038332" cy="648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)(1+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850E28-78C6-4E40-8E80-B6F91D575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5" y="1320186"/>
                <a:ext cx="3038332" cy="648319"/>
              </a:xfrm>
              <a:prstGeom prst="rect">
                <a:avLst/>
              </a:prstGeom>
              <a:blipFill>
                <a:blip r:embed="rId5"/>
                <a:stretch>
                  <a:fillRect l="-22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A071567-7AD6-4927-9C26-4D03A763403C}"/>
              </a:ext>
            </a:extLst>
          </p:cNvPr>
          <p:cNvCxnSpPr>
            <a:cxnSpLocks/>
          </p:cNvCxnSpPr>
          <p:nvPr/>
        </p:nvCxnSpPr>
        <p:spPr>
          <a:xfrm flipV="1">
            <a:off x="193063" y="3551080"/>
            <a:ext cx="8787797" cy="7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45E1A59-A323-4A37-84CC-65F2105815FC}"/>
              </a:ext>
            </a:extLst>
          </p:cNvPr>
          <p:cNvCxnSpPr>
            <a:cxnSpLocks/>
          </p:cNvCxnSpPr>
          <p:nvPr/>
        </p:nvCxnSpPr>
        <p:spPr>
          <a:xfrm flipV="1">
            <a:off x="2339752" y="2421667"/>
            <a:ext cx="0" cy="2114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7C17304-0C0D-40E5-AF8D-56739E60EBB0}"/>
              </a:ext>
            </a:extLst>
          </p:cNvPr>
          <p:cNvCxnSpPr>
            <a:cxnSpLocks/>
          </p:cNvCxnSpPr>
          <p:nvPr/>
        </p:nvCxnSpPr>
        <p:spPr>
          <a:xfrm flipV="1">
            <a:off x="2339752" y="4611702"/>
            <a:ext cx="0" cy="198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C9E3221-734F-4252-BE87-08D1AF22B468}"/>
              </a:ext>
            </a:extLst>
          </p:cNvPr>
          <p:cNvSpPr txBox="1"/>
          <p:nvPr/>
        </p:nvSpPr>
        <p:spPr>
          <a:xfrm>
            <a:off x="142314" y="3645134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0,01		        0,1		                  1		                             10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036A295-A575-4471-8741-A547638A4856}"/>
              </a:ext>
            </a:extLst>
          </p:cNvPr>
          <p:cNvSpPr txBox="1"/>
          <p:nvPr/>
        </p:nvSpPr>
        <p:spPr>
          <a:xfrm>
            <a:off x="8276197" y="506952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FF4C45-2BDF-4ADC-9D1A-624A03306716}"/>
              </a:ext>
            </a:extLst>
          </p:cNvPr>
          <p:cNvSpPr txBox="1"/>
          <p:nvPr/>
        </p:nvSpPr>
        <p:spPr>
          <a:xfrm>
            <a:off x="1649729" y="44127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ϕ</a:t>
            </a:r>
            <a:r>
              <a:rPr lang="fr-FR" dirty="0"/>
              <a:t> [°]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C6048E-980E-4DC0-932A-27484DB46499}"/>
                  </a:ext>
                </a:extLst>
              </p:cNvPr>
              <p:cNvSpPr txBox="1"/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fr-FR" dirty="0"/>
                  <a:t> [dB]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C6048E-980E-4DC0-932A-27484DB46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58B86D6-4F2A-429C-9012-65E1AC53C388}"/>
              </a:ext>
            </a:extLst>
          </p:cNvPr>
          <p:cNvCxnSpPr>
            <a:cxnSpLocks/>
          </p:cNvCxnSpPr>
          <p:nvPr/>
        </p:nvCxnSpPr>
        <p:spPr>
          <a:xfrm>
            <a:off x="2987824" y="3564169"/>
            <a:ext cx="7352" cy="103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B263181-BE78-497A-86C8-802EA523528A}"/>
              </a:ext>
            </a:extLst>
          </p:cNvPr>
          <p:cNvCxnSpPr>
            <a:cxnSpLocks/>
          </p:cNvCxnSpPr>
          <p:nvPr/>
        </p:nvCxnSpPr>
        <p:spPr>
          <a:xfrm>
            <a:off x="6802566" y="3533249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C8B069B-1CA9-4AD6-B0A1-4874731841F8}"/>
              </a:ext>
            </a:extLst>
          </p:cNvPr>
          <p:cNvSpPr txBox="1"/>
          <p:nvPr/>
        </p:nvSpPr>
        <p:spPr>
          <a:xfrm>
            <a:off x="2020310" y="4747798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0°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56644A5-7FBC-408A-89CF-CB676A161C72}"/>
              </a:ext>
            </a:extLst>
          </p:cNvPr>
          <p:cNvSpPr txBox="1"/>
          <p:nvPr/>
        </p:nvSpPr>
        <p:spPr>
          <a:xfrm>
            <a:off x="8232476" y="3147300"/>
            <a:ext cx="11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F710CB3-6A7E-49C9-B1EE-36D11CC52420}"/>
              </a:ext>
            </a:extLst>
          </p:cNvPr>
          <p:cNvSpPr txBox="1"/>
          <p:nvPr/>
        </p:nvSpPr>
        <p:spPr>
          <a:xfrm>
            <a:off x="365501" y="3022880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20 log 3 = 9,5 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7E66A19-4E71-4E4F-AB9E-663E73B2DB2C}"/>
              </a:ext>
            </a:extLst>
          </p:cNvPr>
          <p:cNvCxnSpPr>
            <a:cxnSpLocks/>
          </p:cNvCxnSpPr>
          <p:nvPr/>
        </p:nvCxnSpPr>
        <p:spPr>
          <a:xfrm flipV="1">
            <a:off x="357082" y="3322805"/>
            <a:ext cx="2643563" cy="545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54935B7-6238-47A4-80C9-898727E603C8}"/>
              </a:ext>
            </a:extLst>
          </p:cNvPr>
          <p:cNvCxnSpPr>
            <a:cxnSpLocks/>
          </p:cNvCxnSpPr>
          <p:nvPr/>
        </p:nvCxnSpPr>
        <p:spPr>
          <a:xfrm>
            <a:off x="3010691" y="5002636"/>
            <a:ext cx="1" cy="48489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3E03B96-441A-4187-9CCB-5E2954F02813}"/>
              </a:ext>
            </a:extLst>
          </p:cNvPr>
          <p:cNvCxnSpPr>
            <a:cxnSpLocks/>
          </p:cNvCxnSpPr>
          <p:nvPr/>
        </p:nvCxnSpPr>
        <p:spPr>
          <a:xfrm flipH="1" flipV="1">
            <a:off x="172207" y="3571704"/>
            <a:ext cx="6630359" cy="4526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BD677B3-E501-42C2-BB01-D7CDB924F19F}"/>
              </a:ext>
            </a:extLst>
          </p:cNvPr>
          <p:cNvCxnSpPr>
            <a:cxnSpLocks/>
          </p:cNvCxnSpPr>
          <p:nvPr/>
        </p:nvCxnSpPr>
        <p:spPr>
          <a:xfrm flipH="1">
            <a:off x="6827923" y="5979699"/>
            <a:ext cx="2173904" cy="0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39EC412-D172-4B02-872C-87C5EA8E4F3A}"/>
              </a:ext>
            </a:extLst>
          </p:cNvPr>
          <p:cNvCxnSpPr>
            <a:cxnSpLocks/>
          </p:cNvCxnSpPr>
          <p:nvPr/>
        </p:nvCxnSpPr>
        <p:spPr>
          <a:xfrm>
            <a:off x="6827923" y="4990852"/>
            <a:ext cx="0" cy="925636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DAE58EB-D33B-4F6E-B77B-7AFBE1300597}"/>
                  </a:ext>
                </a:extLst>
              </p:cNvPr>
              <p:cNvSpPr txBox="1"/>
              <p:nvPr/>
            </p:nvSpPr>
            <p:spPr>
              <a:xfrm>
                <a:off x="2656129" y="3669639"/>
                <a:ext cx="752707" cy="439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1200" b="1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  <m:r>
                        <a:rPr lang="fr-FR" sz="12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2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12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DAE58EB-D33B-4F6E-B77B-7AFBE1300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29" y="3669639"/>
                <a:ext cx="752707" cy="439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llipse 28">
            <a:extLst>
              <a:ext uri="{FF2B5EF4-FFF2-40B4-BE49-F238E27FC236}">
                <a16:creationId xmlns:a16="http://schemas.microsoft.com/office/drawing/2014/main" id="{1D078140-201D-4616-81D4-9ADF5E230F44}"/>
              </a:ext>
            </a:extLst>
          </p:cNvPr>
          <p:cNvSpPr/>
          <p:nvPr/>
        </p:nvSpPr>
        <p:spPr>
          <a:xfrm>
            <a:off x="2176164" y="1286976"/>
            <a:ext cx="1237752" cy="822187"/>
          </a:xfrm>
          <a:prstGeom prst="ellipse">
            <a:avLst/>
          </a:prstGeom>
          <a:noFill/>
          <a:ln>
            <a:solidFill>
              <a:srgbClr val="FF0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4209275-1E20-4192-9F36-E1A16875F51E}"/>
              </a:ext>
            </a:extLst>
          </p:cNvPr>
          <p:cNvSpPr/>
          <p:nvPr/>
        </p:nvSpPr>
        <p:spPr>
          <a:xfrm>
            <a:off x="1201847" y="1062382"/>
            <a:ext cx="2334719" cy="1131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8D35312-6B4E-42A6-8445-723D9B4395F2}"/>
              </a:ext>
            </a:extLst>
          </p:cNvPr>
          <p:cNvSpPr/>
          <p:nvPr/>
        </p:nvSpPr>
        <p:spPr>
          <a:xfrm>
            <a:off x="1264701" y="1202075"/>
            <a:ext cx="911463" cy="822187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F04E542-D402-4200-932B-16A232B61158}"/>
              </a:ext>
            </a:extLst>
          </p:cNvPr>
          <p:cNvCxnSpPr>
            <a:cxnSpLocks/>
          </p:cNvCxnSpPr>
          <p:nvPr/>
        </p:nvCxnSpPr>
        <p:spPr>
          <a:xfrm flipH="1" flipV="1">
            <a:off x="6824683" y="3546235"/>
            <a:ext cx="2284542" cy="922622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90F2C5B5-7EFA-48B2-AB1D-883346D26F29}"/>
              </a:ext>
            </a:extLst>
          </p:cNvPr>
          <p:cNvSpPr txBox="1"/>
          <p:nvPr/>
        </p:nvSpPr>
        <p:spPr>
          <a:xfrm>
            <a:off x="142315" y="4990852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0,01		        0,1		                  1		                             10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0DC82A5-A6F0-4721-B76B-E0BF6A4BE6F6}"/>
              </a:ext>
            </a:extLst>
          </p:cNvPr>
          <p:cNvCxnSpPr>
            <a:cxnSpLocks/>
          </p:cNvCxnSpPr>
          <p:nvPr/>
        </p:nvCxnSpPr>
        <p:spPr>
          <a:xfrm flipH="1">
            <a:off x="251522" y="4990853"/>
            <a:ext cx="6561945" cy="1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C7C6DA9-E15D-412A-B6FC-ADB094C36BCD}"/>
              </a:ext>
            </a:extLst>
          </p:cNvPr>
          <p:cNvCxnSpPr>
            <a:cxnSpLocks/>
          </p:cNvCxnSpPr>
          <p:nvPr/>
        </p:nvCxnSpPr>
        <p:spPr>
          <a:xfrm flipH="1" flipV="1">
            <a:off x="109763" y="4993436"/>
            <a:ext cx="2924511" cy="1392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FF5CC03-DB62-40DE-8343-A4D30D2EC85D}"/>
              </a:ext>
            </a:extLst>
          </p:cNvPr>
          <p:cNvCxnSpPr>
            <a:cxnSpLocks/>
          </p:cNvCxnSpPr>
          <p:nvPr/>
        </p:nvCxnSpPr>
        <p:spPr>
          <a:xfrm flipH="1">
            <a:off x="2987824" y="5487528"/>
            <a:ext cx="5431146" cy="1082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7997440-0CAA-4492-BD10-8FF95CAAE9D3}"/>
              </a:ext>
            </a:extLst>
          </p:cNvPr>
          <p:cNvCxnSpPr>
            <a:cxnSpLocks/>
          </p:cNvCxnSpPr>
          <p:nvPr/>
        </p:nvCxnSpPr>
        <p:spPr>
          <a:xfrm flipH="1" flipV="1">
            <a:off x="3004613" y="3306920"/>
            <a:ext cx="4529647" cy="98261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90903588-69F6-43D7-BD81-E6864D371904}"/>
              </a:ext>
            </a:extLst>
          </p:cNvPr>
          <p:cNvSpPr txBox="1"/>
          <p:nvPr/>
        </p:nvSpPr>
        <p:spPr>
          <a:xfrm>
            <a:off x="1765196" y="5249175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-90°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CB74FEE-23FB-4536-94D7-95F567FC583C}"/>
              </a:ext>
            </a:extLst>
          </p:cNvPr>
          <p:cNvSpPr txBox="1"/>
          <p:nvPr/>
        </p:nvSpPr>
        <p:spPr>
          <a:xfrm>
            <a:off x="1714186" y="5702700"/>
            <a:ext cx="56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-180°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26DDBE5-17E5-4C41-BE81-C9C65B7E1176}"/>
              </a:ext>
            </a:extLst>
          </p:cNvPr>
          <p:cNvSpPr txBox="1"/>
          <p:nvPr/>
        </p:nvSpPr>
        <p:spPr>
          <a:xfrm>
            <a:off x="1714186" y="6141375"/>
            <a:ext cx="56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-270°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2CFEC5E-7138-4FCD-9634-446B325750A5}"/>
              </a:ext>
            </a:extLst>
          </p:cNvPr>
          <p:cNvSpPr txBox="1"/>
          <p:nvPr/>
        </p:nvSpPr>
        <p:spPr>
          <a:xfrm>
            <a:off x="2029200" y="3088765"/>
            <a:ext cx="45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10</a:t>
            </a:r>
          </a:p>
          <a:p>
            <a:r>
              <a:rPr lang="fr-FR" sz="1200" b="1" dirty="0"/>
              <a:t> 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D86E863-26FA-40D5-8782-F9C381E954CC}"/>
                  </a:ext>
                </a:extLst>
              </p:cNvPr>
              <p:cNvSpPr txBox="1"/>
              <p:nvPr/>
            </p:nvSpPr>
            <p:spPr>
              <a:xfrm>
                <a:off x="6379909" y="3239629"/>
                <a:ext cx="7927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b="1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b="1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fr-FR" sz="1200" b="1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 smtClean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sz="1200" b="1" dirty="0">
                  <a:solidFill>
                    <a:srgbClr val="FF07FF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D86E863-26FA-40D5-8782-F9C381E95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909" y="3239629"/>
                <a:ext cx="79278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A97814-5629-AA2D-7E6D-29ECB33A525D}"/>
              </a:ext>
            </a:extLst>
          </p:cNvPr>
          <p:cNvCxnSpPr>
            <a:cxnSpLocks/>
          </p:cNvCxnSpPr>
          <p:nvPr/>
        </p:nvCxnSpPr>
        <p:spPr>
          <a:xfrm>
            <a:off x="168486" y="5012122"/>
            <a:ext cx="2849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9E80376-FF98-2622-EF00-3755F8D6BCC5}"/>
              </a:ext>
            </a:extLst>
          </p:cNvPr>
          <p:cNvCxnSpPr>
            <a:cxnSpLocks/>
          </p:cNvCxnSpPr>
          <p:nvPr/>
        </p:nvCxnSpPr>
        <p:spPr>
          <a:xfrm flipV="1">
            <a:off x="3010691" y="5023644"/>
            <a:ext cx="7351" cy="476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E756268-EBA9-5B50-3479-92C3872EC505}"/>
              </a:ext>
            </a:extLst>
          </p:cNvPr>
          <p:cNvCxnSpPr>
            <a:cxnSpLocks/>
          </p:cNvCxnSpPr>
          <p:nvPr/>
        </p:nvCxnSpPr>
        <p:spPr>
          <a:xfrm>
            <a:off x="2995175" y="5491195"/>
            <a:ext cx="3834134" cy="71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E84FC18-9381-9067-AD9A-5A3E9D1581C0}"/>
              </a:ext>
            </a:extLst>
          </p:cNvPr>
          <p:cNvCxnSpPr>
            <a:cxnSpLocks/>
          </p:cNvCxnSpPr>
          <p:nvPr/>
        </p:nvCxnSpPr>
        <p:spPr>
          <a:xfrm flipV="1">
            <a:off x="6829309" y="5497499"/>
            <a:ext cx="0" cy="933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A0B7C9F-FF53-DCAE-5B53-56459D041EA1}"/>
              </a:ext>
            </a:extLst>
          </p:cNvPr>
          <p:cNvCxnSpPr>
            <a:cxnSpLocks/>
          </p:cNvCxnSpPr>
          <p:nvPr/>
        </p:nvCxnSpPr>
        <p:spPr>
          <a:xfrm flipH="1" flipV="1">
            <a:off x="6826071" y="6439000"/>
            <a:ext cx="2264293" cy="13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425A6E90-F594-5A23-4A56-8D57E5A237BD}"/>
              </a:ext>
            </a:extLst>
          </p:cNvPr>
          <p:cNvSpPr txBox="1"/>
          <p:nvPr/>
        </p:nvSpPr>
        <p:spPr>
          <a:xfrm>
            <a:off x="4519045" y="3267353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-20 dB/</a:t>
            </a:r>
            <a:r>
              <a:rPr lang="fr-FR" sz="1200" b="1" dirty="0" err="1">
                <a:solidFill>
                  <a:srgbClr val="FF0000"/>
                </a:solidFill>
              </a:rPr>
              <a:t>dec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2423EB2-52AD-48C5-35B9-E671D1FE1FD1}"/>
              </a:ext>
            </a:extLst>
          </p:cNvPr>
          <p:cNvSpPr txBox="1"/>
          <p:nvPr/>
        </p:nvSpPr>
        <p:spPr>
          <a:xfrm>
            <a:off x="7597921" y="4275296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-60 dB/</a:t>
            </a:r>
            <a:r>
              <a:rPr lang="fr-FR" sz="1200" b="1" dirty="0" err="1">
                <a:solidFill>
                  <a:srgbClr val="FF0000"/>
                </a:solidFill>
              </a:rPr>
              <a:t>dec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B5762D82-2FEC-94E9-AF60-EA906CA5F37A}"/>
              </a:ext>
            </a:extLst>
          </p:cNvPr>
          <p:cNvCxnSpPr>
            <a:cxnSpLocks/>
          </p:cNvCxnSpPr>
          <p:nvPr/>
        </p:nvCxnSpPr>
        <p:spPr>
          <a:xfrm flipH="1" flipV="1">
            <a:off x="3003039" y="3310139"/>
            <a:ext cx="3873217" cy="8389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DA1B418-ECD9-4E50-9AA4-22E218D0F3E5}"/>
              </a:ext>
            </a:extLst>
          </p:cNvPr>
          <p:cNvCxnSpPr>
            <a:cxnSpLocks/>
          </p:cNvCxnSpPr>
          <p:nvPr/>
        </p:nvCxnSpPr>
        <p:spPr>
          <a:xfrm flipV="1">
            <a:off x="320002" y="3323623"/>
            <a:ext cx="2659454" cy="73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AA3CFD7-4BBA-7F85-55ED-C56EDB00FEAE}"/>
              </a:ext>
            </a:extLst>
          </p:cNvPr>
          <p:cNvCxnSpPr>
            <a:cxnSpLocks/>
          </p:cNvCxnSpPr>
          <p:nvPr/>
        </p:nvCxnSpPr>
        <p:spPr>
          <a:xfrm flipH="1" flipV="1">
            <a:off x="6808308" y="4113547"/>
            <a:ext cx="1106567" cy="668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84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49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Tracer un diagramme de Bode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4A7E91-838A-487A-9CCB-C7FECD40B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" y="2557453"/>
            <a:ext cx="9036729" cy="3895039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E10C433-CEFB-43BE-A398-03A0A7614F55}"/>
              </a:ext>
            </a:extLst>
          </p:cNvPr>
          <p:cNvCxnSpPr>
            <a:cxnSpLocks/>
          </p:cNvCxnSpPr>
          <p:nvPr/>
        </p:nvCxnSpPr>
        <p:spPr>
          <a:xfrm flipV="1">
            <a:off x="54763" y="4991504"/>
            <a:ext cx="8790305" cy="9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850E28-78C6-4E40-8E80-B6F91D575016}"/>
                  </a:ext>
                </a:extLst>
              </p:cNvPr>
              <p:cNvSpPr/>
              <p:nvPr/>
            </p:nvSpPr>
            <p:spPr>
              <a:xfrm>
                <a:off x="449055" y="1320186"/>
                <a:ext cx="3038332" cy="648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)(1+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fr-FR" sz="20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p>
                            <m:r>
                              <a:rPr lang="fr-F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850E28-78C6-4E40-8E80-B6F91D575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5" y="1320186"/>
                <a:ext cx="3038332" cy="648319"/>
              </a:xfrm>
              <a:prstGeom prst="rect">
                <a:avLst/>
              </a:prstGeom>
              <a:blipFill>
                <a:blip r:embed="rId5"/>
                <a:stretch>
                  <a:fillRect l="-22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A071567-7AD6-4927-9C26-4D03A763403C}"/>
              </a:ext>
            </a:extLst>
          </p:cNvPr>
          <p:cNvCxnSpPr>
            <a:cxnSpLocks/>
          </p:cNvCxnSpPr>
          <p:nvPr/>
        </p:nvCxnSpPr>
        <p:spPr>
          <a:xfrm flipV="1">
            <a:off x="193063" y="3551080"/>
            <a:ext cx="8787797" cy="7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45E1A59-A323-4A37-84CC-65F2105815FC}"/>
              </a:ext>
            </a:extLst>
          </p:cNvPr>
          <p:cNvCxnSpPr>
            <a:cxnSpLocks/>
          </p:cNvCxnSpPr>
          <p:nvPr/>
        </p:nvCxnSpPr>
        <p:spPr>
          <a:xfrm flipV="1">
            <a:off x="2339752" y="2421667"/>
            <a:ext cx="0" cy="2114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7C17304-0C0D-40E5-AF8D-56739E60EBB0}"/>
              </a:ext>
            </a:extLst>
          </p:cNvPr>
          <p:cNvCxnSpPr>
            <a:cxnSpLocks/>
          </p:cNvCxnSpPr>
          <p:nvPr/>
        </p:nvCxnSpPr>
        <p:spPr>
          <a:xfrm flipV="1">
            <a:off x="2339752" y="4611702"/>
            <a:ext cx="0" cy="1985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C9E3221-734F-4252-BE87-08D1AF22B468}"/>
              </a:ext>
            </a:extLst>
          </p:cNvPr>
          <p:cNvSpPr txBox="1"/>
          <p:nvPr/>
        </p:nvSpPr>
        <p:spPr>
          <a:xfrm>
            <a:off x="142314" y="3645134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0,01		        0,1		                  1		                             10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036A295-A575-4471-8741-A547638A4856}"/>
              </a:ext>
            </a:extLst>
          </p:cNvPr>
          <p:cNvSpPr txBox="1"/>
          <p:nvPr/>
        </p:nvSpPr>
        <p:spPr>
          <a:xfrm>
            <a:off x="8276197" y="506952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FF4C45-2BDF-4ADC-9D1A-624A03306716}"/>
              </a:ext>
            </a:extLst>
          </p:cNvPr>
          <p:cNvSpPr txBox="1"/>
          <p:nvPr/>
        </p:nvSpPr>
        <p:spPr>
          <a:xfrm>
            <a:off x="1649729" y="441275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ϕ</a:t>
            </a:r>
            <a:r>
              <a:rPr lang="fr-FR" dirty="0"/>
              <a:t> [°]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C6048E-980E-4DC0-932A-27484DB46499}"/>
                  </a:ext>
                </a:extLst>
              </p:cNvPr>
              <p:cNvSpPr txBox="1"/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fr-FR" dirty="0"/>
                  <a:t> [dB]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C6048E-980E-4DC0-932A-27484DB46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47" y="2503618"/>
                <a:ext cx="1215718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58B86D6-4F2A-429C-9012-65E1AC53C388}"/>
              </a:ext>
            </a:extLst>
          </p:cNvPr>
          <p:cNvCxnSpPr>
            <a:cxnSpLocks/>
          </p:cNvCxnSpPr>
          <p:nvPr/>
        </p:nvCxnSpPr>
        <p:spPr>
          <a:xfrm>
            <a:off x="2987824" y="3564169"/>
            <a:ext cx="7352" cy="103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B263181-BE78-497A-86C8-802EA523528A}"/>
              </a:ext>
            </a:extLst>
          </p:cNvPr>
          <p:cNvCxnSpPr>
            <a:cxnSpLocks/>
          </p:cNvCxnSpPr>
          <p:nvPr/>
        </p:nvCxnSpPr>
        <p:spPr>
          <a:xfrm>
            <a:off x="6802566" y="3533249"/>
            <a:ext cx="1" cy="137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C8B069B-1CA9-4AD6-B0A1-4874731841F8}"/>
              </a:ext>
            </a:extLst>
          </p:cNvPr>
          <p:cNvSpPr txBox="1"/>
          <p:nvPr/>
        </p:nvSpPr>
        <p:spPr>
          <a:xfrm>
            <a:off x="2020310" y="4747798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0°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56644A5-7FBC-408A-89CF-CB676A161C72}"/>
              </a:ext>
            </a:extLst>
          </p:cNvPr>
          <p:cNvSpPr txBox="1"/>
          <p:nvPr/>
        </p:nvSpPr>
        <p:spPr>
          <a:xfrm>
            <a:off x="8232476" y="3147300"/>
            <a:ext cx="11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  <a:r>
              <a:rPr lang="fr-FR" dirty="0"/>
              <a:t> [rad/s]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F710CB3-6A7E-49C9-B1EE-36D11CC52420}"/>
              </a:ext>
            </a:extLst>
          </p:cNvPr>
          <p:cNvSpPr txBox="1"/>
          <p:nvPr/>
        </p:nvSpPr>
        <p:spPr>
          <a:xfrm>
            <a:off x="365501" y="3022880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20 log 3 = 9,5 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7E66A19-4E71-4E4F-AB9E-663E73B2DB2C}"/>
              </a:ext>
            </a:extLst>
          </p:cNvPr>
          <p:cNvCxnSpPr>
            <a:cxnSpLocks/>
          </p:cNvCxnSpPr>
          <p:nvPr/>
        </p:nvCxnSpPr>
        <p:spPr>
          <a:xfrm flipV="1">
            <a:off x="357082" y="3322805"/>
            <a:ext cx="2643563" cy="545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54935B7-6238-47A4-80C9-898727E603C8}"/>
              </a:ext>
            </a:extLst>
          </p:cNvPr>
          <p:cNvCxnSpPr>
            <a:cxnSpLocks/>
          </p:cNvCxnSpPr>
          <p:nvPr/>
        </p:nvCxnSpPr>
        <p:spPr>
          <a:xfrm>
            <a:off x="3010691" y="5002636"/>
            <a:ext cx="1" cy="48489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3E03B96-441A-4187-9CCB-5E2954F02813}"/>
              </a:ext>
            </a:extLst>
          </p:cNvPr>
          <p:cNvCxnSpPr>
            <a:cxnSpLocks/>
          </p:cNvCxnSpPr>
          <p:nvPr/>
        </p:nvCxnSpPr>
        <p:spPr>
          <a:xfrm flipH="1" flipV="1">
            <a:off x="172207" y="3571704"/>
            <a:ext cx="6630359" cy="4526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BD677B3-E501-42C2-BB01-D7CDB924F19F}"/>
              </a:ext>
            </a:extLst>
          </p:cNvPr>
          <p:cNvCxnSpPr>
            <a:cxnSpLocks/>
          </p:cNvCxnSpPr>
          <p:nvPr/>
        </p:nvCxnSpPr>
        <p:spPr>
          <a:xfrm flipH="1">
            <a:off x="6827923" y="5979699"/>
            <a:ext cx="2173904" cy="0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39EC412-D172-4B02-872C-87C5EA8E4F3A}"/>
              </a:ext>
            </a:extLst>
          </p:cNvPr>
          <p:cNvCxnSpPr>
            <a:cxnSpLocks/>
          </p:cNvCxnSpPr>
          <p:nvPr/>
        </p:nvCxnSpPr>
        <p:spPr>
          <a:xfrm>
            <a:off x="6827923" y="4990852"/>
            <a:ext cx="0" cy="925636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DAE58EB-D33B-4F6E-B77B-7AFBE1300597}"/>
                  </a:ext>
                </a:extLst>
              </p:cNvPr>
              <p:cNvSpPr txBox="1"/>
              <p:nvPr/>
            </p:nvSpPr>
            <p:spPr>
              <a:xfrm>
                <a:off x="2656129" y="3669639"/>
                <a:ext cx="752707" cy="439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1200" b="1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  <m:r>
                        <a:rPr lang="fr-FR" sz="12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2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2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12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DAE58EB-D33B-4F6E-B77B-7AFBE1300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29" y="3669639"/>
                <a:ext cx="752707" cy="439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llipse 28">
            <a:extLst>
              <a:ext uri="{FF2B5EF4-FFF2-40B4-BE49-F238E27FC236}">
                <a16:creationId xmlns:a16="http://schemas.microsoft.com/office/drawing/2014/main" id="{1D078140-201D-4616-81D4-9ADF5E230F44}"/>
              </a:ext>
            </a:extLst>
          </p:cNvPr>
          <p:cNvSpPr/>
          <p:nvPr/>
        </p:nvSpPr>
        <p:spPr>
          <a:xfrm>
            <a:off x="2176164" y="1286976"/>
            <a:ext cx="1237752" cy="822187"/>
          </a:xfrm>
          <a:prstGeom prst="ellipse">
            <a:avLst/>
          </a:prstGeom>
          <a:noFill/>
          <a:ln>
            <a:solidFill>
              <a:srgbClr val="FF0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4209275-1E20-4192-9F36-E1A16875F51E}"/>
              </a:ext>
            </a:extLst>
          </p:cNvPr>
          <p:cNvSpPr/>
          <p:nvPr/>
        </p:nvSpPr>
        <p:spPr>
          <a:xfrm>
            <a:off x="1201847" y="1062382"/>
            <a:ext cx="2334719" cy="1131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8D35312-6B4E-42A6-8445-723D9B4395F2}"/>
              </a:ext>
            </a:extLst>
          </p:cNvPr>
          <p:cNvSpPr/>
          <p:nvPr/>
        </p:nvSpPr>
        <p:spPr>
          <a:xfrm>
            <a:off x="1264701" y="1202075"/>
            <a:ext cx="911463" cy="822187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F04E542-D402-4200-932B-16A232B61158}"/>
              </a:ext>
            </a:extLst>
          </p:cNvPr>
          <p:cNvCxnSpPr>
            <a:cxnSpLocks/>
          </p:cNvCxnSpPr>
          <p:nvPr/>
        </p:nvCxnSpPr>
        <p:spPr>
          <a:xfrm flipH="1" flipV="1">
            <a:off x="6824683" y="3546235"/>
            <a:ext cx="2284542" cy="922622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90F2C5B5-7EFA-48B2-AB1D-883346D26F29}"/>
              </a:ext>
            </a:extLst>
          </p:cNvPr>
          <p:cNvSpPr txBox="1"/>
          <p:nvPr/>
        </p:nvSpPr>
        <p:spPr>
          <a:xfrm>
            <a:off x="142315" y="4990852"/>
            <a:ext cx="737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0,01		        0,1		                  1		                             10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0DC82A5-A6F0-4721-B76B-E0BF6A4BE6F6}"/>
              </a:ext>
            </a:extLst>
          </p:cNvPr>
          <p:cNvCxnSpPr>
            <a:cxnSpLocks/>
          </p:cNvCxnSpPr>
          <p:nvPr/>
        </p:nvCxnSpPr>
        <p:spPr>
          <a:xfrm flipH="1">
            <a:off x="251522" y="4990853"/>
            <a:ext cx="6561945" cy="1"/>
          </a:xfrm>
          <a:prstGeom prst="line">
            <a:avLst/>
          </a:prstGeom>
          <a:ln w="38100">
            <a:solidFill>
              <a:srgbClr val="FF0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C7C6DA9-E15D-412A-B6FC-ADB094C36BCD}"/>
              </a:ext>
            </a:extLst>
          </p:cNvPr>
          <p:cNvCxnSpPr>
            <a:cxnSpLocks/>
          </p:cNvCxnSpPr>
          <p:nvPr/>
        </p:nvCxnSpPr>
        <p:spPr>
          <a:xfrm flipH="1" flipV="1">
            <a:off x="109763" y="4993436"/>
            <a:ext cx="2924511" cy="1392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FF5CC03-DB62-40DE-8343-A4D30D2EC85D}"/>
              </a:ext>
            </a:extLst>
          </p:cNvPr>
          <p:cNvCxnSpPr>
            <a:cxnSpLocks/>
          </p:cNvCxnSpPr>
          <p:nvPr/>
        </p:nvCxnSpPr>
        <p:spPr>
          <a:xfrm flipH="1">
            <a:off x="2987824" y="5487528"/>
            <a:ext cx="5431146" cy="10822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7997440-0CAA-4492-BD10-8FF95CAAE9D3}"/>
              </a:ext>
            </a:extLst>
          </p:cNvPr>
          <p:cNvCxnSpPr>
            <a:cxnSpLocks/>
          </p:cNvCxnSpPr>
          <p:nvPr/>
        </p:nvCxnSpPr>
        <p:spPr>
          <a:xfrm flipH="1" flipV="1">
            <a:off x="3004613" y="3306920"/>
            <a:ext cx="4529647" cy="98261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90903588-69F6-43D7-BD81-E6864D371904}"/>
              </a:ext>
            </a:extLst>
          </p:cNvPr>
          <p:cNvSpPr txBox="1"/>
          <p:nvPr/>
        </p:nvSpPr>
        <p:spPr>
          <a:xfrm>
            <a:off x="1765196" y="5249175"/>
            <a:ext cx="438996" cy="27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-90°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CB74FEE-23FB-4536-94D7-95F567FC583C}"/>
              </a:ext>
            </a:extLst>
          </p:cNvPr>
          <p:cNvSpPr txBox="1"/>
          <p:nvPr/>
        </p:nvSpPr>
        <p:spPr>
          <a:xfrm>
            <a:off x="1714186" y="5702700"/>
            <a:ext cx="56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-180°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26DDBE5-17E5-4C41-BE81-C9C65B7E1176}"/>
              </a:ext>
            </a:extLst>
          </p:cNvPr>
          <p:cNvSpPr txBox="1"/>
          <p:nvPr/>
        </p:nvSpPr>
        <p:spPr>
          <a:xfrm>
            <a:off x="1714186" y="6141375"/>
            <a:ext cx="56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-270°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2CFEC5E-7138-4FCD-9634-446B325750A5}"/>
              </a:ext>
            </a:extLst>
          </p:cNvPr>
          <p:cNvSpPr txBox="1"/>
          <p:nvPr/>
        </p:nvSpPr>
        <p:spPr>
          <a:xfrm>
            <a:off x="2029200" y="3088765"/>
            <a:ext cx="45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10</a:t>
            </a:r>
          </a:p>
          <a:p>
            <a:r>
              <a:rPr lang="fr-FR" sz="1200" b="1" dirty="0"/>
              <a:t> 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D86E863-26FA-40D5-8782-F9C381E954CC}"/>
                  </a:ext>
                </a:extLst>
              </p:cNvPr>
              <p:cNvSpPr txBox="1"/>
              <p:nvPr/>
            </p:nvSpPr>
            <p:spPr>
              <a:xfrm>
                <a:off x="6379909" y="3239629"/>
                <a:ext cx="7927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200" b="1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b="1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fr-FR" sz="1200" b="1" i="1" dirty="0" smtClean="0">
                              <a:solidFill>
                                <a:srgbClr val="FF07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200" b="1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1" i="1" smtClean="0">
                          <a:solidFill>
                            <a:srgbClr val="FF07FF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sz="1200" b="1" dirty="0">
                  <a:solidFill>
                    <a:srgbClr val="FF07FF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D86E863-26FA-40D5-8782-F9C381E95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909" y="3239629"/>
                <a:ext cx="79278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A97814-5629-AA2D-7E6D-29ECB33A525D}"/>
              </a:ext>
            </a:extLst>
          </p:cNvPr>
          <p:cNvCxnSpPr>
            <a:cxnSpLocks/>
          </p:cNvCxnSpPr>
          <p:nvPr/>
        </p:nvCxnSpPr>
        <p:spPr>
          <a:xfrm>
            <a:off x="168486" y="5012122"/>
            <a:ext cx="2849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9E80376-FF98-2622-EF00-3755F8D6BCC5}"/>
              </a:ext>
            </a:extLst>
          </p:cNvPr>
          <p:cNvCxnSpPr>
            <a:cxnSpLocks/>
          </p:cNvCxnSpPr>
          <p:nvPr/>
        </p:nvCxnSpPr>
        <p:spPr>
          <a:xfrm flipV="1">
            <a:off x="3010691" y="5023644"/>
            <a:ext cx="7351" cy="476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E756268-EBA9-5B50-3479-92C3872EC505}"/>
              </a:ext>
            </a:extLst>
          </p:cNvPr>
          <p:cNvCxnSpPr>
            <a:cxnSpLocks/>
          </p:cNvCxnSpPr>
          <p:nvPr/>
        </p:nvCxnSpPr>
        <p:spPr>
          <a:xfrm>
            <a:off x="2995175" y="5491195"/>
            <a:ext cx="3834134" cy="71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E84FC18-9381-9067-AD9A-5A3E9D1581C0}"/>
              </a:ext>
            </a:extLst>
          </p:cNvPr>
          <p:cNvCxnSpPr>
            <a:cxnSpLocks/>
          </p:cNvCxnSpPr>
          <p:nvPr/>
        </p:nvCxnSpPr>
        <p:spPr>
          <a:xfrm flipV="1">
            <a:off x="6829309" y="5497499"/>
            <a:ext cx="0" cy="933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A0B7C9F-FF53-DCAE-5B53-56459D041EA1}"/>
              </a:ext>
            </a:extLst>
          </p:cNvPr>
          <p:cNvCxnSpPr>
            <a:cxnSpLocks/>
          </p:cNvCxnSpPr>
          <p:nvPr/>
        </p:nvCxnSpPr>
        <p:spPr>
          <a:xfrm flipH="1" flipV="1">
            <a:off x="6826071" y="6439000"/>
            <a:ext cx="2264293" cy="13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425A6E90-F594-5A23-4A56-8D57E5A237BD}"/>
              </a:ext>
            </a:extLst>
          </p:cNvPr>
          <p:cNvSpPr txBox="1"/>
          <p:nvPr/>
        </p:nvSpPr>
        <p:spPr>
          <a:xfrm>
            <a:off x="4519045" y="3267353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-20 dB/</a:t>
            </a:r>
            <a:r>
              <a:rPr lang="fr-FR" sz="1200" b="1" dirty="0" err="1">
                <a:solidFill>
                  <a:srgbClr val="FF0000"/>
                </a:solidFill>
              </a:rPr>
              <a:t>dec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2423EB2-52AD-48C5-35B9-E671D1FE1FD1}"/>
              </a:ext>
            </a:extLst>
          </p:cNvPr>
          <p:cNvSpPr txBox="1"/>
          <p:nvPr/>
        </p:nvSpPr>
        <p:spPr>
          <a:xfrm>
            <a:off x="7597921" y="4275296"/>
            <a:ext cx="129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-60 dB/</a:t>
            </a:r>
            <a:r>
              <a:rPr lang="fr-FR" sz="1200" b="1" dirty="0" err="1">
                <a:solidFill>
                  <a:srgbClr val="FF0000"/>
                </a:solidFill>
              </a:rPr>
              <a:t>dec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B5762D82-2FEC-94E9-AF60-EA906CA5F37A}"/>
              </a:ext>
            </a:extLst>
          </p:cNvPr>
          <p:cNvCxnSpPr>
            <a:cxnSpLocks/>
          </p:cNvCxnSpPr>
          <p:nvPr/>
        </p:nvCxnSpPr>
        <p:spPr>
          <a:xfrm flipH="1" flipV="1">
            <a:off x="3003039" y="3310139"/>
            <a:ext cx="3873217" cy="8389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DA1B418-ECD9-4E50-9AA4-22E218D0F3E5}"/>
              </a:ext>
            </a:extLst>
          </p:cNvPr>
          <p:cNvCxnSpPr>
            <a:cxnSpLocks/>
          </p:cNvCxnSpPr>
          <p:nvPr/>
        </p:nvCxnSpPr>
        <p:spPr>
          <a:xfrm flipV="1">
            <a:off x="320002" y="3323623"/>
            <a:ext cx="2659454" cy="73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AA3CFD7-4BBA-7F85-55ED-C56EDB00FEAE}"/>
              </a:ext>
            </a:extLst>
          </p:cNvPr>
          <p:cNvCxnSpPr>
            <a:cxnSpLocks/>
          </p:cNvCxnSpPr>
          <p:nvPr/>
        </p:nvCxnSpPr>
        <p:spPr>
          <a:xfrm flipH="1" flipV="1">
            <a:off x="6808308" y="4113547"/>
            <a:ext cx="1106567" cy="668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CD9B3269-2082-B923-DC86-F52216B671FE}"/>
              </a:ext>
            </a:extLst>
          </p:cNvPr>
          <p:cNvSpPr/>
          <p:nvPr/>
        </p:nvSpPr>
        <p:spPr>
          <a:xfrm>
            <a:off x="266700" y="5006340"/>
            <a:ext cx="8717280" cy="1451538"/>
          </a:xfrm>
          <a:custGeom>
            <a:avLst/>
            <a:gdLst>
              <a:gd name="connsiteX0" fmla="*/ 0 w 8717280"/>
              <a:gd name="connsiteY0" fmla="*/ 0 h 1480580"/>
              <a:gd name="connsiteX1" fmla="*/ 1783080 w 8717280"/>
              <a:gd name="connsiteY1" fmla="*/ 15240 h 1480580"/>
              <a:gd name="connsiteX2" fmla="*/ 2781300 w 8717280"/>
              <a:gd name="connsiteY2" fmla="*/ 236220 h 1480580"/>
              <a:gd name="connsiteX3" fmla="*/ 4191000 w 8717280"/>
              <a:gd name="connsiteY3" fmla="*/ 480060 h 1480580"/>
              <a:gd name="connsiteX4" fmla="*/ 5173980 w 8717280"/>
              <a:gd name="connsiteY4" fmla="*/ 487680 h 1480580"/>
              <a:gd name="connsiteX5" fmla="*/ 6591300 w 8717280"/>
              <a:gd name="connsiteY5" fmla="*/ 960120 h 1480580"/>
              <a:gd name="connsiteX6" fmla="*/ 7886700 w 8717280"/>
              <a:gd name="connsiteY6" fmla="*/ 1432560 h 1480580"/>
              <a:gd name="connsiteX7" fmla="*/ 8717280 w 8717280"/>
              <a:gd name="connsiteY7" fmla="*/ 1440180 h 1480580"/>
              <a:gd name="connsiteX0" fmla="*/ 0 w 8717280"/>
              <a:gd name="connsiteY0" fmla="*/ 0 h 1480580"/>
              <a:gd name="connsiteX1" fmla="*/ 1645920 w 8717280"/>
              <a:gd name="connsiteY1" fmla="*/ 30480 h 1480580"/>
              <a:gd name="connsiteX2" fmla="*/ 2781300 w 8717280"/>
              <a:gd name="connsiteY2" fmla="*/ 236220 h 1480580"/>
              <a:gd name="connsiteX3" fmla="*/ 4191000 w 8717280"/>
              <a:gd name="connsiteY3" fmla="*/ 480060 h 1480580"/>
              <a:gd name="connsiteX4" fmla="*/ 5173980 w 8717280"/>
              <a:gd name="connsiteY4" fmla="*/ 487680 h 1480580"/>
              <a:gd name="connsiteX5" fmla="*/ 6591300 w 8717280"/>
              <a:gd name="connsiteY5" fmla="*/ 960120 h 1480580"/>
              <a:gd name="connsiteX6" fmla="*/ 7886700 w 8717280"/>
              <a:gd name="connsiteY6" fmla="*/ 1432560 h 1480580"/>
              <a:gd name="connsiteX7" fmla="*/ 8717280 w 8717280"/>
              <a:gd name="connsiteY7" fmla="*/ 1440180 h 1480580"/>
              <a:gd name="connsiteX0" fmla="*/ 0 w 8717280"/>
              <a:gd name="connsiteY0" fmla="*/ 0 h 1480580"/>
              <a:gd name="connsiteX1" fmla="*/ 1645920 w 8717280"/>
              <a:gd name="connsiteY1" fmla="*/ 30480 h 1480580"/>
              <a:gd name="connsiteX2" fmla="*/ 2758440 w 8717280"/>
              <a:gd name="connsiteY2" fmla="*/ 251460 h 1480580"/>
              <a:gd name="connsiteX3" fmla="*/ 4191000 w 8717280"/>
              <a:gd name="connsiteY3" fmla="*/ 480060 h 1480580"/>
              <a:gd name="connsiteX4" fmla="*/ 5173980 w 8717280"/>
              <a:gd name="connsiteY4" fmla="*/ 487680 h 1480580"/>
              <a:gd name="connsiteX5" fmla="*/ 6591300 w 8717280"/>
              <a:gd name="connsiteY5" fmla="*/ 960120 h 1480580"/>
              <a:gd name="connsiteX6" fmla="*/ 7886700 w 8717280"/>
              <a:gd name="connsiteY6" fmla="*/ 1432560 h 1480580"/>
              <a:gd name="connsiteX7" fmla="*/ 8717280 w 8717280"/>
              <a:gd name="connsiteY7" fmla="*/ 1440180 h 1480580"/>
              <a:gd name="connsiteX0" fmla="*/ 0 w 8717280"/>
              <a:gd name="connsiteY0" fmla="*/ 0 h 1480580"/>
              <a:gd name="connsiteX1" fmla="*/ 1645920 w 8717280"/>
              <a:gd name="connsiteY1" fmla="*/ 30480 h 1480580"/>
              <a:gd name="connsiteX2" fmla="*/ 2758440 w 8717280"/>
              <a:gd name="connsiteY2" fmla="*/ 251460 h 1480580"/>
              <a:gd name="connsiteX3" fmla="*/ 4061460 w 8717280"/>
              <a:gd name="connsiteY3" fmla="*/ 480060 h 1480580"/>
              <a:gd name="connsiteX4" fmla="*/ 5173980 w 8717280"/>
              <a:gd name="connsiteY4" fmla="*/ 487680 h 1480580"/>
              <a:gd name="connsiteX5" fmla="*/ 6591300 w 8717280"/>
              <a:gd name="connsiteY5" fmla="*/ 960120 h 1480580"/>
              <a:gd name="connsiteX6" fmla="*/ 7886700 w 8717280"/>
              <a:gd name="connsiteY6" fmla="*/ 1432560 h 1480580"/>
              <a:gd name="connsiteX7" fmla="*/ 8717280 w 8717280"/>
              <a:gd name="connsiteY7" fmla="*/ 1440180 h 1480580"/>
              <a:gd name="connsiteX0" fmla="*/ 0 w 8717280"/>
              <a:gd name="connsiteY0" fmla="*/ 0 h 1480580"/>
              <a:gd name="connsiteX1" fmla="*/ 1645920 w 8717280"/>
              <a:gd name="connsiteY1" fmla="*/ 30480 h 1480580"/>
              <a:gd name="connsiteX2" fmla="*/ 2758440 w 8717280"/>
              <a:gd name="connsiteY2" fmla="*/ 251460 h 1480580"/>
              <a:gd name="connsiteX3" fmla="*/ 4061460 w 8717280"/>
              <a:gd name="connsiteY3" fmla="*/ 480060 h 1480580"/>
              <a:gd name="connsiteX4" fmla="*/ 5181600 w 8717280"/>
              <a:gd name="connsiteY4" fmla="*/ 533400 h 1480580"/>
              <a:gd name="connsiteX5" fmla="*/ 6591300 w 8717280"/>
              <a:gd name="connsiteY5" fmla="*/ 960120 h 1480580"/>
              <a:gd name="connsiteX6" fmla="*/ 7886700 w 8717280"/>
              <a:gd name="connsiteY6" fmla="*/ 1432560 h 1480580"/>
              <a:gd name="connsiteX7" fmla="*/ 8717280 w 8717280"/>
              <a:gd name="connsiteY7" fmla="*/ 1440180 h 1480580"/>
              <a:gd name="connsiteX0" fmla="*/ 0 w 8717280"/>
              <a:gd name="connsiteY0" fmla="*/ 0 h 1480580"/>
              <a:gd name="connsiteX1" fmla="*/ 1645920 w 8717280"/>
              <a:gd name="connsiteY1" fmla="*/ 30480 h 1480580"/>
              <a:gd name="connsiteX2" fmla="*/ 2758440 w 8717280"/>
              <a:gd name="connsiteY2" fmla="*/ 251460 h 1480580"/>
              <a:gd name="connsiteX3" fmla="*/ 4061460 w 8717280"/>
              <a:gd name="connsiteY3" fmla="*/ 480060 h 1480580"/>
              <a:gd name="connsiteX4" fmla="*/ 5021580 w 8717280"/>
              <a:gd name="connsiteY4" fmla="*/ 518160 h 1480580"/>
              <a:gd name="connsiteX5" fmla="*/ 6591300 w 8717280"/>
              <a:gd name="connsiteY5" fmla="*/ 960120 h 1480580"/>
              <a:gd name="connsiteX6" fmla="*/ 7886700 w 8717280"/>
              <a:gd name="connsiteY6" fmla="*/ 1432560 h 1480580"/>
              <a:gd name="connsiteX7" fmla="*/ 8717280 w 8717280"/>
              <a:gd name="connsiteY7" fmla="*/ 1440180 h 1480580"/>
              <a:gd name="connsiteX0" fmla="*/ 0 w 8717280"/>
              <a:gd name="connsiteY0" fmla="*/ 0 h 1480580"/>
              <a:gd name="connsiteX1" fmla="*/ 1645920 w 8717280"/>
              <a:gd name="connsiteY1" fmla="*/ 30480 h 1480580"/>
              <a:gd name="connsiteX2" fmla="*/ 2758440 w 8717280"/>
              <a:gd name="connsiteY2" fmla="*/ 251460 h 1480580"/>
              <a:gd name="connsiteX3" fmla="*/ 4061460 w 8717280"/>
              <a:gd name="connsiteY3" fmla="*/ 480060 h 1480580"/>
              <a:gd name="connsiteX4" fmla="*/ 5021580 w 8717280"/>
              <a:gd name="connsiteY4" fmla="*/ 518160 h 1480580"/>
              <a:gd name="connsiteX5" fmla="*/ 6591300 w 8717280"/>
              <a:gd name="connsiteY5" fmla="*/ 960120 h 1480580"/>
              <a:gd name="connsiteX6" fmla="*/ 7886700 w 8717280"/>
              <a:gd name="connsiteY6" fmla="*/ 1432560 h 1480580"/>
              <a:gd name="connsiteX7" fmla="*/ 8717280 w 8717280"/>
              <a:gd name="connsiteY7" fmla="*/ 1440180 h 1480580"/>
              <a:gd name="connsiteX0" fmla="*/ 0 w 8717280"/>
              <a:gd name="connsiteY0" fmla="*/ 0 h 1480580"/>
              <a:gd name="connsiteX1" fmla="*/ 1645920 w 8717280"/>
              <a:gd name="connsiteY1" fmla="*/ 30480 h 1480580"/>
              <a:gd name="connsiteX2" fmla="*/ 2758440 w 8717280"/>
              <a:gd name="connsiteY2" fmla="*/ 251460 h 1480580"/>
              <a:gd name="connsiteX3" fmla="*/ 4061460 w 8717280"/>
              <a:gd name="connsiteY3" fmla="*/ 480060 h 1480580"/>
              <a:gd name="connsiteX4" fmla="*/ 5021580 w 8717280"/>
              <a:gd name="connsiteY4" fmla="*/ 518160 h 1480580"/>
              <a:gd name="connsiteX5" fmla="*/ 6591300 w 8717280"/>
              <a:gd name="connsiteY5" fmla="*/ 960120 h 1480580"/>
              <a:gd name="connsiteX6" fmla="*/ 7886700 w 8717280"/>
              <a:gd name="connsiteY6" fmla="*/ 1432560 h 1480580"/>
              <a:gd name="connsiteX7" fmla="*/ 8717280 w 8717280"/>
              <a:gd name="connsiteY7" fmla="*/ 1440180 h 1480580"/>
              <a:gd name="connsiteX0" fmla="*/ 0 w 8717280"/>
              <a:gd name="connsiteY0" fmla="*/ 0 h 1480580"/>
              <a:gd name="connsiteX1" fmla="*/ 1645920 w 8717280"/>
              <a:gd name="connsiteY1" fmla="*/ 30480 h 1480580"/>
              <a:gd name="connsiteX2" fmla="*/ 2758440 w 8717280"/>
              <a:gd name="connsiteY2" fmla="*/ 251460 h 1480580"/>
              <a:gd name="connsiteX3" fmla="*/ 4175760 w 8717280"/>
              <a:gd name="connsiteY3" fmla="*/ 487680 h 1480580"/>
              <a:gd name="connsiteX4" fmla="*/ 5021580 w 8717280"/>
              <a:gd name="connsiteY4" fmla="*/ 518160 h 1480580"/>
              <a:gd name="connsiteX5" fmla="*/ 6591300 w 8717280"/>
              <a:gd name="connsiteY5" fmla="*/ 960120 h 1480580"/>
              <a:gd name="connsiteX6" fmla="*/ 7886700 w 8717280"/>
              <a:gd name="connsiteY6" fmla="*/ 1432560 h 1480580"/>
              <a:gd name="connsiteX7" fmla="*/ 8717280 w 8717280"/>
              <a:gd name="connsiteY7" fmla="*/ 1440180 h 1480580"/>
              <a:gd name="connsiteX0" fmla="*/ 0 w 8717280"/>
              <a:gd name="connsiteY0" fmla="*/ 0 h 1480580"/>
              <a:gd name="connsiteX1" fmla="*/ 1645920 w 8717280"/>
              <a:gd name="connsiteY1" fmla="*/ 30480 h 1480580"/>
              <a:gd name="connsiteX2" fmla="*/ 2758440 w 8717280"/>
              <a:gd name="connsiteY2" fmla="*/ 251460 h 1480580"/>
              <a:gd name="connsiteX3" fmla="*/ 4244340 w 8717280"/>
              <a:gd name="connsiteY3" fmla="*/ 472440 h 1480580"/>
              <a:gd name="connsiteX4" fmla="*/ 5021580 w 8717280"/>
              <a:gd name="connsiteY4" fmla="*/ 518160 h 1480580"/>
              <a:gd name="connsiteX5" fmla="*/ 6591300 w 8717280"/>
              <a:gd name="connsiteY5" fmla="*/ 960120 h 1480580"/>
              <a:gd name="connsiteX6" fmla="*/ 7886700 w 8717280"/>
              <a:gd name="connsiteY6" fmla="*/ 1432560 h 1480580"/>
              <a:gd name="connsiteX7" fmla="*/ 8717280 w 8717280"/>
              <a:gd name="connsiteY7" fmla="*/ 1440180 h 1480580"/>
              <a:gd name="connsiteX0" fmla="*/ 0 w 8717280"/>
              <a:gd name="connsiteY0" fmla="*/ 0 h 1480580"/>
              <a:gd name="connsiteX1" fmla="*/ 1645920 w 8717280"/>
              <a:gd name="connsiteY1" fmla="*/ 30480 h 1480580"/>
              <a:gd name="connsiteX2" fmla="*/ 2758440 w 8717280"/>
              <a:gd name="connsiteY2" fmla="*/ 251460 h 1480580"/>
              <a:gd name="connsiteX3" fmla="*/ 4244340 w 8717280"/>
              <a:gd name="connsiteY3" fmla="*/ 472440 h 1480580"/>
              <a:gd name="connsiteX4" fmla="*/ 5052060 w 8717280"/>
              <a:gd name="connsiteY4" fmla="*/ 541020 h 1480580"/>
              <a:gd name="connsiteX5" fmla="*/ 6591300 w 8717280"/>
              <a:gd name="connsiteY5" fmla="*/ 960120 h 1480580"/>
              <a:gd name="connsiteX6" fmla="*/ 7886700 w 8717280"/>
              <a:gd name="connsiteY6" fmla="*/ 1432560 h 1480580"/>
              <a:gd name="connsiteX7" fmla="*/ 8717280 w 8717280"/>
              <a:gd name="connsiteY7" fmla="*/ 1440180 h 1480580"/>
              <a:gd name="connsiteX0" fmla="*/ 0 w 8717280"/>
              <a:gd name="connsiteY0" fmla="*/ 0 h 1479534"/>
              <a:gd name="connsiteX1" fmla="*/ 1645920 w 8717280"/>
              <a:gd name="connsiteY1" fmla="*/ 30480 h 1479534"/>
              <a:gd name="connsiteX2" fmla="*/ 2758440 w 8717280"/>
              <a:gd name="connsiteY2" fmla="*/ 251460 h 1479534"/>
              <a:gd name="connsiteX3" fmla="*/ 4244340 w 8717280"/>
              <a:gd name="connsiteY3" fmla="*/ 472440 h 1479534"/>
              <a:gd name="connsiteX4" fmla="*/ 5052060 w 8717280"/>
              <a:gd name="connsiteY4" fmla="*/ 541020 h 1479534"/>
              <a:gd name="connsiteX5" fmla="*/ 6576060 w 8717280"/>
              <a:gd name="connsiteY5" fmla="*/ 975360 h 1479534"/>
              <a:gd name="connsiteX6" fmla="*/ 7886700 w 8717280"/>
              <a:gd name="connsiteY6" fmla="*/ 1432560 h 1479534"/>
              <a:gd name="connsiteX7" fmla="*/ 8717280 w 8717280"/>
              <a:gd name="connsiteY7" fmla="*/ 1440180 h 1479534"/>
              <a:gd name="connsiteX0" fmla="*/ 0 w 8717280"/>
              <a:gd name="connsiteY0" fmla="*/ 0 h 1455976"/>
              <a:gd name="connsiteX1" fmla="*/ 1645920 w 8717280"/>
              <a:gd name="connsiteY1" fmla="*/ 30480 h 1455976"/>
              <a:gd name="connsiteX2" fmla="*/ 2758440 w 8717280"/>
              <a:gd name="connsiteY2" fmla="*/ 251460 h 1455976"/>
              <a:gd name="connsiteX3" fmla="*/ 4244340 w 8717280"/>
              <a:gd name="connsiteY3" fmla="*/ 472440 h 1455976"/>
              <a:gd name="connsiteX4" fmla="*/ 5052060 w 8717280"/>
              <a:gd name="connsiteY4" fmla="*/ 541020 h 1455976"/>
              <a:gd name="connsiteX5" fmla="*/ 6576060 w 8717280"/>
              <a:gd name="connsiteY5" fmla="*/ 975360 h 1455976"/>
              <a:gd name="connsiteX6" fmla="*/ 7840980 w 8717280"/>
              <a:gd name="connsiteY6" fmla="*/ 1371600 h 1455976"/>
              <a:gd name="connsiteX7" fmla="*/ 8717280 w 8717280"/>
              <a:gd name="connsiteY7" fmla="*/ 1440180 h 1455976"/>
              <a:gd name="connsiteX0" fmla="*/ 0 w 8717280"/>
              <a:gd name="connsiteY0" fmla="*/ 0 h 1451538"/>
              <a:gd name="connsiteX1" fmla="*/ 1645920 w 8717280"/>
              <a:gd name="connsiteY1" fmla="*/ 30480 h 1451538"/>
              <a:gd name="connsiteX2" fmla="*/ 2758440 w 8717280"/>
              <a:gd name="connsiteY2" fmla="*/ 251460 h 1451538"/>
              <a:gd name="connsiteX3" fmla="*/ 4244340 w 8717280"/>
              <a:gd name="connsiteY3" fmla="*/ 472440 h 1451538"/>
              <a:gd name="connsiteX4" fmla="*/ 5052060 w 8717280"/>
              <a:gd name="connsiteY4" fmla="*/ 541020 h 1451538"/>
              <a:gd name="connsiteX5" fmla="*/ 6576060 w 8717280"/>
              <a:gd name="connsiteY5" fmla="*/ 975360 h 1451538"/>
              <a:gd name="connsiteX6" fmla="*/ 7840980 w 8717280"/>
              <a:gd name="connsiteY6" fmla="*/ 1371600 h 1451538"/>
              <a:gd name="connsiteX7" fmla="*/ 8717280 w 8717280"/>
              <a:gd name="connsiteY7" fmla="*/ 1440180 h 1451538"/>
              <a:gd name="connsiteX0" fmla="*/ 0 w 8717280"/>
              <a:gd name="connsiteY0" fmla="*/ 0 h 1451538"/>
              <a:gd name="connsiteX1" fmla="*/ 1645920 w 8717280"/>
              <a:gd name="connsiteY1" fmla="*/ 30480 h 1451538"/>
              <a:gd name="connsiteX2" fmla="*/ 2758440 w 8717280"/>
              <a:gd name="connsiteY2" fmla="*/ 251460 h 1451538"/>
              <a:gd name="connsiteX3" fmla="*/ 4244340 w 8717280"/>
              <a:gd name="connsiteY3" fmla="*/ 472440 h 1451538"/>
              <a:gd name="connsiteX4" fmla="*/ 5151120 w 8717280"/>
              <a:gd name="connsiteY4" fmla="*/ 586740 h 1451538"/>
              <a:gd name="connsiteX5" fmla="*/ 6576060 w 8717280"/>
              <a:gd name="connsiteY5" fmla="*/ 975360 h 1451538"/>
              <a:gd name="connsiteX6" fmla="*/ 7840980 w 8717280"/>
              <a:gd name="connsiteY6" fmla="*/ 1371600 h 1451538"/>
              <a:gd name="connsiteX7" fmla="*/ 8717280 w 8717280"/>
              <a:gd name="connsiteY7" fmla="*/ 1440180 h 1451538"/>
              <a:gd name="connsiteX0" fmla="*/ 0 w 8717280"/>
              <a:gd name="connsiteY0" fmla="*/ 0 h 1451538"/>
              <a:gd name="connsiteX1" fmla="*/ 1645920 w 8717280"/>
              <a:gd name="connsiteY1" fmla="*/ 30480 h 1451538"/>
              <a:gd name="connsiteX2" fmla="*/ 2758440 w 8717280"/>
              <a:gd name="connsiteY2" fmla="*/ 251460 h 1451538"/>
              <a:gd name="connsiteX3" fmla="*/ 4244340 w 8717280"/>
              <a:gd name="connsiteY3" fmla="*/ 472440 h 1451538"/>
              <a:gd name="connsiteX4" fmla="*/ 5151120 w 8717280"/>
              <a:gd name="connsiteY4" fmla="*/ 586740 h 1451538"/>
              <a:gd name="connsiteX5" fmla="*/ 6576060 w 8717280"/>
              <a:gd name="connsiteY5" fmla="*/ 975360 h 1451538"/>
              <a:gd name="connsiteX6" fmla="*/ 7840980 w 8717280"/>
              <a:gd name="connsiteY6" fmla="*/ 1371600 h 1451538"/>
              <a:gd name="connsiteX7" fmla="*/ 8717280 w 8717280"/>
              <a:gd name="connsiteY7" fmla="*/ 1440180 h 145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7280" h="1451538">
                <a:moveTo>
                  <a:pt x="0" y="0"/>
                </a:moveTo>
                <a:lnTo>
                  <a:pt x="1645920" y="30480"/>
                </a:lnTo>
                <a:cubicBezTo>
                  <a:pt x="2105660" y="72390"/>
                  <a:pt x="2325370" y="177800"/>
                  <a:pt x="2758440" y="251460"/>
                </a:cubicBezTo>
                <a:cubicBezTo>
                  <a:pt x="3191510" y="325120"/>
                  <a:pt x="3845560" y="416560"/>
                  <a:pt x="4244340" y="472440"/>
                </a:cubicBezTo>
                <a:cubicBezTo>
                  <a:pt x="4643120" y="528320"/>
                  <a:pt x="4762500" y="518160"/>
                  <a:pt x="5151120" y="586740"/>
                </a:cubicBezTo>
                <a:cubicBezTo>
                  <a:pt x="5539740" y="655320"/>
                  <a:pt x="6127750" y="844550"/>
                  <a:pt x="6576060" y="975360"/>
                </a:cubicBezTo>
                <a:cubicBezTo>
                  <a:pt x="7024370" y="1106170"/>
                  <a:pt x="7484110" y="1324610"/>
                  <a:pt x="7840980" y="1371600"/>
                </a:cubicBezTo>
                <a:cubicBezTo>
                  <a:pt x="8197850" y="1418590"/>
                  <a:pt x="8479155" y="1476375"/>
                  <a:pt x="8717280" y="1440180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895B6A84-A146-4D0B-7A49-63050F94C68E}"/>
              </a:ext>
            </a:extLst>
          </p:cNvPr>
          <p:cNvSpPr/>
          <p:nvPr/>
        </p:nvSpPr>
        <p:spPr>
          <a:xfrm>
            <a:off x="426720" y="3345179"/>
            <a:ext cx="7461803" cy="1407363"/>
          </a:xfrm>
          <a:custGeom>
            <a:avLst/>
            <a:gdLst>
              <a:gd name="connsiteX0" fmla="*/ 0 w 7254240"/>
              <a:gd name="connsiteY0" fmla="*/ 0 h 1485900"/>
              <a:gd name="connsiteX1" fmla="*/ 731520 w 7254240"/>
              <a:gd name="connsiteY1" fmla="*/ 15240 h 1485900"/>
              <a:gd name="connsiteX2" fmla="*/ 2560320 w 7254240"/>
              <a:gd name="connsiteY2" fmla="*/ 76200 h 1485900"/>
              <a:gd name="connsiteX3" fmla="*/ 4297680 w 7254240"/>
              <a:gd name="connsiteY3" fmla="*/ 365760 h 1485900"/>
              <a:gd name="connsiteX4" fmla="*/ 5143500 w 7254240"/>
              <a:gd name="connsiteY4" fmla="*/ 533400 h 1485900"/>
              <a:gd name="connsiteX5" fmla="*/ 5859780 w 7254240"/>
              <a:gd name="connsiteY5" fmla="*/ 647700 h 1485900"/>
              <a:gd name="connsiteX6" fmla="*/ 6278880 w 7254240"/>
              <a:gd name="connsiteY6" fmla="*/ 586740 h 1485900"/>
              <a:gd name="connsiteX7" fmla="*/ 6598920 w 7254240"/>
              <a:gd name="connsiteY7" fmla="*/ 967740 h 1485900"/>
              <a:gd name="connsiteX8" fmla="*/ 7254240 w 7254240"/>
              <a:gd name="connsiteY8" fmla="*/ 1485900 h 1485900"/>
              <a:gd name="connsiteX0" fmla="*/ 0 w 7461803"/>
              <a:gd name="connsiteY0" fmla="*/ 0 h 1407363"/>
              <a:gd name="connsiteX1" fmla="*/ 731520 w 7461803"/>
              <a:gd name="connsiteY1" fmla="*/ 15240 h 1407363"/>
              <a:gd name="connsiteX2" fmla="*/ 2560320 w 7461803"/>
              <a:gd name="connsiteY2" fmla="*/ 76200 h 1407363"/>
              <a:gd name="connsiteX3" fmla="*/ 4297680 w 7461803"/>
              <a:gd name="connsiteY3" fmla="*/ 365760 h 1407363"/>
              <a:gd name="connsiteX4" fmla="*/ 5143500 w 7461803"/>
              <a:gd name="connsiteY4" fmla="*/ 533400 h 1407363"/>
              <a:gd name="connsiteX5" fmla="*/ 5859780 w 7461803"/>
              <a:gd name="connsiteY5" fmla="*/ 647700 h 1407363"/>
              <a:gd name="connsiteX6" fmla="*/ 6278880 w 7461803"/>
              <a:gd name="connsiteY6" fmla="*/ 586740 h 1407363"/>
              <a:gd name="connsiteX7" fmla="*/ 6598920 w 7461803"/>
              <a:gd name="connsiteY7" fmla="*/ 967740 h 1407363"/>
              <a:gd name="connsiteX8" fmla="*/ 7461803 w 7461803"/>
              <a:gd name="connsiteY8" fmla="*/ 1407363 h 1407363"/>
              <a:gd name="connsiteX0" fmla="*/ 0 w 7461803"/>
              <a:gd name="connsiteY0" fmla="*/ 0 h 1407363"/>
              <a:gd name="connsiteX1" fmla="*/ 731520 w 7461803"/>
              <a:gd name="connsiteY1" fmla="*/ 15240 h 1407363"/>
              <a:gd name="connsiteX2" fmla="*/ 2560320 w 7461803"/>
              <a:gd name="connsiteY2" fmla="*/ 76200 h 1407363"/>
              <a:gd name="connsiteX3" fmla="*/ 4297680 w 7461803"/>
              <a:gd name="connsiteY3" fmla="*/ 365760 h 1407363"/>
              <a:gd name="connsiteX4" fmla="*/ 5143500 w 7461803"/>
              <a:gd name="connsiteY4" fmla="*/ 533400 h 1407363"/>
              <a:gd name="connsiteX5" fmla="*/ 5859780 w 7461803"/>
              <a:gd name="connsiteY5" fmla="*/ 647700 h 1407363"/>
              <a:gd name="connsiteX6" fmla="*/ 6278880 w 7461803"/>
              <a:gd name="connsiteY6" fmla="*/ 586740 h 1407363"/>
              <a:gd name="connsiteX7" fmla="*/ 6643798 w 7461803"/>
              <a:gd name="connsiteY7" fmla="*/ 906032 h 1407363"/>
              <a:gd name="connsiteX8" fmla="*/ 7461803 w 7461803"/>
              <a:gd name="connsiteY8" fmla="*/ 1407363 h 1407363"/>
              <a:gd name="connsiteX0" fmla="*/ 0 w 7461803"/>
              <a:gd name="connsiteY0" fmla="*/ 0 h 1407363"/>
              <a:gd name="connsiteX1" fmla="*/ 731520 w 7461803"/>
              <a:gd name="connsiteY1" fmla="*/ 15240 h 1407363"/>
              <a:gd name="connsiteX2" fmla="*/ 2605199 w 7461803"/>
              <a:gd name="connsiteY2" fmla="*/ 48151 h 1407363"/>
              <a:gd name="connsiteX3" fmla="*/ 4297680 w 7461803"/>
              <a:gd name="connsiteY3" fmla="*/ 365760 h 1407363"/>
              <a:gd name="connsiteX4" fmla="*/ 5143500 w 7461803"/>
              <a:gd name="connsiteY4" fmla="*/ 533400 h 1407363"/>
              <a:gd name="connsiteX5" fmla="*/ 5859780 w 7461803"/>
              <a:gd name="connsiteY5" fmla="*/ 647700 h 1407363"/>
              <a:gd name="connsiteX6" fmla="*/ 6278880 w 7461803"/>
              <a:gd name="connsiteY6" fmla="*/ 586740 h 1407363"/>
              <a:gd name="connsiteX7" fmla="*/ 6643798 w 7461803"/>
              <a:gd name="connsiteY7" fmla="*/ 906032 h 1407363"/>
              <a:gd name="connsiteX8" fmla="*/ 7461803 w 7461803"/>
              <a:gd name="connsiteY8" fmla="*/ 1407363 h 14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1803" h="1407363">
                <a:moveTo>
                  <a:pt x="0" y="0"/>
                </a:moveTo>
                <a:lnTo>
                  <a:pt x="731520" y="15240"/>
                </a:lnTo>
                <a:cubicBezTo>
                  <a:pt x="1158240" y="27940"/>
                  <a:pt x="2010839" y="-10269"/>
                  <a:pt x="2605199" y="48151"/>
                </a:cubicBezTo>
                <a:cubicBezTo>
                  <a:pt x="3199559" y="106571"/>
                  <a:pt x="3874630" y="284885"/>
                  <a:pt x="4297680" y="365760"/>
                </a:cubicBezTo>
                <a:lnTo>
                  <a:pt x="5143500" y="533400"/>
                </a:lnTo>
                <a:cubicBezTo>
                  <a:pt x="5403850" y="580390"/>
                  <a:pt x="5670550" y="638810"/>
                  <a:pt x="5859780" y="647700"/>
                </a:cubicBezTo>
                <a:cubicBezTo>
                  <a:pt x="6049010" y="656590"/>
                  <a:pt x="6148210" y="543685"/>
                  <a:pt x="6278880" y="586740"/>
                </a:cubicBezTo>
                <a:cubicBezTo>
                  <a:pt x="6409550" y="629795"/>
                  <a:pt x="6481238" y="756172"/>
                  <a:pt x="6643798" y="906032"/>
                </a:cubicBezTo>
                <a:cubicBezTo>
                  <a:pt x="6806358" y="1055892"/>
                  <a:pt x="7215423" y="1223213"/>
                  <a:pt x="7461803" y="1407363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7E6C77DA-830B-914E-6B95-7A2F836936E2}"/>
              </a:ext>
            </a:extLst>
          </p:cNvPr>
          <p:cNvCxnSpPr>
            <a:cxnSpLocks/>
          </p:cNvCxnSpPr>
          <p:nvPr/>
        </p:nvCxnSpPr>
        <p:spPr>
          <a:xfrm flipV="1">
            <a:off x="3010691" y="3338452"/>
            <a:ext cx="7351" cy="1486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01FE8D46-6C82-C961-1D10-CB9282CAA122}"/>
              </a:ext>
            </a:extLst>
          </p:cNvPr>
          <p:cNvSpPr txBox="1"/>
          <p:nvPr/>
        </p:nvSpPr>
        <p:spPr>
          <a:xfrm>
            <a:off x="2966037" y="2783537"/>
            <a:ext cx="52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-3dB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30C0C589-123C-2ED4-455A-DC6B7D36EE79}"/>
                  </a:ext>
                </a:extLst>
              </p:cNvPr>
              <p:cNvSpPr txBox="1"/>
              <p:nvPr/>
            </p:nvSpPr>
            <p:spPr>
              <a:xfrm>
                <a:off x="5465066" y="3033634"/>
                <a:ext cx="11993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fr-FR" sz="140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30C0C589-123C-2ED4-455A-DC6B7D36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066" y="3033634"/>
                <a:ext cx="1199360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51933B70-BAD8-B180-C9C7-2745F9684064}"/>
              </a:ext>
            </a:extLst>
          </p:cNvPr>
          <p:cNvCxnSpPr>
            <a:cxnSpLocks/>
          </p:cNvCxnSpPr>
          <p:nvPr/>
        </p:nvCxnSpPr>
        <p:spPr>
          <a:xfrm>
            <a:off x="6663418" y="3905622"/>
            <a:ext cx="1008" cy="2166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27B2FD5-54CA-458C-2269-78CA478AB204}"/>
              </a:ext>
            </a:extLst>
          </p:cNvPr>
          <p:cNvCxnSpPr>
            <a:cxnSpLocks/>
          </p:cNvCxnSpPr>
          <p:nvPr/>
        </p:nvCxnSpPr>
        <p:spPr>
          <a:xfrm>
            <a:off x="6830050" y="4040018"/>
            <a:ext cx="0" cy="1038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1D585F4-864F-3CE3-6C31-B088AB9DF029}"/>
                  </a:ext>
                </a:extLst>
              </p:cNvPr>
              <p:cNvSpPr txBox="1"/>
              <p:nvPr/>
            </p:nvSpPr>
            <p:spPr>
              <a:xfrm>
                <a:off x="6983117" y="3836087"/>
                <a:ext cx="6123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3,5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1D585F4-864F-3CE3-6C31-B088AB9DF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117" y="3836087"/>
                <a:ext cx="61238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1DD01375-1DA3-4A8E-9232-CE3B08CDBE62}"/>
                  </a:ext>
                </a:extLst>
              </p:cNvPr>
              <p:cNvSpPr txBox="1"/>
              <p:nvPr/>
            </p:nvSpPr>
            <p:spPr>
              <a:xfrm>
                <a:off x="6064113" y="4237081"/>
                <a:ext cx="7227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fr-FR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fr-FR" sz="1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200" b="1" dirty="0">
                    <a:solidFill>
                      <a:schemeClr val="tx1"/>
                    </a:solidFill>
                  </a:rPr>
                  <a:t>8,8</a:t>
                </a:r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1DD01375-1DA3-4A8E-9232-CE3B08CDB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113" y="4237081"/>
                <a:ext cx="722762" cy="276999"/>
              </a:xfrm>
              <a:prstGeom prst="rect">
                <a:avLst/>
              </a:prstGeom>
              <a:blipFill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0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Modes propres</a:t>
            </a:r>
            <a:endParaRPr lang="fr-FR" dirty="0"/>
          </a:p>
        </p:txBody>
      </p:sp>
      <p:pic>
        <p:nvPicPr>
          <p:cNvPr id="5" name="Image 4" descr="Une image contenant ciel de nuit&#10;&#10;Description générée automatiquement">
            <a:extLst>
              <a:ext uri="{FF2B5EF4-FFF2-40B4-BE49-F238E27FC236}">
                <a16:creationId xmlns:a16="http://schemas.microsoft.com/office/drawing/2014/main" id="{6A77DC7E-3DC4-99EE-25FB-752792566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271923"/>
            <a:ext cx="2034211" cy="1935143"/>
          </a:xfrm>
          <a:prstGeom prst="rect">
            <a:avLst/>
          </a:prstGeom>
        </p:spPr>
      </p:pic>
      <p:pic>
        <p:nvPicPr>
          <p:cNvPr id="7" name="Image 6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FC83F699-43D6-0C9A-0990-4D1CF2AE4C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27" y="3356992"/>
            <a:ext cx="2742841" cy="1542848"/>
          </a:xfrm>
          <a:prstGeom prst="rect">
            <a:avLst/>
          </a:prstGeom>
        </p:spPr>
      </p:pic>
      <p:pic>
        <p:nvPicPr>
          <p:cNvPr id="10" name="Image 9" descr="Une image contenant objets en métal, vitesse&#10;&#10;Description générée automatiquement">
            <a:extLst>
              <a:ext uri="{FF2B5EF4-FFF2-40B4-BE49-F238E27FC236}">
                <a16:creationId xmlns:a16="http://schemas.microsoft.com/office/drawing/2014/main" id="{3511DBF4-EFDC-5A69-7755-B552A709CC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12839"/>
            <a:ext cx="2915816" cy="820073"/>
          </a:xfrm>
          <a:prstGeom prst="rect">
            <a:avLst/>
          </a:prstGeom>
        </p:spPr>
      </p:pic>
      <p:pic>
        <p:nvPicPr>
          <p:cNvPr id="17" name="Image 16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4AA6E112-CE49-9D6D-1B36-64262A6C2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74" y="2265839"/>
            <a:ext cx="2549239" cy="143323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6A4253E-67AB-F43F-8AD9-1DDD362B07F1}"/>
              </a:ext>
            </a:extLst>
          </p:cNvPr>
          <p:cNvSpPr txBox="1"/>
          <p:nvPr/>
        </p:nvSpPr>
        <p:spPr>
          <a:xfrm>
            <a:off x="971600" y="1556792"/>
            <a:ext cx="74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Corde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CE00CBF-99EF-D379-0E55-A35174456AFB}"/>
              </a:ext>
            </a:extLst>
          </p:cNvPr>
          <p:cNvSpPr txBox="1"/>
          <p:nvPr/>
        </p:nvSpPr>
        <p:spPr>
          <a:xfrm>
            <a:off x="3948026" y="153044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Plaque 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D1002A8-37FC-D509-6F2D-D3A046948F27}"/>
              </a:ext>
            </a:extLst>
          </p:cNvPr>
          <p:cNvSpPr txBox="1"/>
          <p:nvPr/>
        </p:nvSpPr>
        <p:spPr>
          <a:xfrm>
            <a:off x="6516216" y="1619508"/>
            <a:ext cx="2034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Solide quelconque :</a:t>
            </a:r>
          </a:p>
          <a:p>
            <a:r>
              <a:rPr lang="fr-FR" dirty="0" err="1"/>
              <a:t>Solidworks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019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\Desktop\fon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1" y="-457200"/>
            <a:ext cx="9753601" cy="7315200"/>
          </a:xfrm>
          <a:prstGeom prst="rect">
            <a:avLst/>
          </a:prstGeom>
          <a:noFill/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892480" cy="2376264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Calibri" panose="020F0502020204030204" pitchFamily="34" charset="0"/>
              </a:rPr>
              <a:t>Marge de phase</a:t>
            </a:r>
            <a:br>
              <a:rPr lang="fr-FR" sz="48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sz="4800" dirty="0">
                <a:solidFill>
                  <a:schemeClr val="bg1"/>
                </a:solidFill>
                <a:latin typeface="Calibri" panose="020F0502020204030204" pitchFamily="34" charset="0"/>
              </a:rPr>
              <a:t>Marge de gain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314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51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FTBO et FTBF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5BB5F4-E086-4500-9560-9C48E082F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804" y="1052736"/>
            <a:ext cx="5240391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88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52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Point critique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B741B5-D936-41EF-ABF4-3F152F948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" y="1414462"/>
            <a:ext cx="75723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220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53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Marges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122FA1-9B23-46BB-B2BD-5D75E0408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196752"/>
            <a:ext cx="6023527" cy="517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66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54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dirty="0"/>
              <a:t>Lieu de transfert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658E25-1D9D-4185-9A06-473CFC843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92" y="1232348"/>
            <a:ext cx="8316416" cy="4869974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CFBED17-AEC1-4EFD-81D0-4B19C8F683F3}"/>
              </a:ext>
            </a:extLst>
          </p:cNvPr>
          <p:cNvCxnSpPr>
            <a:cxnSpLocks/>
          </p:cNvCxnSpPr>
          <p:nvPr/>
        </p:nvCxnSpPr>
        <p:spPr>
          <a:xfrm>
            <a:off x="1956911" y="3718932"/>
            <a:ext cx="2903121" cy="11866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2200D40-E600-4554-9C2D-34C09E4F796D}"/>
              </a:ext>
            </a:extLst>
          </p:cNvPr>
          <p:cNvCxnSpPr>
            <a:cxnSpLocks/>
          </p:cNvCxnSpPr>
          <p:nvPr/>
        </p:nvCxnSpPr>
        <p:spPr>
          <a:xfrm>
            <a:off x="1979712" y="5085184"/>
            <a:ext cx="2808312" cy="1161689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F4E58CC9-C9F0-411D-83AA-6B643A245B9C}"/>
              </a:ext>
            </a:extLst>
          </p:cNvPr>
          <p:cNvGrpSpPr/>
          <p:nvPr/>
        </p:nvGrpSpPr>
        <p:grpSpPr>
          <a:xfrm>
            <a:off x="437892" y="2708920"/>
            <a:ext cx="4134108" cy="2376264"/>
            <a:chOff x="437892" y="2708920"/>
            <a:chExt cx="4134108" cy="2376264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6BC561D1-6587-42EE-B3A0-DD3B81272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9712" y="2708920"/>
              <a:ext cx="2592288" cy="1008113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4270F967-51AF-4A3B-A73E-D3F48BD2A9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9712" y="3717032"/>
              <a:ext cx="0" cy="1368152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EB038858-567F-45F2-8F06-113B105FA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3119" y="3760289"/>
              <a:ext cx="367879" cy="31678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03B70E9-6654-4A95-A9C2-FE72FAA5C0BE}"/>
                </a:ext>
              </a:extLst>
            </p:cNvPr>
            <p:cNvSpPr txBox="1"/>
            <p:nvPr/>
          </p:nvSpPr>
          <p:spPr>
            <a:xfrm>
              <a:off x="437892" y="4077072"/>
              <a:ext cx="1526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Point critique</a:t>
              </a:r>
            </a:p>
            <a:p>
              <a:r>
                <a:rPr lang="fr-FR" dirty="0">
                  <a:solidFill>
                    <a:srgbClr val="FF0000"/>
                  </a:solidFill>
                </a:rPr>
                <a:t>(-180°, 0 dB)</a:t>
              </a:r>
            </a:p>
          </p:txBody>
        </p:sp>
      </p:grp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8AA180-BA43-6362-77B3-502336B3CDEA}"/>
              </a:ext>
            </a:extLst>
          </p:cNvPr>
          <p:cNvCxnSpPr>
            <a:cxnSpLocks/>
          </p:cNvCxnSpPr>
          <p:nvPr/>
        </p:nvCxnSpPr>
        <p:spPr>
          <a:xfrm>
            <a:off x="4594801" y="2766404"/>
            <a:ext cx="2569487" cy="993885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A972415-D45D-44AE-5119-FE2DC79D34E4}"/>
              </a:ext>
            </a:extLst>
          </p:cNvPr>
          <p:cNvSpPr txBox="1"/>
          <p:nvPr/>
        </p:nvSpPr>
        <p:spPr>
          <a:xfrm>
            <a:off x="1763688" y="5707605"/>
            <a:ext cx="152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-180°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4A926C-9918-CD3E-229B-65668E5BDB0C}"/>
              </a:ext>
            </a:extLst>
          </p:cNvPr>
          <p:cNvSpPr txBox="1"/>
          <p:nvPr/>
        </p:nvSpPr>
        <p:spPr>
          <a:xfrm>
            <a:off x="6427153" y="1824691"/>
            <a:ext cx="80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0 dB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C5012A2-5A97-DC10-A2D2-323B6043EDE3}"/>
              </a:ext>
            </a:extLst>
          </p:cNvPr>
          <p:cNvCxnSpPr>
            <a:cxnSpLocks/>
          </p:cNvCxnSpPr>
          <p:nvPr/>
        </p:nvCxnSpPr>
        <p:spPr>
          <a:xfrm flipV="1">
            <a:off x="2411760" y="5404662"/>
            <a:ext cx="367879" cy="31678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34FEA21-D337-C1C1-02D0-6655444B73FD}"/>
              </a:ext>
            </a:extLst>
          </p:cNvPr>
          <p:cNvCxnSpPr>
            <a:cxnSpLocks/>
          </p:cNvCxnSpPr>
          <p:nvPr/>
        </p:nvCxnSpPr>
        <p:spPr>
          <a:xfrm flipH="1">
            <a:off x="6019999" y="2345805"/>
            <a:ext cx="447165" cy="94034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3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55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Marges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675471-22C2-4786-8A2C-A04233E0E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1585912"/>
            <a:ext cx="70675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542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56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Marges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A04FDE-5843-4914-968E-F650CD405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268760"/>
            <a:ext cx="6441738" cy="52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1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pic>
        <p:nvPicPr>
          <p:cNvPr id="13" name="Picture 8" descr="http://www.lagardesse.fr/tacoma/pont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4032448" cy="3024339"/>
          </a:xfrm>
          <a:prstGeom prst="rect">
            <a:avLst/>
          </a:prstGeom>
          <a:noFill/>
        </p:spPr>
      </p:pic>
      <p:pic>
        <p:nvPicPr>
          <p:cNvPr id="16" name="Picture 10" descr="http://www.lagardesse.fr/tacoma/bridgtacomaani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4104456" cy="3078345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1313638" y="5770133"/>
            <a:ext cx="651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Pont de Tacoma qui s’est écroulé par résonnance du vent.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544522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1850, une troupe militaire traverse au pas un pont suspendu à Angers. Ce bataillon bien discipliné provoqua la rupture du pont par phénomène de </a:t>
            </a:r>
            <a:r>
              <a:rPr lang="fr-FR" b="1" dirty="0"/>
              <a:t>résonance</a:t>
            </a:r>
            <a:r>
              <a:rPr lang="fr-FR" b="1" i="1" dirty="0"/>
              <a:t>. </a:t>
            </a:r>
            <a:r>
              <a:rPr lang="fr-FR" dirty="0"/>
              <a:t>Bilan : 226 morts</a:t>
            </a:r>
          </a:p>
        </p:txBody>
      </p:sp>
      <p:pic>
        <p:nvPicPr>
          <p:cNvPr id="10" name="Picture 2" descr="https://upload.wikimedia.org/wikipedia/commons/thumb/f/fd/Pont_de_la_Basse-Cha%C3%AEne_%287%29.jpg/440px-Pont_de_la_Basse-Cha%C3%AEne_%287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40768"/>
            <a:ext cx="6192688" cy="3997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8D4891-27FC-4DDD-89BD-4424F6253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1256344"/>
            <a:ext cx="57531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8400"/>
          <a:stretch>
            <a:fillRect/>
          </a:stretch>
        </p:blipFill>
        <p:spPr bwMode="auto">
          <a:xfrm>
            <a:off x="0" y="0"/>
            <a:ext cx="9144000" cy="62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548680"/>
            <a:ext cx="1475656" cy="504056"/>
          </a:xfrm>
        </p:spPr>
        <p:txBody>
          <a:bodyPr/>
          <a:lstStyle/>
          <a:p>
            <a:pPr algn="ctr"/>
            <a:fld id="{4F5037F2-DC85-406A-A4EA-1E681A25B4F8}" type="slidenum">
              <a:rPr lang="en-US" sz="1800" b="1" smtClean="0">
                <a:solidFill>
                  <a:schemeClr val="tx1"/>
                </a:solidFill>
              </a:rPr>
              <a:pPr algn="ctr"/>
              <a:t>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Calibri" panose="020F0502020204030204" pitchFamily="34" charset="0"/>
              </a:rPr>
              <a:t>Analyse fréquentielle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CAB459-8BDC-963F-A62F-38D6B2E1B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1" y="1412776"/>
            <a:ext cx="691243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9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Simple-Banner</Template>
  <TotalTime>0</TotalTime>
  <Words>1908</Words>
  <Application>Microsoft Office PowerPoint</Application>
  <PresentationFormat>Affichage à l'écran (4:3)</PresentationFormat>
  <Paragraphs>433</Paragraphs>
  <Slides>56</Slides>
  <Notes>56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Cambria Math</vt:lpstr>
      <vt:lpstr>Thème Office</vt:lpstr>
      <vt:lpstr>Analyse fréquentielle des systèmes asservis</vt:lpstr>
      <vt:lpstr>Analyse fréquentielle</vt:lpstr>
      <vt:lpstr>Analyse fréquentielle</vt:lpstr>
      <vt:lpstr>Analyse fréquentielle</vt:lpstr>
      <vt:lpstr>Modes propres</vt:lpstr>
      <vt:lpstr>Analyse fréquentielle</vt:lpstr>
      <vt:lpstr>Analyse fréquentielle</vt:lpstr>
      <vt:lpstr>Analyse fréquentielle</vt:lpstr>
      <vt:lpstr>Analyse fréquentielle</vt:lpstr>
      <vt:lpstr>Analyse fréquentielle</vt:lpstr>
      <vt:lpstr>Analyse fréquentielle</vt:lpstr>
      <vt:lpstr>Bel</vt:lpstr>
      <vt:lpstr>Bel</vt:lpstr>
      <vt:lpstr>Analyse fréquentielle</vt:lpstr>
      <vt:lpstr>Analyse fréquentielle</vt:lpstr>
      <vt:lpstr>log</vt:lpstr>
      <vt:lpstr>Analyse fréquentielle</vt:lpstr>
      <vt:lpstr>Analyse fréquentielle</vt:lpstr>
      <vt:lpstr>Analyse fréquentielle</vt:lpstr>
      <vt:lpstr>Filtres et bande passante</vt:lpstr>
      <vt:lpstr>Filtres et bande passante</vt:lpstr>
      <vt:lpstr>Performances</vt:lpstr>
      <vt:lpstr>Réponse fréquentielle</vt:lpstr>
      <vt:lpstr>PID</vt:lpstr>
      <vt:lpstr>1er ordre</vt:lpstr>
      <vt:lpstr>1er ordre</vt:lpstr>
      <vt:lpstr>2nd ordre</vt:lpstr>
      <vt:lpstr>2nd ordre z&lt;1</vt:lpstr>
      <vt:lpstr>2nd ordre z&lt;1</vt:lpstr>
      <vt:lpstr>2nd ordre z&lt;1</vt:lpstr>
      <vt:lpstr>2nd ordre z&lt;1</vt:lpstr>
      <vt:lpstr>2nd ordre z&gt;1</vt:lpstr>
      <vt:lpstr>2nd ordre</vt:lpstr>
      <vt:lpstr>BILAN SLCI</vt:lpstr>
      <vt:lpstr>BILAN gain et pulsations</vt:lpstr>
      <vt:lpstr>Exemple</vt:lpstr>
      <vt:lpstr>BILAN SLCI</vt:lpstr>
      <vt:lpstr>Tracer un diagramme de Bode</vt:lpstr>
      <vt:lpstr>Tracer un diagramme de Bode</vt:lpstr>
      <vt:lpstr>Tracer un diagramme de Bode</vt:lpstr>
      <vt:lpstr>Identification</vt:lpstr>
      <vt:lpstr>Identification</vt:lpstr>
      <vt:lpstr>Identification</vt:lpstr>
      <vt:lpstr>Identification</vt:lpstr>
      <vt:lpstr>Tracer un diagramme de Bode</vt:lpstr>
      <vt:lpstr>Tracer un diagramme de Bode</vt:lpstr>
      <vt:lpstr>Tracer un diagramme de Bode</vt:lpstr>
      <vt:lpstr>Tracer un diagramme de Bode</vt:lpstr>
      <vt:lpstr>Tracer un diagramme de Bode</vt:lpstr>
      <vt:lpstr>Marge de phase Marge de gain</vt:lpstr>
      <vt:lpstr>FTBO et FTBF</vt:lpstr>
      <vt:lpstr>Point critique</vt:lpstr>
      <vt:lpstr>Marges</vt:lpstr>
      <vt:lpstr>Lieu de transfert</vt:lpstr>
      <vt:lpstr>Marges</vt:lpstr>
      <vt:lpstr>Marges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Simon</dc:creator>
  <cp:lastModifiedBy>M Lonni</cp:lastModifiedBy>
  <cp:revision>1505</cp:revision>
  <dcterms:created xsi:type="dcterms:W3CDTF">2013-11-26T19:04:34Z</dcterms:created>
  <dcterms:modified xsi:type="dcterms:W3CDTF">2023-04-04T07:54:06Z</dcterms:modified>
</cp:coreProperties>
</file>