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sldIdLst>
    <p:sldId id="300" r:id="rId2"/>
    <p:sldId id="599" r:id="rId3"/>
    <p:sldId id="514" r:id="rId4"/>
    <p:sldId id="594" r:id="rId5"/>
    <p:sldId id="527" r:id="rId6"/>
    <p:sldId id="529" r:id="rId7"/>
    <p:sldId id="530" r:id="rId8"/>
    <p:sldId id="532" r:id="rId9"/>
    <p:sldId id="517" r:id="rId10"/>
    <p:sldId id="518" r:id="rId11"/>
    <p:sldId id="519" r:id="rId12"/>
    <p:sldId id="521" r:id="rId13"/>
    <p:sldId id="526" r:id="rId14"/>
    <p:sldId id="533" r:id="rId15"/>
    <p:sldId id="522" r:id="rId16"/>
    <p:sldId id="523" r:id="rId17"/>
    <p:sldId id="524" r:id="rId18"/>
    <p:sldId id="525" r:id="rId19"/>
    <p:sldId id="534" r:id="rId20"/>
    <p:sldId id="583" r:id="rId21"/>
    <p:sldId id="600" r:id="rId22"/>
    <p:sldId id="539" r:id="rId23"/>
    <p:sldId id="569" r:id="rId24"/>
    <p:sldId id="535" r:id="rId25"/>
    <p:sldId id="540" r:id="rId26"/>
    <p:sldId id="536" r:id="rId27"/>
    <p:sldId id="516" r:id="rId28"/>
    <p:sldId id="462" r:id="rId29"/>
    <p:sldId id="515" r:id="rId30"/>
    <p:sldId id="537" r:id="rId31"/>
    <p:sldId id="538" r:id="rId32"/>
    <p:sldId id="512" r:id="rId33"/>
    <p:sldId id="541" r:id="rId34"/>
    <p:sldId id="593" r:id="rId35"/>
    <p:sldId id="542" r:id="rId36"/>
    <p:sldId id="543" r:id="rId37"/>
    <p:sldId id="466" r:id="rId38"/>
    <p:sldId id="468" r:id="rId39"/>
    <p:sldId id="469" r:id="rId40"/>
    <p:sldId id="544" r:id="rId41"/>
    <p:sldId id="511" r:id="rId42"/>
    <p:sldId id="472" r:id="rId43"/>
    <p:sldId id="470" r:id="rId44"/>
    <p:sldId id="545" r:id="rId45"/>
    <p:sldId id="548" r:id="rId46"/>
    <p:sldId id="570" r:id="rId47"/>
    <p:sldId id="546" r:id="rId48"/>
    <p:sldId id="547" r:id="rId49"/>
    <p:sldId id="549" r:id="rId50"/>
    <p:sldId id="550" r:id="rId51"/>
    <p:sldId id="552" r:id="rId52"/>
    <p:sldId id="551" r:id="rId53"/>
    <p:sldId id="556" r:id="rId54"/>
    <p:sldId id="500" r:id="rId55"/>
    <p:sldId id="595" r:id="rId56"/>
    <p:sldId id="553" r:id="rId57"/>
    <p:sldId id="502" r:id="rId58"/>
    <p:sldId id="554" r:id="rId59"/>
    <p:sldId id="588" r:id="rId60"/>
    <p:sldId id="557" r:id="rId61"/>
    <p:sldId id="571" r:id="rId62"/>
    <p:sldId id="505" r:id="rId63"/>
    <p:sldId id="560" r:id="rId64"/>
    <p:sldId id="561" r:id="rId65"/>
    <p:sldId id="598" r:id="rId66"/>
    <p:sldId id="562" r:id="rId67"/>
    <p:sldId id="564" r:id="rId68"/>
    <p:sldId id="565" r:id="rId69"/>
    <p:sldId id="566" r:id="rId70"/>
    <p:sldId id="584" r:id="rId71"/>
    <p:sldId id="585" r:id="rId72"/>
    <p:sldId id="586" r:id="rId73"/>
    <p:sldId id="572" r:id="rId74"/>
    <p:sldId id="567" r:id="rId75"/>
    <p:sldId id="568" r:id="rId76"/>
    <p:sldId id="576" r:id="rId77"/>
    <p:sldId id="477" r:id="rId78"/>
    <p:sldId id="589" r:id="rId79"/>
    <p:sldId id="475" r:id="rId80"/>
    <p:sldId id="480" r:id="rId81"/>
    <p:sldId id="579" r:id="rId82"/>
    <p:sldId id="483" r:id="rId83"/>
    <p:sldId id="577" r:id="rId84"/>
    <p:sldId id="580" r:id="rId85"/>
    <p:sldId id="485" r:id="rId86"/>
    <p:sldId id="582" r:id="rId87"/>
    <p:sldId id="590" r:id="rId88"/>
    <p:sldId id="573" r:id="rId89"/>
    <p:sldId id="487" r:id="rId90"/>
    <p:sldId id="488" r:id="rId91"/>
    <p:sldId id="491" r:id="rId92"/>
    <p:sldId id="489" r:id="rId93"/>
    <p:sldId id="492" r:id="rId94"/>
    <p:sldId id="493" r:id="rId95"/>
    <p:sldId id="494" r:id="rId96"/>
    <p:sldId id="495" r:id="rId97"/>
    <p:sldId id="496" r:id="rId98"/>
    <p:sldId id="587" r:id="rId99"/>
    <p:sldId id="591" r:id="rId10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E181FF"/>
    <a:srgbClr val="0033CC"/>
    <a:srgbClr val="7CFE72"/>
    <a:srgbClr val="CFFF81"/>
    <a:srgbClr val="9CFF81"/>
    <a:srgbClr val="FFE781"/>
    <a:srgbClr val="FF9C81"/>
    <a:srgbClr val="26B0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3728" autoAdjust="0"/>
  </p:normalViewPr>
  <p:slideViewPr>
    <p:cSldViewPr>
      <p:cViewPr varScale="1">
        <p:scale>
          <a:sx n="90" d="100"/>
          <a:sy n="90" d="100"/>
        </p:scale>
        <p:origin x="1275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82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24341-53E3-46D3-A2C0-26BE538C59CB}" type="datetimeFigureOut">
              <a:rPr lang="fr-FR" smtClean="0"/>
              <a:pPr/>
              <a:t>23/01/2024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92B8B-B7A2-43CE-9D09-8F53CBD3D9AE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</a:t>
            </a:fld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6016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7411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2027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5830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0166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2053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7191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97154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2278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3576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64159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5815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4212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29625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73520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53812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94013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69509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46669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28</a:t>
            </a:fld>
            <a:endParaRPr lang="fr-FR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1147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11568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62466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02707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66207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86393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37442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66557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73820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37</a:t>
            </a:fld>
            <a:endParaRPr lang="fr-FR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38</a:t>
            </a:fld>
            <a:endParaRPr lang="fr-FR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39</a:t>
            </a:fld>
            <a:endParaRPr lang="fr-F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83362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05099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61728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42</a:t>
            </a:fld>
            <a:endParaRPr lang="fr-FR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43</a:t>
            </a:fld>
            <a:endParaRPr lang="fr-FR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83800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35989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1590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04201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25772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4406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59304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4907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33856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04609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60424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21247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198864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88462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1798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114759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156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27353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511540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5531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47354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849662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874308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247581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71954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378487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393484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3699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477043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34525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997114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867916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803093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460736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550938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568700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77</a:t>
            </a:fld>
            <a:endParaRPr lang="fr-FR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867012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79</a:t>
            </a:fld>
            <a:endParaRPr lang="fr-F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523463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80</a:t>
            </a:fld>
            <a:endParaRPr lang="fr-FR"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461368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82</a:t>
            </a:fld>
            <a:endParaRPr lang="fr-FR" dirty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617251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837848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85</a:t>
            </a:fld>
            <a:endParaRPr lang="fr-FR" dirty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834048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388810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424406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89</a:t>
            </a:fld>
            <a:endParaRPr lang="fr-F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528766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90</a:t>
            </a:fld>
            <a:endParaRPr lang="fr-FR" dirty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91</a:t>
            </a:fld>
            <a:endParaRPr lang="fr-FR" dirty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92</a:t>
            </a:fld>
            <a:endParaRPr lang="fr-FR" dirty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93</a:t>
            </a:fld>
            <a:endParaRPr lang="fr-FR" dirty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94</a:t>
            </a:fld>
            <a:endParaRPr lang="fr-FR" dirty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95</a:t>
            </a:fld>
            <a:endParaRPr lang="fr-FR" dirty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96</a:t>
            </a:fld>
            <a:endParaRPr lang="fr-FR" dirty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97</a:t>
            </a:fld>
            <a:endParaRPr lang="fr-FR" dirty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98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042678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99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386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23/01/2024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23/01/2024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23/01/2024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23/01/2024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23/01/2024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23/01/2024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23/01/2024</a:t>
            </a:fld>
            <a:endParaRPr lang="fr-BE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23/01/2024</a:t>
            </a:fld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23/01/2024</a:t>
            </a:fld>
            <a:endParaRPr lang="fr-BE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23/01/2024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23/01/2024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23/01/2024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gif"/><Relationship Id="rId10" Type="http://schemas.openxmlformats.org/officeDocument/2006/relationships/image" Target="../media/image58.png"/><Relationship Id="rId4" Type="http://schemas.openxmlformats.org/officeDocument/2006/relationships/image" Target="../media/image52.gif"/><Relationship Id="rId9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3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3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3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9.gif"/><Relationship Id="rId4" Type="http://schemas.openxmlformats.org/officeDocument/2006/relationships/image" Target="../media/image11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13" Type="http://schemas.openxmlformats.org/officeDocument/2006/relationships/image" Target="../media/image132.png"/><Relationship Id="rId18" Type="http://schemas.openxmlformats.org/officeDocument/2006/relationships/image" Target="../media/image1150.png"/><Relationship Id="rId26" Type="http://schemas.openxmlformats.org/officeDocument/2006/relationships/image" Target="../media/image135.png"/><Relationship Id="rId3" Type="http://schemas.openxmlformats.org/officeDocument/2006/relationships/image" Target="../media/image3.png"/><Relationship Id="rId21" Type="http://schemas.openxmlformats.org/officeDocument/2006/relationships/image" Target="../media/image1180.png"/><Relationship Id="rId7" Type="http://schemas.openxmlformats.org/officeDocument/2006/relationships/image" Target="../media/image1040.png"/><Relationship Id="rId12" Type="http://schemas.openxmlformats.org/officeDocument/2006/relationships/image" Target="../media/image131.png"/><Relationship Id="rId25" Type="http://schemas.openxmlformats.org/officeDocument/2006/relationships/image" Target="../media/image1220.png"/><Relationship Id="rId2" Type="http://schemas.openxmlformats.org/officeDocument/2006/relationships/notesSlide" Target="../notesSlides/notesSlide58.xml"/><Relationship Id="rId20" Type="http://schemas.openxmlformats.org/officeDocument/2006/relationships/image" Target="../media/image11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11" Type="http://schemas.openxmlformats.org/officeDocument/2006/relationships/image" Target="../media/image130.png"/><Relationship Id="rId24" Type="http://schemas.openxmlformats.org/officeDocument/2006/relationships/image" Target="../media/image1210.png"/><Relationship Id="rId5" Type="http://schemas.openxmlformats.org/officeDocument/2006/relationships/image" Target="../media/image128.png"/><Relationship Id="rId15" Type="http://schemas.openxmlformats.org/officeDocument/2006/relationships/image" Target="../media/image134.png"/><Relationship Id="rId23" Type="http://schemas.openxmlformats.org/officeDocument/2006/relationships/image" Target="../media/image1200.png"/><Relationship Id="rId28" Type="http://schemas.openxmlformats.org/officeDocument/2006/relationships/image" Target="../media/image137.png"/><Relationship Id="rId10" Type="http://schemas.openxmlformats.org/officeDocument/2006/relationships/image" Target="../media/image1290.png"/><Relationship Id="rId19" Type="http://schemas.openxmlformats.org/officeDocument/2006/relationships/image" Target="../media/image1160.png"/><Relationship Id="rId4" Type="http://schemas.openxmlformats.org/officeDocument/2006/relationships/image" Target="../media/image127.png"/><Relationship Id="rId9" Type="http://schemas.openxmlformats.org/officeDocument/2006/relationships/image" Target="../media/image1060.png"/><Relationship Id="rId14" Type="http://schemas.openxmlformats.org/officeDocument/2006/relationships/image" Target="../media/image133.png"/><Relationship Id="rId22" Type="http://schemas.openxmlformats.org/officeDocument/2006/relationships/image" Target="../media/image1190.png"/><Relationship Id="rId27" Type="http://schemas.openxmlformats.org/officeDocument/2006/relationships/image" Target="../media/image13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3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5.png"/><Relationship Id="rId4" Type="http://schemas.openxmlformats.org/officeDocument/2006/relationships/image" Target="../media/image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3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3" Type="http://schemas.openxmlformats.org/officeDocument/2006/relationships/image" Target="../media/image3.pn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3.png"/><Relationship Id="rId10" Type="http://schemas.openxmlformats.org/officeDocument/2006/relationships/image" Target="../media/image158.png"/><Relationship Id="rId4" Type="http://schemas.openxmlformats.org/officeDocument/2006/relationships/image" Target="../media/image148.pn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3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10" Type="http://schemas.openxmlformats.org/officeDocument/2006/relationships/image" Target="../media/image177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2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3.pn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3.png"/><Relationship Id="rId7" Type="http://schemas.openxmlformats.org/officeDocument/2006/relationships/image" Target="../media/image19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Relationship Id="rId9" Type="http://schemas.openxmlformats.org/officeDocument/2006/relationships/image" Target="../media/image19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png"/><Relationship Id="rId5" Type="http://schemas.openxmlformats.org/officeDocument/2006/relationships/image" Target="../media/image201.jpeg"/><Relationship Id="rId4" Type="http://schemas.openxmlformats.org/officeDocument/2006/relationships/image" Target="../media/image200.gi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3.png"/><Relationship Id="rId7" Type="http://schemas.openxmlformats.org/officeDocument/2006/relationships/image" Target="../media/image20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1.gif"/><Relationship Id="rId4" Type="http://schemas.openxmlformats.org/officeDocument/2006/relationships/image" Target="../media/image210.gi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3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image" Target="../media/image3.png"/><Relationship Id="rId7" Type="http://schemas.openxmlformats.org/officeDocument/2006/relationships/image" Target="../media/image22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10" Type="http://schemas.openxmlformats.org/officeDocument/2006/relationships/image" Target="../media/image230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3.png"/><Relationship Id="rId7" Type="http://schemas.openxmlformats.org/officeDocument/2006/relationships/image" Target="../media/image236.png"/><Relationship Id="rId12" Type="http://schemas.openxmlformats.org/officeDocument/2006/relationships/image" Target="../media/image24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5.png"/><Relationship Id="rId11" Type="http://schemas.openxmlformats.org/officeDocument/2006/relationships/image" Target="../media/image240.png"/><Relationship Id="rId5" Type="http://schemas.openxmlformats.org/officeDocument/2006/relationships/image" Target="../media/image234.png"/><Relationship Id="rId10" Type="http://schemas.openxmlformats.org/officeDocument/2006/relationships/image" Target="../media/image239.png"/><Relationship Id="rId4" Type="http://schemas.openxmlformats.org/officeDocument/2006/relationships/image" Target="../media/image233.png"/><Relationship Id="rId9" Type="http://schemas.openxmlformats.org/officeDocument/2006/relationships/image" Target="../media/image238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3.png"/><Relationship Id="rId7" Type="http://schemas.openxmlformats.org/officeDocument/2006/relationships/image" Target="../media/image244.png"/><Relationship Id="rId12" Type="http://schemas.openxmlformats.org/officeDocument/2006/relationships/image" Target="../media/image24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6.png"/><Relationship Id="rId11" Type="http://schemas.openxmlformats.org/officeDocument/2006/relationships/image" Target="../media/image248.png"/><Relationship Id="rId5" Type="http://schemas.openxmlformats.org/officeDocument/2006/relationships/image" Target="../media/image243.png"/><Relationship Id="rId10" Type="http://schemas.openxmlformats.org/officeDocument/2006/relationships/image" Target="../media/image247.png"/><Relationship Id="rId4" Type="http://schemas.openxmlformats.org/officeDocument/2006/relationships/image" Target="../media/image242.png"/><Relationship Id="rId9" Type="http://schemas.openxmlformats.org/officeDocument/2006/relationships/image" Target="../media/image24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3" Type="http://schemas.openxmlformats.org/officeDocument/2006/relationships/image" Target="../media/image3.png"/><Relationship Id="rId7" Type="http://schemas.openxmlformats.org/officeDocument/2006/relationships/image" Target="../media/image25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4" Type="http://schemas.openxmlformats.org/officeDocument/2006/relationships/image" Target="../media/image252.png"/><Relationship Id="rId9" Type="http://schemas.openxmlformats.org/officeDocument/2006/relationships/image" Target="../media/image25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png"/><Relationship Id="rId5" Type="http://schemas.openxmlformats.org/officeDocument/2006/relationships/image" Target="../media/image260.jpg"/><Relationship Id="rId4" Type="http://schemas.openxmlformats.org/officeDocument/2006/relationships/image" Target="../media/image25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 dirty="0">
                <a:solidFill>
                  <a:schemeClr val="bg1"/>
                </a:solidFill>
              </a:rPr>
              <a:t>Systèmes asservis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Image associé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2924944"/>
            <a:ext cx="6264696" cy="3540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Performances d’un système et performances d’un système asservi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02088E-8B26-4C54-B65A-DD3C004E7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718" y="1484783"/>
            <a:ext cx="7362564" cy="40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2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Signaux tests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0A9746-7609-497E-92F1-6B1FF05F7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387" y="1074029"/>
            <a:ext cx="6753225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55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Consigne et réponse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8528C6B-673C-43FF-A1D0-FE11944C0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07" y="1421302"/>
            <a:ext cx="7334054" cy="401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9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Autofit/>
          </a:bodyPr>
          <a:lstStyle/>
          <a:p>
            <a:pPr algn="ctr"/>
            <a:r>
              <a:rPr lang="fr-FR" sz="4800" dirty="0">
                <a:solidFill>
                  <a:schemeClr val="bg1"/>
                </a:solidFill>
                <a:latin typeface="Calibri" panose="020F0502020204030204" pitchFamily="34" charset="0"/>
              </a:rPr>
              <a:t>Performances d’un système et performances d’un système asservi</a:t>
            </a:r>
            <a:endParaRPr lang="fr-FR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12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La stabilité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DDA76142-F08F-4D87-868A-107EC8126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293" y="1290616"/>
            <a:ext cx="3168352" cy="241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0B54296-B90A-41D2-B4CE-5CBC04956210}"/>
              </a:ext>
            </a:extLst>
          </p:cNvPr>
          <p:cNvSpPr txBox="1"/>
          <p:nvPr/>
        </p:nvSpPr>
        <p:spPr>
          <a:xfrm>
            <a:off x="3279755" y="5940309"/>
            <a:ext cx="2584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Robot chirurgien Da-Vinci</a:t>
            </a:r>
          </a:p>
        </p:txBody>
      </p:sp>
      <p:pic>
        <p:nvPicPr>
          <p:cNvPr id="16" name="Picture 2" descr="https://www.roboticgizmos.com/wp-content/uploads/2016/11/08/da-vinci-surgical-robot.gif">
            <a:extLst>
              <a:ext uri="{FF2B5EF4-FFF2-40B4-BE49-F238E27FC236}">
                <a16:creationId xmlns:a16="http://schemas.microsoft.com/office/drawing/2014/main" id="{8561C7C6-612A-4A2E-8836-3CFB6B1C16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4129442"/>
            <a:ext cx="2952328" cy="1602693"/>
          </a:xfrm>
          <a:prstGeom prst="rect">
            <a:avLst/>
          </a:prstGeom>
          <a:noFill/>
        </p:spPr>
      </p:pic>
      <p:pic>
        <p:nvPicPr>
          <p:cNvPr id="17" name="Picture 4" descr="https://i.imgur.com/CpT4rLX.gif">
            <a:extLst>
              <a:ext uri="{FF2B5EF4-FFF2-40B4-BE49-F238E27FC236}">
                <a16:creationId xmlns:a16="http://schemas.microsoft.com/office/drawing/2014/main" id="{D4B4C97A-23F1-4A83-965F-C65BF04116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1603081"/>
            <a:ext cx="3240360" cy="2005937"/>
          </a:xfrm>
          <a:prstGeom prst="rect">
            <a:avLst/>
          </a:prstGeom>
          <a:noFill/>
        </p:spPr>
      </p:pic>
      <p:pic>
        <p:nvPicPr>
          <p:cNvPr id="18" name="Picture 6" descr="https://cdn.zmescience.com/wp-content/uploads/2015/05/tumblr_no73pdWjbW1r83d7lo3_540.gif">
            <a:extLst>
              <a:ext uri="{FF2B5EF4-FFF2-40B4-BE49-F238E27FC236}">
                <a16:creationId xmlns:a16="http://schemas.microsoft.com/office/drawing/2014/main" id="{CCD54E8D-5854-4779-A827-6ADD451D21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3912781"/>
            <a:ext cx="3240360" cy="1758195"/>
          </a:xfrm>
          <a:prstGeom prst="rect">
            <a:avLst/>
          </a:prstGeom>
          <a:noFill/>
        </p:spPr>
      </p:pic>
      <p:pic>
        <p:nvPicPr>
          <p:cNvPr id="2" name="Image 1" descr="defaut preview">
            <a:extLst>
              <a:ext uri="{FF2B5EF4-FFF2-40B4-BE49-F238E27FC236}">
                <a16:creationId xmlns:a16="http://schemas.microsoft.com/office/drawing/2014/main" id="{52C87463-C2B3-E7D3-C286-A5D719F8A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381108"/>
            <a:ext cx="2262340" cy="2262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4947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Stabilité des systèmes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FD473D1-809A-4ED3-97E9-08D8C6BC5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" y="1196752"/>
            <a:ext cx="67437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03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Stabilité des systèmes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DDD544F-B0D7-4917-A997-437C800D3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658" y="1268760"/>
            <a:ext cx="7064320" cy="42484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50B0ED8-2EB1-4200-BA6D-E814D872DB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6333"/>
          <a:stretch/>
        </p:blipFill>
        <p:spPr>
          <a:xfrm>
            <a:off x="899592" y="4083364"/>
            <a:ext cx="3816424" cy="813180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73B0DEA-9F39-4100-9EB5-0FF333C6515F}"/>
              </a:ext>
            </a:extLst>
          </p:cNvPr>
          <p:cNvCxnSpPr>
            <a:cxnSpLocks/>
          </p:cNvCxnSpPr>
          <p:nvPr/>
        </p:nvCxnSpPr>
        <p:spPr>
          <a:xfrm>
            <a:off x="6012160" y="3295470"/>
            <a:ext cx="0" cy="43204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84A50D2-2823-4898-9E3A-B8E67CF4019B}"/>
              </a:ext>
            </a:extLst>
          </p:cNvPr>
          <p:cNvCxnSpPr>
            <a:cxnSpLocks/>
          </p:cNvCxnSpPr>
          <p:nvPr/>
        </p:nvCxnSpPr>
        <p:spPr>
          <a:xfrm>
            <a:off x="5292080" y="3717032"/>
            <a:ext cx="2736304" cy="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3A376822-9EA2-4DA8-8687-51999576A015}"/>
              </a:ext>
            </a:extLst>
          </p:cNvPr>
          <p:cNvSpPr txBox="1"/>
          <p:nvPr/>
        </p:nvSpPr>
        <p:spPr>
          <a:xfrm>
            <a:off x="6100417" y="3230174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</a:t>
            </a:r>
            <a:r>
              <a:rPr lang="fr-FR" sz="1400" dirty="0"/>
              <a:t>1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F9A56BA-D8EF-6E8A-923A-67F2FE2AC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658" y="4813414"/>
            <a:ext cx="3629052" cy="6429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BF11347-582F-F2A5-99B7-1EF9049DBE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16" y="5543701"/>
            <a:ext cx="3633814" cy="73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6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Rapidité des systèmes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53596B-8FC5-49C7-BF3E-FDF0DCD18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088406"/>
            <a:ext cx="7270313" cy="567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45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Signaux tests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3952435-A064-4FB6-AB11-20E4EE6EA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80" y="1268760"/>
            <a:ext cx="8532440" cy="31512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BA9244-498D-4BA6-A6D4-301EDD909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82" y="2226567"/>
            <a:ext cx="3438525" cy="9144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6927610-C5CB-4625-8215-2F0B7F24A1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82" y="3280873"/>
            <a:ext cx="3867150" cy="60007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A31C276-7D69-4119-BA29-2B7FBA3CC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050" y="4259862"/>
            <a:ext cx="3514725" cy="600075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99D08E87-F123-4C95-AEEF-BCB36429C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Espace réservé du numéro de diapositive 8">
            <a:extLst>
              <a:ext uri="{FF2B5EF4-FFF2-40B4-BE49-F238E27FC236}">
                <a16:creationId xmlns:a16="http://schemas.microsoft.com/office/drawing/2014/main" id="{2212468C-D4A7-4E5C-B99F-AD6AB26D879B}"/>
              </a:ext>
            </a:extLst>
          </p:cNvPr>
          <p:cNvSpPr txBox="1">
            <a:spLocks/>
          </p:cNvSpPr>
          <p:nvPr/>
        </p:nvSpPr>
        <p:spPr>
          <a:xfrm>
            <a:off x="0" y="548680"/>
            <a:ext cx="1475656" cy="504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A1DA3936-AF25-4F60-B16D-161B197AEB8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36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Rapidité des systèmes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169007B-00C3-4ED6-A835-EE70085DD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80" y="1268760"/>
            <a:ext cx="8532440" cy="315123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903159C-A6AA-49A8-9234-F437EA34E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82" y="2226567"/>
            <a:ext cx="3438525" cy="9144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E302B38-1157-485F-99A9-75820BBA3A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050" y="4259862"/>
            <a:ext cx="3514725" cy="60007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D6E4AAA-8208-44C9-8CF4-20C740AB54D3}"/>
              </a:ext>
            </a:extLst>
          </p:cNvPr>
          <p:cNvSpPr/>
          <p:nvPr/>
        </p:nvSpPr>
        <p:spPr>
          <a:xfrm>
            <a:off x="5436096" y="2226567"/>
            <a:ext cx="3312368" cy="122314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BF41C672-AF37-423E-88F8-DDEE72C69BD5}"/>
              </a:ext>
            </a:extLst>
          </p:cNvPr>
          <p:cNvCxnSpPr>
            <a:cxnSpLocks/>
          </p:cNvCxnSpPr>
          <p:nvPr/>
        </p:nvCxnSpPr>
        <p:spPr>
          <a:xfrm>
            <a:off x="6948264" y="2348881"/>
            <a:ext cx="0" cy="153206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59E75ADA-E6B4-4EB9-9694-C5E24123B29A}"/>
              </a:ext>
            </a:extLst>
          </p:cNvPr>
          <p:cNvCxnSpPr>
            <a:cxnSpLocks/>
          </p:cNvCxnSpPr>
          <p:nvPr/>
        </p:nvCxnSpPr>
        <p:spPr>
          <a:xfrm>
            <a:off x="5779353" y="4143442"/>
            <a:ext cx="1168911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B858FE1F-268B-445C-B66E-BF3A4DDA2B14}"/>
              </a:ext>
            </a:extLst>
          </p:cNvPr>
          <p:cNvSpPr txBox="1"/>
          <p:nvPr/>
        </p:nvSpPr>
        <p:spPr>
          <a:xfrm>
            <a:off x="5923369" y="4197692"/>
            <a:ext cx="497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tr</a:t>
            </a:r>
            <a:r>
              <a:rPr lang="fr-FR" sz="1100" dirty="0"/>
              <a:t>5%</a:t>
            </a:r>
            <a:endParaRPr lang="fr-FR" sz="1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23507F-A166-E1D2-60C9-C65FD450F5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566" y="3386469"/>
            <a:ext cx="3729065" cy="48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3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Précision des systèmes asservis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B08363B-88ED-4CFE-A8BA-469AEF9EF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66" y="1769670"/>
            <a:ext cx="7511865" cy="28114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EDF94C-6225-4940-BBEC-49071051CFCC}"/>
              </a:ext>
            </a:extLst>
          </p:cNvPr>
          <p:cNvSpPr/>
          <p:nvPr/>
        </p:nvSpPr>
        <p:spPr>
          <a:xfrm>
            <a:off x="3995936" y="4221088"/>
            <a:ext cx="792088" cy="2911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3D8E75-8655-4F91-877C-822BD9394F6A}"/>
              </a:ext>
            </a:extLst>
          </p:cNvPr>
          <p:cNvSpPr/>
          <p:nvPr/>
        </p:nvSpPr>
        <p:spPr>
          <a:xfrm>
            <a:off x="1979712" y="3717032"/>
            <a:ext cx="2808312" cy="7952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147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DS précédent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5FB604-B16F-C7EF-CC13-9D1375F1C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1052736"/>
            <a:ext cx="4536504" cy="551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72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Précision des systèmes asservis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DAC45C0-05AC-438A-80A6-537C9F4AD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287" y="1030100"/>
            <a:ext cx="5819425" cy="29370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3CE1903-CB17-41EB-AC92-ABF70C0E2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4047814"/>
            <a:ext cx="5040560" cy="264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91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Ecart et écart relatif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94DD41B-2CAA-D9C3-A5E6-BD35D3FD2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484" y="1416338"/>
            <a:ext cx="6609512" cy="2342293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03BA640-03EF-6C87-E1E1-C2E2A06004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593337"/>
              </p:ext>
            </p:extLst>
          </p:nvPr>
        </p:nvGraphicFramePr>
        <p:xfrm>
          <a:off x="1115616" y="4131969"/>
          <a:ext cx="655272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897">
                  <a:extLst>
                    <a:ext uri="{9D8B030D-6E8A-4147-A177-3AD203B41FA5}">
                      <a16:colId xmlns:a16="http://schemas.microsoft.com/office/drawing/2014/main" val="3700090067"/>
                    </a:ext>
                  </a:extLst>
                </a:gridCol>
                <a:gridCol w="1891589">
                  <a:extLst>
                    <a:ext uri="{9D8B030D-6E8A-4147-A177-3AD203B41FA5}">
                      <a16:colId xmlns:a16="http://schemas.microsoft.com/office/drawing/2014/main" val="1494517413"/>
                    </a:ext>
                  </a:extLst>
                </a:gridCol>
                <a:gridCol w="2184243">
                  <a:extLst>
                    <a:ext uri="{9D8B030D-6E8A-4147-A177-3AD203B41FA5}">
                      <a16:colId xmlns:a16="http://schemas.microsoft.com/office/drawing/2014/main" val="265118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Dette absolue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Dette relative au PIB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994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2824 M€</a:t>
                      </a:r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115 %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91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2023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2950 M€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112 %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598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5629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Signaux tests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D5F2C57-AC5F-4582-B905-73C25F4D2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1983085"/>
            <a:ext cx="7439744" cy="2471757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0A797E1-2CA5-4AC9-AD3A-C41EFFF1134C}"/>
              </a:ext>
            </a:extLst>
          </p:cNvPr>
          <p:cNvCxnSpPr>
            <a:cxnSpLocks/>
          </p:cNvCxnSpPr>
          <p:nvPr/>
        </p:nvCxnSpPr>
        <p:spPr>
          <a:xfrm>
            <a:off x="8351602" y="2746004"/>
            <a:ext cx="0" cy="43204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EE1DBFB5-23BC-4115-948C-1A976EA311D9}"/>
              </a:ext>
            </a:extLst>
          </p:cNvPr>
          <p:cNvSpPr txBox="1"/>
          <p:nvPr/>
        </p:nvSpPr>
        <p:spPr>
          <a:xfrm>
            <a:off x="8649424" y="2798267"/>
            <a:ext cx="490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er∞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15B4493-71B3-4E83-80D2-EA46BDF2E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544636"/>
            <a:ext cx="1652645" cy="191437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C5040E1-D4BC-68ED-51CC-A07BE66A62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9268"/>
          <a:stretch/>
        </p:blipFill>
        <p:spPr>
          <a:xfrm>
            <a:off x="1444072" y="2633817"/>
            <a:ext cx="3993288" cy="63667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A5D72DB-B0C4-DED6-319C-F8DAE8EF1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4072" y="3894599"/>
            <a:ext cx="3819553" cy="5334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C8B3C3A-3CC5-2086-49A8-DDC50D974B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64" y="3486531"/>
            <a:ext cx="3240360" cy="29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0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Autofit/>
          </a:bodyPr>
          <a:lstStyle/>
          <a:p>
            <a:pPr algn="ctr"/>
            <a:r>
              <a:rPr lang="fr-FR" sz="4800" dirty="0">
                <a:solidFill>
                  <a:schemeClr val="bg1"/>
                </a:solidFill>
                <a:latin typeface="Calibri" panose="020F0502020204030204" pitchFamily="34" charset="0"/>
              </a:rPr>
              <a:t>Modéliser un SLCI</a:t>
            </a:r>
            <a:endParaRPr lang="fr-FR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540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Hypothèses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F978CC5-0B3D-4704-B743-3FEBE0663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1097325"/>
            <a:ext cx="6120680" cy="33621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7DD081-6D56-4B26-B39F-1B0D609F4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1735968"/>
            <a:ext cx="6286014" cy="197732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A0EAC4F-DFEA-4FFD-B14A-27DD33FC6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5637" y="4004584"/>
            <a:ext cx="4304829" cy="276093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9AA06B4-7CB6-4DAE-AC0C-DD84B09C57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65" y="1273094"/>
            <a:ext cx="1443776" cy="481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88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Hypothèses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58524A8-BA84-4381-B4D1-C19164F02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638" y="2060848"/>
            <a:ext cx="7340724" cy="358385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77A898D-A1DB-4ACC-B69C-B2F1029BDAA1}"/>
              </a:ext>
            </a:extLst>
          </p:cNvPr>
          <p:cNvSpPr txBox="1"/>
          <p:nvPr/>
        </p:nvSpPr>
        <p:spPr>
          <a:xfrm>
            <a:off x="329252" y="1339806"/>
            <a:ext cx="1146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- Fonction</a:t>
            </a:r>
          </a:p>
          <a:p>
            <a:r>
              <a:rPr lang="fr-FR" sz="1400" dirty="0"/>
              <a:t>- Exponentiel</a:t>
            </a:r>
          </a:p>
        </p:txBody>
      </p:sp>
    </p:spTree>
    <p:extLst>
      <p:ext uri="{BB962C8B-B14F-4D97-AF65-F5344CB8AC3E}">
        <p14:creationId xmlns:p14="http://schemas.microsoft.com/office/powerpoint/2010/main" val="2989976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Pierre-Simon de Laplace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C7026A6-203B-4A84-903B-FDDCA8B5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772816"/>
            <a:ext cx="2828088" cy="377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79F0653-61CA-4556-AB50-3F9BC4956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1484784"/>
            <a:ext cx="3407428" cy="4377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5C9E662-F3DE-4FB1-8D1F-2ADF88AC4452}"/>
              </a:ext>
            </a:extLst>
          </p:cNvPr>
          <p:cNvSpPr txBox="1"/>
          <p:nvPr/>
        </p:nvSpPr>
        <p:spPr>
          <a:xfrm>
            <a:off x="1259632" y="5949280"/>
            <a:ext cx="6466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Mathématicien, astronome, physicien et homme politique français.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86620EB-3A91-429B-9D13-7E22B005BDEC}"/>
              </a:ext>
            </a:extLst>
          </p:cNvPr>
          <p:cNvSpPr txBox="1"/>
          <p:nvPr/>
        </p:nvSpPr>
        <p:spPr>
          <a:xfrm>
            <a:off x="5877529" y="1115452"/>
            <a:ext cx="1369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1749 - 1827</a:t>
            </a:r>
          </a:p>
        </p:txBody>
      </p:sp>
    </p:spTree>
    <p:extLst>
      <p:ext uri="{BB962C8B-B14F-4D97-AF65-F5344CB8AC3E}">
        <p14:creationId xmlns:p14="http://schemas.microsoft.com/office/powerpoint/2010/main" val="164164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Math financières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43D938F-49C7-476B-A9FE-6CE36EF01E4B}"/>
              </a:ext>
            </a:extLst>
          </p:cNvPr>
          <p:cNvSpPr txBox="1"/>
          <p:nvPr/>
        </p:nvSpPr>
        <p:spPr>
          <a:xfrm>
            <a:off x="323528" y="1412776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Dans le prestigieux et rentable Master probabilité et finance </a:t>
            </a:r>
            <a:r>
              <a:rPr lang="fr-FR" b="1" dirty="0"/>
              <a:t>El </a:t>
            </a:r>
            <a:r>
              <a:rPr lang="fr-FR" b="1" dirty="0" err="1"/>
              <a:t>Karoui</a:t>
            </a:r>
            <a:r>
              <a:rPr lang="fr-FR" b="1" dirty="0"/>
              <a:t> </a:t>
            </a:r>
            <a:r>
              <a:rPr lang="fr-FR" dirty="0"/>
              <a:t>on a besoin de la transformée de Laplace.</a:t>
            </a:r>
          </a:p>
        </p:txBody>
      </p:sp>
      <p:pic>
        <p:nvPicPr>
          <p:cNvPr id="7" name="Picture 4" descr="Polytechnique">
            <a:extLst>
              <a:ext uri="{FF2B5EF4-FFF2-40B4-BE49-F238E27FC236}">
                <a16:creationId xmlns:a16="http://schemas.microsoft.com/office/drawing/2014/main" id="{BE7C1FE1-0CAF-40E5-BF25-A27269238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2420888"/>
            <a:ext cx="792088" cy="1051444"/>
          </a:xfrm>
          <a:prstGeom prst="rect">
            <a:avLst/>
          </a:prstGeom>
          <a:noFill/>
        </p:spPr>
      </p:pic>
      <p:pic>
        <p:nvPicPr>
          <p:cNvPr id="8" name="Picture 6" descr="Polytechnique">
            <a:extLst>
              <a:ext uri="{FF2B5EF4-FFF2-40B4-BE49-F238E27FC236}">
                <a16:creationId xmlns:a16="http://schemas.microsoft.com/office/drawing/2014/main" id="{7F28BE0F-9118-41A0-964F-7AFE401E8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492896"/>
            <a:ext cx="1224136" cy="938505"/>
          </a:xfrm>
          <a:prstGeom prst="rect">
            <a:avLst/>
          </a:prstGeom>
          <a:noFill/>
        </p:spPr>
      </p:pic>
      <p:pic>
        <p:nvPicPr>
          <p:cNvPr id="10" name="Picture 21">
            <a:extLst>
              <a:ext uri="{FF2B5EF4-FFF2-40B4-BE49-F238E27FC236}">
                <a16:creationId xmlns:a16="http://schemas.microsoft.com/office/drawing/2014/main" id="{3CA96248-992D-4750-A3CC-92F2B78C9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2636912"/>
            <a:ext cx="1656184" cy="105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2" descr="http://www.ensae.fr/wp-content/uploads/2018/04/logo_ens-150x222.png">
            <a:extLst>
              <a:ext uri="{FF2B5EF4-FFF2-40B4-BE49-F238E27FC236}">
                <a16:creationId xmlns:a16="http://schemas.microsoft.com/office/drawing/2014/main" id="{2B40014D-8844-4E27-ABEF-943CB4E6B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2348880"/>
            <a:ext cx="875773" cy="1296144"/>
          </a:xfrm>
          <a:prstGeom prst="rect">
            <a:avLst/>
          </a:prstGeom>
          <a:noFill/>
        </p:spPr>
      </p:pic>
      <p:pic>
        <p:nvPicPr>
          <p:cNvPr id="13" name="Picture 26" descr="Résultat de recherche d'images pour &quot;el karoui&quot;">
            <a:extLst>
              <a:ext uri="{FF2B5EF4-FFF2-40B4-BE49-F238E27FC236}">
                <a16:creationId xmlns:a16="http://schemas.microsoft.com/office/drawing/2014/main" id="{1C6F4943-498F-4AE3-BBBB-0998443FB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4077072"/>
            <a:ext cx="3168352" cy="2377797"/>
          </a:xfrm>
          <a:prstGeom prst="rect">
            <a:avLst/>
          </a:prstGeom>
          <a:noFill/>
        </p:spPr>
      </p:pic>
      <p:pic>
        <p:nvPicPr>
          <p:cNvPr id="15" name="Picture 28" descr="Résultat de recherche d'images pour &quot;el karoui&quot;">
            <a:extLst>
              <a:ext uri="{FF2B5EF4-FFF2-40B4-BE49-F238E27FC236}">
                <a16:creationId xmlns:a16="http://schemas.microsoft.com/office/drawing/2014/main" id="{776B5117-9351-43A2-91A5-BBE959F10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4066105"/>
            <a:ext cx="4248472" cy="2388764"/>
          </a:xfrm>
          <a:prstGeom prst="rect">
            <a:avLst/>
          </a:prstGeom>
          <a:noFill/>
        </p:spPr>
      </p:pic>
      <p:pic>
        <p:nvPicPr>
          <p:cNvPr id="17" name="Picture 29">
            <a:extLst>
              <a:ext uri="{FF2B5EF4-FFF2-40B4-BE49-F238E27FC236}">
                <a16:creationId xmlns:a16="http://schemas.microsoft.com/office/drawing/2014/main" id="{4949EE12-8336-447D-B6A4-D793271A7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b="6955"/>
          <a:stretch>
            <a:fillRect/>
          </a:stretch>
        </p:blipFill>
        <p:spPr bwMode="auto">
          <a:xfrm>
            <a:off x="360040" y="5546149"/>
            <a:ext cx="162877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4">
            <a:extLst>
              <a:ext uri="{FF2B5EF4-FFF2-40B4-BE49-F238E27FC236}">
                <a16:creationId xmlns:a16="http://schemas.microsoft.com/office/drawing/2014/main" id="{E71A4243-9DF4-4349-AC84-2DA293FA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19271" y="1828160"/>
            <a:ext cx="1393411" cy="1039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0827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Intérêt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2492896"/>
            <a:ext cx="2962275" cy="266700"/>
          </a:xfrm>
          <a:prstGeom prst="rect">
            <a:avLst/>
          </a:prstGeom>
          <a:noFill/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79542" y="2488889"/>
            <a:ext cx="885825" cy="266700"/>
          </a:xfrm>
          <a:prstGeom prst="rect">
            <a:avLst/>
          </a:prstGeom>
          <a:noFill/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3933056"/>
            <a:ext cx="3629025" cy="276225"/>
          </a:xfrm>
          <a:prstGeom prst="rect">
            <a:avLst/>
          </a:prstGeom>
          <a:noFill/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23558" y="3929049"/>
            <a:ext cx="942975" cy="266700"/>
          </a:xfrm>
          <a:prstGeom prst="rect">
            <a:avLst/>
          </a:prstGeom>
          <a:noFill/>
        </p:spPr>
      </p:pic>
      <p:sp>
        <p:nvSpPr>
          <p:cNvPr id="18" name="Flèche droite 17"/>
          <p:cNvSpPr/>
          <p:nvPr/>
        </p:nvSpPr>
        <p:spPr>
          <a:xfrm>
            <a:off x="4089575" y="2492896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Flèche droite 18"/>
          <p:cNvSpPr/>
          <p:nvPr/>
        </p:nvSpPr>
        <p:spPr>
          <a:xfrm rot="5400000">
            <a:off x="1655740" y="3224624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droite 19"/>
          <p:cNvSpPr/>
          <p:nvPr/>
        </p:nvSpPr>
        <p:spPr>
          <a:xfrm>
            <a:off x="4089575" y="3933056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droite 20"/>
          <p:cNvSpPr/>
          <p:nvPr/>
        </p:nvSpPr>
        <p:spPr>
          <a:xfrm rot="16200000">
            <a:off x="5422404" y="3227892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916973" y="2990256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latin typeface="Kunstler Script" pitchFamily="66" charset="0"/>
              </a:rPr>
              <a:t>L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4324166" y="3045910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latin typeface="Kunstler Script" pitchFamily="66" charset="0"/>
              </a:rPr>
              <a:t>L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082655" y="2993804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-1</a:t>
            </a:r>
          </a:p>
        </p:txBody>
      </p:sp>
      <p:sp>
        <p:nvSpPr>
          <p:cNvPr id="26" name="Flèche droite 17">
            <a:extLst>
              <a:ext uri="{FF2B5EF4-FFF2-40B4-BE49-F238E27FC236}">
                <a16:creationId xmlns:a16="http://schemas.microsoft.com/office/drawing/2014/main" id="{3B113C0D-8534-4F68-934F-88822E66E3C4}"/>
              </a:ext>
            </a:extLst>
          </p:cNvPr>
          <p:cNvSpPr/>
          <p:nvPr/>
        </p:nvSpPr>
        <p:spPr>
          <a:xfrm>
            <a:off x="6582381" y="2492896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76A60EAD-6C3F-4121-BD91-738AB288C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68891" t="14589" r="447" b="2286"/>
          <a:stretch/>
        </p:blipFill>
        <p:spPr bwMode="auto">
          <a:xfrm>
            <a:off x="7316834" y="2142375"/>
            <a:ext cx="1596769" cy="78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Flèche droite 17">
            <a:extLst>
              <a:ext uri="{FF2B5EF4-FFF2-40B4-BE49-F238E27FC236}">
                <a16:creationId xmlns:a16="http://schemas.microsoft.com/office/drawing/2014/main" id="{74E2D622-444E-4FCB-A03B-98E226762DB4}"/>
              </a:ext>
            </a:extLst>
          </p:cNvPr>
          <p:cNvSpPr/>
          <p:nvPr/>
        </p:nvSpPr>
        <p:spPr>
          <a:xfrm rot="19157209">
            <a:off x="6566435" y="3336546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6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-36512" y="27385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But du cours</a:t>
            </a:r>
          </a:p>
        </p:txBody>
      </p:sp>
      <p:pic>
        <p:nvPicPr>
          <p:cNvPr id="3" name="Image 2" descr="Une image contenant texte, capture d’écran, affichage, diagramme&#10;&#10;Description générée automatiquement">
            <a:extLst>
              <a:ext uri="{FF2B5EF4-FFF2-40B4-BE49-F238E27FC236}">
                <a16:creationId xmlns:a16="http://schemas.microsoft.com/office/drawing/2014/main" id="{A7EC5AFC-DF1A-E126-E790-61A52686F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5472608" cy="3064090"/>
          </a:xfrm>
          <a:prstGeom prst="rect">
            <a:avLst/>
          </a:prstGeom>
        </p:spPr>
      </p:pic>
      <p:pic>
        <p:nvPicPr>
          <p:cNvPr id="5" name="Image 4" descr="Une image contenant texte, ligne, Tracé, diagramme&#10;&#10;Description générée automatiquement">
            <a:extLst>
              <a:ext uri="{FF2B5EF4-FFF2-40B4-BE49-F238E27FC236}">
                <a16:creationId xmlns:a16="http://schemas.microsoft.com/office/drawing/2014/main" id="{223289F0-CD09-FC40-C9FC-777A82869F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08" y="4449896"/>
            <a:ext cx="3913640" cy="21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85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Calibri" panose="020F0502020204030204" pitchFamily="34" charset="0"/>
              </a:rPr>
              <a:t>Introduction</a:t>
            </a:r>
            <a:endParaRPr lang="fr-FR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219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Transformation de Laplace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C7A30CA-E230-4072-8F12-5A6F103758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47"/>
          <a:stretch/>
        </p:blipFill>
        <p:spPr>
          <a:xfrm>
            <a:off x="1772924" y="1124744"/>
            <a:ext cx="7371076" cy="36004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552971B-B5E1-43E8-8C81-5994258A1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92896"/>
            <a:ext cx="1808753" cy="40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95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Transformation de Laplace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09CBD2-F65F-4F34-944F-F5997A637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69715"/>
            <a:ext cx="9144000" cy="491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44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4400" dirty="0"/>
              <a:t>Transformation de Laplace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2593E3-E105-4ED8-AB61-8B9C04ACA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" y="2026407"/>
            <a:ext cx="9144000" cy="422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50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L</a:t>
            </a:r>
            <a:r>
              <a:rPr lang="fr-FR" sz="2800" dirty="0"/>
              <a:t>-1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EAC08A-DD7B-45AF-B60A-4AF5C48A7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68760"/>
            <a:ext cx="3048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50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Une image contenant capture d’écran, ligne&#10;&#10;Description générée automatiquement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6261" y="27385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/>
              <a:t>MCC</a:t>
            </a:r>
            <a:endParaRPr lang="fr-FR" dirty="0"/>
          </a:p>
        </p:txBody>
      </p:sp>
      <p:pic>
        <p:nvPicPr>
          <p:cNvPr id="4" name="Image 3" descr="Une image contenant Police, typographie, texte, blanc&#10;&#10;Description générée automatiquement">
            <a:extLst>
              <a:ext uri="{FF2B5EF4-FFF2-40B4-BE49-F238E27FC236}">
                <a16:creationId xmlns:a16="http://schemas.microsoft.com/office/drawing/2014/main" id="{184D7905-5008-BF76-9720-72B06F5F2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278482"/>
            <a:ext cx="3333750" cy="638175"/>
          </a:xfrm>
          <a:prstGeom prst="rect">
            <a:avLst/>
          </a:prstGeom>
        </p:spPr>
      </p:pic>
      <p:pic>
        <p:nvPicPr>
          <p:cNvPr id="6" name="Image 5" descr="Une image contenant Police, texte, blanc, typographie&#10;&#10;Description générée automatiquement">
            <a:extLst>
              <a:ext uri="{FF2B5EF4-FFF2-40B4-BE49-F238E27FC236}">
                <a16:creationId xmlns:a16="http://schemas.microsoft.com/office/drawing/2014/main" id="{6A9A36C2-1609-5F64-A8BC-5C2091B78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48" y="2109561"/>
            <a:ext cx="1971675" cy="476250"/>
          </a:xfrm>
          <a:prstGeom prst="rect">
            <a:avLst/>
          </a:prstGeom>
        </p:spPr>
      </p:pic>
      <p:pic>
        <p:nvPicPr>
          <p:cNvPr id="8" name="Image 7" descr="Une image contenant Police, texte, blanc, nombre&#10;&#10;Description générée automatiquement">
            <a:extLst>
              <a:ext uri="{FF2B5EF4-FFF2-40B4-BE49-F238E27FC236}">
                <a16:creationId xmlns:a16="http://schemas.microsoft.com/office/drawing/2014/main" id="{2B3BCBC8-1AED-759D-DAD2-98E0661059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828" y="2802247"/>
            <a:ext cx="1866900" cy="5334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7274484-D90C-5821-EF0F-CC4DAA2415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048" y="3626135"/>
            <a:ext cx="4645266" cy="476250"/>
          </a:xfrm>
          <a:prstGeom prst="rect">
            <a:avLst/>
          </a:prstGeom>
        </p:spPr>
      </p:pic>
      <p:pic>
        <p:nvPicPr>
          <p:cNvPr id="15" name="Image 14" descr="Une image contenant cylindre, câble, batterie&#10;&#10;Description générée automatiquement">
            <a:extLst>
              <a:ext uri="{FF2B5EF4-FFF2-40B4-BE49-F238E27FC236}">
                <a16:creationId xmlns:a16="http://schemas.microsoft.com/office/drawing/2014/main" id="{E2467C58-B746-E63B-7DA4-E4499AABBE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148064" y="3429000"/>
            <a:ext cx="2448272" cy="1879657"/>
          </a:xfrm>
          <a:prstGeom prst="rect">
            <a:avLst/>
          </a:prstGeom>
        </p:spPr>
      </p:pic>
      <p:pic>
        <p:nvPicPr>
          <p:cNvPr id="19" name="Image 18" descr="Une image contenant plein air, nature, neige, Relief glaciaire&#10;&#10;Description générée automatiquement">
            <a:extLst>
              <a:ext uri="{FF2B5EF4-FFF2-40B4-BE49-F238E27FC236}">
                <a16:creationId xmlns:a16="http://schemas.microsoft.com/office/drawing/2014/main" id="{23EC8355-0F59-EA75-435C-DAF1B07EB9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5010" y="1082805"/>
            <a:ext cx="1714037" cy="87952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1DC1549-4754-A6C0-88EC-5E62AC4622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5030" y="2087680"/>
            <a:ext cx="4753513" cy="682824"/>
          </a:xfrm>
          <a:prstGeom prst="rect">
            <a:avLst/>
          </a:prstGeom>
        </p:spPr>
      </p:pic>
      <p:sp>
        <p:nvSpPr>
          <p:cNvPr id="22" name="Flèche : courbe vers la gauche 21">
            <a:extLst>
              <a:ext uri="{FF2B5EF4-FFF2-40B4-BE49-F238E27FC236}">
                <a16:creationId xmlns:a16="http://schemas.microsoft.com/office/drawing/2014/main" id="{B4340350-D21F-B3BC-32BB-654C175686C6}"/>
              </a:ext>
            </a:extLst>
          </p:cNvPr>
          <p:cNvSpPr/>
          <p:nvPr/>
        </p:nvSpPr>
        <p:spPr>
          <a:xfrm rot="17429310">
            <a:off x="7463858" y="4212359"/>
            <a:ext cx="264955" cy="310947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Flèche : courbe vers la gauche 22">
            <a:extLst>
              <a:ext uri="{FF2B5EF4-FFF2-40B4-BE49-F238E27FC236}">
                <a16:creationId xmlns:a16="http://schemas.microsoft.com/office/drawing/2014/main" id="{B766279A-E09D-F87B-8DB6-A2AA0655E326}"/>
              </a:ext>
            </a:extLst>
          </p:cNvPr>
          <p:cNvSpPr/>
          <p:nvPr/>
        </p:nvSpPr>
        <p:spPr>
          <a:xfrm rot="6839776">
            <a:off x="7753746" y="4440103"/>
            <a:ext cx="264955" cy="310947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Flèche : courbe vers la gauche 24">
            <a:extLst>
              <a:ext uri="{FF2B5EF4-FFF2-40B4-BE49-F238E27FC236}">
                <a16:creationId xmlns:a16="http://schemas.microsoft.com/office/drawing/2014/main" id="{2B8D17AE-5B1D-8670-1FCB-F85C1921CD0C}"/>
              </a:ext>
            </a:extLst>
          </p:cNvPr>
          <p:cNvSpPr/>
          <p:nvPr/>
        </p:nvSpPr>
        <p:spPr>
          <a:xfrm rot="6839776">
            <a:off x="8079640" y="4575130"/>
            <a:ext cx="264955" cy="310947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367F795-F9FA-50CB-10D8-CD3FBB11CC8A}"/>
              </a:ext>
            </a:extLst>
          </p:cNvPr>
          <p:cNvSpPr txBox="1"/>
          <p:nvPr/>
        </p:nvSpPr>
        <p:spPr>
          <a:xfrm>
            <a:off x="7460667" y="3771167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Cm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D7A02EF-5E2C-3116-1DB1-B00FB66D1B15}"/>
              </a:ext>
            </a:extLst>
          </p:cNvPr>
          <p:cNvSpPr txBox="1"/>
          <p:nvPr/>
        </p:nvSpPr>
        <p:spPr>
          <a:xfrm>
            <a:off x="8073522" y="4041989"/>
            <a:ext cx="5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Cres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97183D6-DCEC-54C9-0895-7BDDDD744CC8}"/>
              </a:ext>
            </a:extLst>
          </p:cNvPr>
          <p:cNvSpPr txBox="1"/>
          <p:nvPr/>
        </p:nvSpPr>
        <p:spPr>
          <a:xfrm>
            <a:off x="7817440" y="3893547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Cf</a:t>
            </a:r>
          </a:p>
        </p:txBody>
      </p:sp>
      <p:pic>
        <p:nvPicPr>
          <p:cNvPr id="32" name="Image 31" descr="Une image contenant blanc, symbole, conception&#10;&#10;Description générée automatiquement">
            <a:extLst>
              <a:ext uri="{FF2B5EF4-FFF2-40B4-BE49-F238E27FC236}">
                <a16:creationId xmlns:a16="http://schemas.microsoft.com/office/drawing/2014/main" id="{9F4EAA73-1BC6-E96A-F787-57B14EF7D6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90" y="4649768"/>
            <a:ext cx="658889" cy="65888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FF58E0F-9FED-1E7D-48ED-338D5307C0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926" y="5084016"/>
            <a:ext cx="5419765" cy="442916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A02CE222-09D9-5337-5B78-E669DA0668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720" y="5642211"/>
            <a:ext cx="5405477" cy="514354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0C48994E-F73C-2443-E618-0722F5E1EE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926" y="6199155"/>
            <a:ext cx="5376902" cy="457203"/>
          </a:xfrm>
          <a:prstGeom prst="rect">
            <a:avLst/>
          </a:prstGeom>
        </p:spPr>
      </p:pic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55523D0F-82CC-8ADA-CEE8-C2E6CCA64282}"/>
              </a:ext>
            </a:extLst>
          </p:cNvPr>
          <p:cNvCxnSpPr>
            <a:cxnSpLocks/>
          </p:cNvCxnSpPr>
          <p:nvPr/>
        </p:nvCxnSpPr>
        <p:spPr>
          <a:xfrm flipH="1">
            <a:off x="1190890" y="4056711"/>
            <a:ext cx="1292878" cy="2241063"/>
          </a:xfrm>
          <a:prstGeom prst="straightConnector1">
            <a:avLst/>
          </a:prstGeom>
          <a:ln w="19050">
            <a:solidFill>
              <a:srgbClr val="FF00FF"/>
            </a:solidFill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925133DB-68A8-529A-8441-F95A8D2987F9}"/>
              </a:ext>
            </a:extLst>
          </p:cNvPr>
          <p:cNvSpPr/>
          <p:nvPr/>
        </p:nvSpPr>
        <p:spPr>
          <a:xfrm>
            <a:off x="290351" y="6323866"/>
            <a:ext cx="1224136" cy="270371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05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MCC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4C831A2-2ADC-48C9-AAD7-1249BCB86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313383"/>
            <a:ext cx="8192757" cy="470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480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MCC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31909D-1F7C-48F6-A7F4-6E6016DDA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67" y="1019225"/>
            <a:ext cx="8145865" cy="390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535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Fonction de transfert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276872"/>
            <a:ext cx="751522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Fonction de transfert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80C40E7-C426-4A34-852C-CD8AE71DA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601416"/>
            <a:ext cx="6835675" cy="234760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Forme canonique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E7DB59-4E32-4B13-A4F5-C69A56966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637080"/>
            <a:ext cx="7084475" cy="31718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Exemple d’asservissement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90E199-1C4A-4983-98A4-59692E0E10BC}"/>
              </a:ext>
            </a:extLst>
          </p:cNvPr>
          <p:cNvSpPr/>
          <p:nvPr/>
        </p:nvSpPr>
        <p:spPr>
          <a:xfrm>
            <a:off x="4058077" y="3244334"/>
            <a:ext cx="1027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/>
              <a:t>Vidéos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288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Forme canonique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1B8DD77-6691-4FDE-ABEB-BE053D62C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24" y="1251495"/>
            <a:ext cx="7492084" cy="5734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2918EE8-60DA-C20A-2C56-843A4ADBF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051" y="2297550"/>
            <a:ext cx="2568750" cy="9554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D8BCE2A-641B-A5E9-2D60-E728F280B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817" y="2283480"/>
            <a:ext cx="2016224" cy="101121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D1DDFDB-CFED-92E2-4843-6D622F76B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3058" y="2297550"/>
            <a:ext cx="2016224" cy="102018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43EE71F-D3DA-1388-779B-315A174ECC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485" y="4404742"/>
            <a:ext cx="2501339" cy="57779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6D54814-911C-C688-4F35-83D5600B7B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9795" y="4433407"/>
            <a:ext cx="1933893" cy="54913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6F8534E-ACCE-332C-A0E4-991BFC06BF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5463" y="4411926"/>
            <a:ext cx="1799214" cy="64708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9ACBE9B-BCAD-9C8E-40C4-257C5D95D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5141" y="4217588"/>
            <a:ext cx="1775309" cy="239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Forme canonique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8ADF7B1-F688-495A-8FA3-F7850BE99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016908"/>
            <a:ext cx="7372350" cy="16192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7DB1FCE-C91F-D4D0-4833-4B5948407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2492896"/>
            <a:ext cx="4752528" cy="7360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DF17AF8-D18D-65A3-086F-F342B618B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867" y="3174468"/>
            <a:ext cx="4896544" cy="45462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0129EFA-5EC4-B82F-1BD9-540210E2D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061" y="3624035"/>
            <a:ext cx="4096293" cy="38948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7AF47E9-4097-005B-7D69-6C63368082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206" y="3921377"/>
            <a:ext cx="4166993" cy="67687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B30EB09-958C-31C0-D53F-F8592AAF6A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4791" y="4021796"/>
            <a:ext cx="3819144" cy="68309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BD90627-5BF6-959C-552E-EFEAF90369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7397" y="4704895"/>
            <a:ext cx="3414788" cy="101342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1E69EE3-CF1E-A1C7-1D9E-4AEC84D782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0851" y="5746666"/>
            <a:ext cx="3043077" cy="92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0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Prédire la stabilité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1DF2B91-F224-40E7-AB94-C8D8D503D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1052736"/>
            <a:ext cx="6122441" cy="554550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Prédire la précision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6076A1-61D2-402B-B1B5-45053615F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8112"/>
            <a:ext cx="9144000" cy="264260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139F59E-6FD8-4390-9A27-6FBC6CEFC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81128"/>
            <a:ext cx="9144000" cy="1551797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Prédire la précision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139F59E-6FD8-4390-9A27-6FBC6CEFC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60" y="2041590"/>
            <a:ext cx="8892480" cy="150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6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Prédire la précision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3C40BB-9830-4C42-A660-889E83683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92" y="1340768"/>
            <a:ext cx="7830616" cy="348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21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Autofit/>
          </a:bodyPr>
          <a:lstStyle/>
          <a:p>
            <a:pPr algn="ctr"/>
            <a:r>
              <a:rPr lang="fr-FR" sz="4800" dirty="0">
                <a:solidFill>
                  <a:schemeClr val="bg1"/>
                </a:solidFill>
                <a:latin typeface="Calibri" panose="020F0502020204030204" pitchFamily="34" charset="0"/>
              </a:rPr>
              <a:t>Schéma-bloc</a:t>
            </a:r>
            <a:endParaRPr lang="fr-FR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101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Schéma-bloc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97C79F-B557-42AA-B4C3-1943CE8E8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44" y="1451782"/>
            <a:ext cx="8004912" cy="453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418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Système asservi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79C01C-E894-468D-B5C5-9A2D5DE7E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8833"/>
            <a:ext cx="8819456" cy="304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763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Consigne et réponse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C22C340-E41B-4261-BB93-33A634A47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864" y="1560966"/>
            <a:ext cx="7020272" cy="408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90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Système asservi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DD1541C-56AC-4ECC-8F8F-F8968AD54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4984"/>
            <a:ext cx="4366714" cy="2443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AABFE24-BD12-4FCB-8F8F-A25F538431CE}"/>
              </a:ext>
            </a:extLst>
          </p:cNvPr>
          <p:cNvSpPr txBox="1"/>
          <p:nvPr/>
        </p:nvSpPr>
        <p:spPr>
          <a:xfrm>
            <a:off x="611560" y="1628800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On veut contrôler un processus.</a:t>
            </a:r>
          </a:p>
          <a:p>
            <a:endParaRPr lang="fr-FR" dirty="0"/>
          </a:p>
          <a:p>
            <a:r>
              <a:rPr lang="fr-FR" dirty="0"/>
              <a:t>Un système asservi correspond à un principe de conception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391B2F1-C9BA-41AA-A9A3-94E1D3D00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212976"/>
            <a:ext cx="4248472" cy="261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6402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Schéma-bloc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8905842-3225-47D1-8083-FBFFF544B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052736"/>
            <a:ext cx="7272808" cy="324318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FC746A-8C8E-4AC0-B340-AAAA8DF6E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4292782"/>
            <a:ext cx="5940152" cy="254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027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Schéma-bloc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4B45EDD-01AD-4E50-9F74-D20A2AF27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48" y="1076825"/>
            <a:ext cx="7308304" cy="526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574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Chaîne directe et chaîne de retour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B9206D6-EF5F-4771-8A36-32E174814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1073800"/>
            <a:ext cx="6116116" cy="38508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4E4B5E-8F60-40FD-A3A2-84A9EB364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896" y="5007912"/>
            <a:ext cx="674370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910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IHM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FEEC2E3-202B-410D-B96A-B44A5318B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246819"/>
            <a:ext cx="7143750" cy="23622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D566D9-9619-4045-B3D7-252ADDD513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3910708"/>
            <a:ext cx="5043121" cy="229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726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Schéma-bloc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AC19E69-E116-4190-87B8-A53CACE9F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196752"/>
            <a:ext cx="5850541" cy="5436279"/>
          </a:xfrm>
          <a:prstGeom prst="rect">
            <a:avLst/>
          </a:prstGeom>
        </p:spPr>
      </p:pic>
      <p:pic>
        <p:nvPicPr>
          <p:cNvPr id="3" name="Image 2" descr="Une image contenant texte, aiguille, pince à linge, tournevis&#10;&#10;Description générée automatiquement">
            <a:extLst>
              <a:ext uri="{FF2B5EF4-FFF2-40B4-BE49-F238E27FC236}">
                <a16:creationId xmlns:a16="http://schemas.microsoft.com/office/drawing/2014/main" id="{0FACB067-AD36-D178-0C6B-EE3339CE6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772816"/>
            <a:ext cx="2448272" cy="183433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5BFD188-BE96-EC54-002E-18A73C01D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841" y="4170103"/>
            <a:ext cx="972647" cy="121580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F8524B9-938B-4875-9887-79B5AF1A0B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0352" y="4149080"/>
            <a:ext cx="945629" cy="121580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A5C696D-1728-1D8C-0FDF-4DE896404F49}"/>
              </a:ext>
            </a:extLst>
          </p:cNvPr>
          <p:cNvSpPr txBox="1"/>
          <p:nvPr/>
        </p:nvSpPr>
        <p:spPr>
          <a:xfrm>
            <a:off x="7179534" y="1256397"/>
            <a:ext cx="641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filets</a:t>
            </a:r>
          </a:p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D31BA0C-7E1D-3E9F-8D58-F929978F5427}"/>
              </a:ext>
            </a:extLst>
          </p:cNvPr>
          <p:cNvSpPr txBox="1"/>
          <p:nvPr/>
        </p:nvSpPr>
        <p:spPr>
          <a:xfrm>
            <a:off x="6246077" y="5385912"/>
            <a:ext cx="2761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pas à gauche     pas à droite</a:t>
            </a:r>
          </a:p>
        </p:txBody>
      </p:sp>
    </p:spTree>
    <p:extLst>
      <p:ext uri="{BB962C8B-B14F-4D97-AF65-F5344CB8AC3E}">
        <p14:creationId xmlns:p14="http://schemas.microsoft.com/office/powerpoint/2010/main" val="519114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Schéma-bloc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04128C0-7479-16A3-B194-F1FE4ABAF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772816"/>
            <a:ext cx="7688568" cy="215675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28FA084-1DBC-083B-F177-FADF54670ACD}"/>
              </a:ext>
            </a:extLst>
          </p:cNvPr>
          <p:cNvSpPr txBox="1"/>
          <p:nvPr/>
        </p:nvSpPr>
        <p:spPr>
          <a:xfrm>
            <a:off x="1763688" y="4581128"/>
            <a:ext cx="49818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 flux dans une équation → 1 bloc</a:t>
            </a:r>
          </a:p>
          <a:p>
            <a:r>
              <a:rPr lang="fr-FR" dirty="0"/>
              <a:t>3 flux dans une équation → 1 bloc + 1 comparateur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410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Schéma-bloc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01EC5C-EF98-484C-AEA1-714509319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601416"/>
            <a:ext cx="7164288" cy="349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742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Schéma-bloc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9049" y="1170996"/>
            <a:ext cx="68199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B102B3F-779C-48B9-B3D8-E8CAAAF5B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96" y="2636912"/>
            <a:ext cx="1552086" cy="144226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04A73EF-5987-5319-F656-63F6BE6D6E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3140967"/>
            <a:ext cx="26955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7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-1905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MCC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37F6B0-EA41-4E6A-9916-A8D7D08C8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12" y="1043391"/>
            <a:ext cx="7470576" cy="26025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E6BA292-38FA-7505-B210-2507417F2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702" y="3745715"/>
            <a:ext cx="3168352" cy="27956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BDB9EA9-B0DE-5CF4-5457-BF38CD09CC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1892" y="3746693"/>
            <a:ext cx="1914525" cy="6953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F9076EA-EB69-A9E9-16DE-E4F7A984F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0" y="4517250"/>
            <a:ext cx="1914525" cy="6953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DB59030-2118-FF62-BA25-D6DDF11FB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1" y="5234043"/>
            <a:ext cx="1914525" cy="6953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6A11952-926E-9495-DC83-6AA4B7038C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2" y="5972304"/>
            <a:ext cx="1914525" cy="695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BF491D3-1677-5CCA-A3A3-DD669F54E584}"/>
                  </a:ext>
                </a:extLst>
              </p:cNvPr>
              <p:cNvSpPr txBox="1"/>
              <p:nvPr/>
            </p:nvSpPr>
            <p:spPr>
              <a:xfrm>
                <a:off x="1259632" y="2492896"/>
                <a:ext cx="5718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0" i="1" dirty="0"/>
                  <a:t>E</a:t>
                </a:r>
                <a14:m>
                  <m:oMath xmlns:m="http://schemas.openxmlformats.org/officeDocument/2006/math">
                    <m:r>
                      <a:rPr lang="fr-FR" sz="16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600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FR" sz="16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600" i="1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BF491D3-1677-5CCA-A3A3-DD669F54E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2492896"/>
                <a:ext cx="571888" cy="338554"/>
              </a:xfrm>
              <a:prstGeom prst="rect">
                <a:avLst/>
              </a:prstGeom>
              <a:blipFill>
                <a:blip r:embed="rId7"/>
                <a:stretch>
                  <a:fillRect l="-6452" t="-5455" b="-236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493314F-93E4-E9DD-0EE0-4353298BE19A}"/>
                  </a:ext>
                </a:extLst>
              </p:cNvPr>
              <p:cNvSpPr txBox="1"/>
              <p:nvPr/>
            </p:nvSpPr>
            <p:spPr>
              <a:xfrm>
                <a:off x="4563192" y="1573495"/>
                <a:ext cx="77777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493314F-93E4-E9DD-0EE0-4353298BE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192" y="1573495"/>
                <a:ext cx="777777" cy="338554"/>
              </a:xfrm>
              <a:prstGeom prst="rect">
                <a:avLst/>
              </a:prstGeom>
              <a:blipFill>
                <a:blip r:embed="rId8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AA7717D3-23FA-3539-F610-7603D271591B}"/>
              </a:ext>
            </a:extLst>
          </p:cNvPr>
          <p:cNvSpPr/>
          <p:nvPr/>
        </p:nvSpPr>
        <p:spPr>
          <a:xfrm>
            <a:off x="2191846" y="3741150"/>
            <a:ext cx="1182509" cy="4023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70AC38-C227-02B5-F0B8-21DAD68CD751}"/>
              </a:ext>
            </a:extLst>
          </p:cNvPr>
          <p:cNvSpPr/>
          <p:nvPr/>
        </p:nvSpPr>
        <p:spPr>
          <a:xfrm>
            <a:off x="909907" y="4575585"/>
            <a:ext cx="489852" cy="423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50B83A-E982-5B81-F87A-D61A83E1EA09}"/>
              </a:ext>
            </a:extLst>
          </p:cNvPr>
          <p:cNvSpPr/>
          <p:nvPr/>
        </p:nvSpPr>
        <p:spPr>
          <a:xfrm>
            <a:off x="1107020" y="1747593"/>
            <a:ext cx="1241858" cy="11773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8ED800-EB65-C8B6-07E4-580E35877E1C}"/>
              </a:ext>
            </a:extLst>
          </p:cNvPr>
          <p:cNvSpPr/>
          <p:nvPr/>
        </p:nvSpPr>
        <p:spPr>
          <a:xfrm>
            <a:off x="1701994" y="3747649"/>
            <a:ext cx="417844" cy="39588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8BF4C7-F691-CCFF-FC58-5A575ACEF00E}"/>
              </a:ext>
            </a:extLst>
          </p:cNvPr>
          <p:cNvSpPr/>
          <p:nvPr/>
        </p:nvSpPr>
        <p:spPr>
          <a:xfrm>
            <a:off x="1806596" y="4565614"/>
            <a:ext cx="601273" cy="42301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C19AEC-D42E-EEA8-E2DB-FE670D9BA4D5}"/>
              </a:ext>
            </a:extLst>
          </p:cNvPr>
          <p:cNvSpPr/>
          <p:nvPr/>
        </p:nvSpPr>
        <p:spPr>
          <a:xfrm>
            <a:off x="1910917" y="5243010"/>
            <a:ext cx="424946" cy="42301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C396C5E-60CF-6CF3-87EF-F06147230895}"/>
              </a:ext>
            </a:extLst>
          </p:cNvPr>
          <p:cNvSpPr/>
          <p:nvPr/>
        </p:nvSpPr>
        <p:spPr>
          <a:xfrm>
            <a:off x="942360" y="5243010"/>
            <a:ext cx="601414" cy="42301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2CD52B-2633-7E38-93C6-5DEE8BE798CB}"/>
              </a:ext>
            </a:extLst>
          </p:cNvPr>
          <p:cNvSpPr/>
          <p:nvPr/>
        </p:nvSpPr>
        <p:spPr>
          <a:xfrm>
            <a:off x="1928652" y="6146623"/>
            <a:ext cx="601414" cy="42301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BBFD5E-D35C-4626-06A8-745E1DBCB74F}"/>
              </a:ext>
            </a:extLst>
          </p:cNvPr>
          <p:cNvSpPr/>
          <p:nvPr/>
        </p:nvSpPr>
        <p:spPr>
          <a:xfrm>
            <a:off x="2739710" y="6132465"/>
            <a:ext cx="1324343" cy="42301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D37648-4C8C-91BA-BBFB-862E58E1D6A8}"/>
              </a:ext>
            </a:extLst>
          </p:cNvPr>
          <p:cNvSpPr/>
          <p:nvPr/>
        </p:nvSpPr>
        <p:spPr>
          <a:xfrm>
            <a:off x="4644006" y="1603202"/>
            <a:ext cx="1368154" cy="7456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5C412FB-72F0-3425-84FB-C2C03CB20528}"/>
              </a:ext>
            </a:extLst>
          </p:cNvPr>
          <p:cNvSpPr/>
          <p:nvPr/>
        </p:nvSpPr>
        <p:spPr>
          <a:xfrm>
            <a:off x="7402621" y="1633500"/>
            <a:ext cx="750835" cy="427348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5BC9EDF-69F2-38C6-42FD-093692F755AD}"/>
              </a:ext>
            </a:extLst>
          </p:cNvPr>
          <p:cNvSpPr/>
          <p:nvPr/>
        </p:nvSpPr>
        <p:spPr>
          <a:xfrm>
            <a:off x="3569061" y="1565657"/>
            <a:ext cx="437726" cy="42734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34441E2-900D-436C-ED8A-A01125538FB1}"/>
                  </a:ext>
                </a:extLst>
              </p:cNvPr>
              <p:cNvSpPr txBox="1"/>
              <p:nvPr/>
            </p:nvSpPr>
            <p:spPr>
              <a:xfrm>
                <a:off x="3542363" y="1593276"/>
                <a:ext cx="6024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34441E2-900D-436C-ED8A-A01125538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2363" y="1593276"/>
                <a:ext cx="602473" cy="338554"/>
              </a:xfrm>
              <a:prstGeom prst="rect">
                <a:avLst/>
              </a:prstGeom>
              <a:blipFill>
                <a:blip r:embed="rId9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435A7E0-98EF-A5C2-6042-CC6D6830707A}"/>
                  </a:ext>
                </a:extLst>
              </p:cNvPr>
              <p:cNvSpPr txBox="1"/>
              <p:nvPr/>
            </p:nvSpPr>
            <p:spPr>
              <a:xfrm>
                <a:off x="4819318" y="4586264"/>
                <a:ext cx="7570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600" i="1" dirty="0" smtClean="0">
                              <a:latin typeface="Cambria Math" panose="02040503050406030204" pitchFamily="18" charset="0"/>
                            </a:rPr>
                            <m:t>𝛺</m:t>
                          </m:r>
                        </m:e>
                        <m:sub>
                          <m:r>
                            <a:rPr lang="fr-FR" sz="16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600" i="1" dirty="0"/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435A7E0-98EF-A5C2-6042-CC6D68307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318" y="4586264"/>
                <a:ext cx="757068" cy="338554"/>
              </a:xfrm>
              <a:prstGeom prst="rect">
                <a:avLst/>
              </a:prstGeom>
              <a:blipFill>
                <a:blip r:embed="rId10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4A6F0962-E742-3074-2DE9-BA1E56B04B86}"/>
                  </a:ext>
                </a:extLst>
              </p:cNvPr>
              <p:cNvSpPr txBox="1"/>
              <p:nvPr/>
            </p:nvSpPr>
            <p:spPr>
              <a:xfrm>
                <a:off x="4802633" y="5257225"/>
                <a:ext cx="12545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i="1" dirty="0"/>
                  <a:t>I</a:t>
                </a:r>
                <a14:m>
                  <m:oMath xmlns:m="http://schemas.openxmlformats.org/officeDocument/2006/math">
                    <m:r>
                      <a:rPr lang="fr-FR" sz="16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600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FR" sz="16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600" i="1" dirty="0"/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4A6F0962-E742-3074-2DE9-BA1E56B04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633" y="5257225"/>
                <a:ext cx="1254516" cy="338554"/>
              </a:xfrm>
              <a:prstGeom prst="rect">
                <a:avLst/>
              </a:prstGeom>
              <a:blipFill>
                <a:blip r:embed="rId11"/>
                <a:stretch>
                  <a:fillRect l="-2913" t="-5357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24585C03-13E9-6B7A-9259-657C5CA96C73}"/>
                  </a:ext>
                </a:extLst>
              </p:cNvPr>
              <p:cNvSpPr txBox="1"/>
              <p:nvPr/>
            </p:nvSpPr>
            <p:spPr>
              <a:xfrm>
                <a:off x="7122639" y="3864244"/>
                <a:ext cx="12545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24585C03-13E9-6B7A-9259-657C5CA96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639" y="3864244"/>
                <a:ext cx="1254516" cy="338554"/>
              </a:xfrm>
              <a:prstGeom prst="rect">
                <a:avLst/>
              </a:prstGeom>
              <a:blipFill>
                <a:blip r:embed="rId12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32CF3601-8700-BC8A-C975-89F5867D5483}"/>
                  </a:ext>
                </a:extLst>
              </p:cNvPr>
              <p:cNvSpPr txBox="1"/>
              <p:nvPr/>
            </p:nvSpPr>
            <p:spPr>
              <a:xfrm>
                <a:off x="7497742" y="4575120"/>
                <a:ext cx="6401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i="1" dirty="0"/>
                  <a:t>E</a:t>
                </a:r>
                <a14:m>
                  <m:oMath xmlns:m="http://schemas.openxmlformats.org/officeDocument/2006/math">
                    <m:r>
                      <a:rPr lang="fr-FR" sz="16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600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FR" sz="16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600" i="1" dirty="0"/>
              </a:p>
            </p:txBody>
          </p:sp>
        </mc:Choice>
        <mc:Fallback xmlns="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32CF3601-8700-BC8A-C975-89F5867D5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7742" y="4575120"/>
                <a:ext cx="640102" cy="338554"/>
              </a:xfrm>
              <a:prstGeom prst="rect">
                <a:avLst/>
              </a:prstGeom>
              <a:blipFill>
                <a:blip r:embed="rId13"/>
                <a:stretch>
                  <a:fillRect l="-5714" t="-5455" b="-236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FE659853-C164-72D6-2D6F-6E308200539D}"/>
                  </a:ext>
                </a:extLst>
              </p:cNvPr>
              <p:cNvSpPr txBox="1"/>
              <p:nvPr/>
            </p:nvSpPr>
            <p:spPr>
              <a:xfrm>
                <a:off x="7204740" y="5293514"/>
                <a:ext cx="12545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6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600" i="1" dirty="0"/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FE659853-C164-72D6-2D6F-6E3082005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740" y="5293514"/>
                <a:ext cx="1254516" cy="338554"/>
              </a:xfrm>
              <a:prstGeom prst="rect">
                <a:avLst/>
              </a:prstGeom>
              <a:blipFill>
                <a:blip r:embed="rId14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76A18E0E-3FE6-9AC6-29AF-0F4CC3E7488D}"/>
                  </a:ext>
                </a:extLst>
              </p:cNvPr>
              <p:cNvSpPr txBox="1"/>
              <p:nvPr/>
            </p:nvSpPr>
            <p:spPr>
              <a:xfrm>
                <a:off x="7204740" y="6093608"/>
                <a:ext cx="12545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600" i="1" dirty="0">
                              <a:latin typeface="Cambria Math" panose="02040503050406030204" pitchFamily="18" charset="0"/>
                            </a:rPr>
                            <m:t>𝛺</m:t>
                          </m:r>
                        </m:e>
                        <m:sub>
                          <m:r>
                            <a:rPr lang="fr-FR" sz="16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600" i="1" dirty="0"/>
              </a:p>
            </p:txBody>
          </p:sp>
        </mc:Choice>
        <mc:Fallback xmlns="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76A18E0E-3FE6-9AC6-29AF-0F4CC3E748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740" y="6093608"/>
                <a:ext cx="1254516" cy="338554"/>
              </a:xfrm>
              <a:prstGeom prst="rect">
                <a:avLst/>
              </a:prstGeom>
              <a:blipFill>
                <a:blip r:embed="rId15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>
            <a:extLst>
              <a:ext uri="{FF2B5EF4-FFF2-40B4-BE49-F238E27FC236}">
                <a16:creationId xmlns:a16="http://schemas.microsoft.com/office/drawing/2014/main" id="{B206E1C5-FAA2-E70A-6447-48D9C045245A}"/>
              </a:ext>
            </a:extLst>
          </p:cNvPr>
          <p:cNvSpPr/>
          <p:nvPr/>
        </p:nvSpPr>
        <p:spPr>
          <a:xfrm>
            <a:off x="7505800" y="4567123"/>
            <a:ext cx="489852" cy="423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1C53AC7-E28B-9E59-25EF-C28EBCEF8BA0}"/>
              </a:ext>
            </a:extLst>
          </p:cNvPr>
          <p:cNvSpPr/>
          <p:nvPr/>
        </p:nvSpPr>
        <p:spPr>
          <a:xfrm>
            <a:off x="4813618" y="5267841"/>
            <a:ext cx="417844" cy="39588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B6D5B8-6C23-72BB-FDD6-07F29848A584}"/>
              </a:ext>
            </a:extLst>
          </p:cNvPr>
          <p:cNvSpPr/>
          <p:nvPr/>
        </p:nvSpPr>
        <p:spPr>
          <a:xfrm>
            <a:off x="7485477" y="3846577"/>
            <a:ext cx="424946" cy="42301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AAA938A-21D3-B950-666E-EE85CE161EFE}"/>
              </a:ext>
            </a:extLst>
          </p:cNvPr>
          <p:cNvSpPr/>
          <p:nvPr/>
        </p:nvSpPr>
        <p:spPr>
          <a:xfrm>
            <a:off x="7505800" y="5250509"/>
            <a:ext cx="601414" cy="42301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3774611-DB92-08E5-202E-C0ADDA3042BE}"/>
              </a:ext>
            </a:extLst>
          </p:cNvPr>
          <p:cNvSpPr/>
          <p:nvPr/>
        </p:nvSpPr>
        <p:spPr>
          <a:xfrm>
            <a:off x="7521648" y="6053710"/>
            <a:ext cx="601414" cy="42301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8BF4A1D9-260D-33CE-B801-7DA807D1DF40}"/>
                  </a:ext>
                </a:extLst>
              </p:cNvPr>
              <p:cNvSpPr txBox="1"/>
              <p:nvPr/>
            </p:nvSpPr>
            <p:spPr>
              <a:xfrm>
                <a:off x="6131624" y="3764271"/>
                <a:ext cx="757068" cy="596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𝐿𝑝</m:t>
                          </m:r>
                        </m:den>
                      </m:f>
                    </m:oMath>
                  </m:oMathPara>
                </a14:m>
                <a:endParaRPr lang="fr-FR" sz="1600" i="1" dirty="0"/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8BF4A1D9-260D-33CE-B801-7DA807D1D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624" y="3764271"/>
                <a:ext cx="757068" cy="59644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E58F598C-E08A-0D6A-AA5B-373B7FBC35FB}"/>
                  </a:ext>
                </a:extLst>
              </p:cNvPr>
              <p:cNvSpPr txBox="1"/>
              <p:nvPr/>
            </p:nvSpPr>
            <p:spPr>
              <a:xfrm>
                <a:off x="6095446" y="4666871"/>
                <a:ext cx="7570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fr-FR" sz="1600" i="1" dirty="0"/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E58F598C-E08A-0D6A-AA5B-373B7FBC3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446" y="4666871"/>
                <a:ext cx="757068" cy="33855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D24D365A-C494-7088-0AB7-F1B62849AC5F}"/>
                  </a:ext>
                </a:extLst>
              </p:cNvPr>
              <p:cNvSpPr txBox="1"/>
              <p:nvPr/>
            </p:nvSpPr>
            <p:spPr>
              <a:xfrm>
                <a:off x="6109428" y="5364150"/>
                <a:ext cx="7570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sz="1600" i="1" dirty="0"/>
              </a:p>
            </p:txBody>
          </p:sp>
        </mc:Choice>
        <mc:Fallback xmlns="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D24D365A-C494-7088-0AB7-F1B62849A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428" y="5364150"/>
                <a:ext cx="757068" cy="33855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3362D380-FE3A-AFCE-3197-F99F75854E5F}"/>
                  </a:ext>
                </a:extLst>
              </p:cNvPr>
              <p:cNvSpPr txBox="1"/>
              <p:nvPr/>
            </p:nvSpPr>
            <p:spPr>
              <a:xfrm>
                <a:off x="6095446" y="5971386"/>
                <a:ext cx="757068" cy="596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fr-FR" sz="1600" i="1" dirty="0"/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3362D380-FE3A-AFCE-3197-F99F75854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446" y="5971386"/>
                <a:ext cx="757068" cy="59644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25466AFB-95F4-0FD2-EC52-427A326BB5E3}"/>
                  </a:ext>
                </a:extLst>
              </p:cNvPr>
              <p:cNvSpPr txBox="1"/>
              <p:nvPr/>
            </p:nvSpPr>
            <p:spPr>
              <a:xfrm>
                <a:off x="2684033" y="1850052"/>
                <a:ext cx="757068" cy="596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𝐿𝑝</m:t>
                          </m:r>
                        </m:den>
                      </m:f>
                    </m:oMath>
                  </m:oMathPara>
                </a14:m>
                <a:endParaRPr lang="fr-FR" sz="1600" i="1" dirty="0"/>
              </a:p>
            </p:txBody>
          </p:sp>
        </mc:Choice>
        <mc:Fallback xmlns="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25466AFB-95F4-0FD2-EC52-427A326BB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4033" y="1850052"/>
                <a:ext cx="757068" cy="59644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B76D3811-FF46-C0C1-DD75-B919C08062CA}"/>
                  </a:ext>
                </a:extLst>
              </p:cNvPr>
              <p:cNvSpPr txBox="1"/>
              <p:nvPr/>
            </p:nvSpPr>
            <p:spPr>
              <a:xfrm>
                <a:off x="4265472" y="2888124"/>
                <a:ext cx="7570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fr-FR" sz="1600" i="1" dirty="0"/>
              </a:p>
            </p:txBody>
          </p:sp>
        </mc:Choice>
        <mc:Fallback xmlns="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B76D3811-FF46-C0C1-DD75-B919C0806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472" y="2888124"/>
                <a:ext cx="757068" cy="33855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5DF84D32-2741-402C-F0D5-51898E2672C3}"/>
                  </a:ext>
                </a:extLst>
              </p:cNvPr>
              <p:cNvSpPr txBox="1"/>
              <p:nvPr/>
            </p:nvSpPr>
            <p:spPr>
              <a:xfrm>
                <a:off x="3948818" y="2022430"/>
                <a:ext cx="7570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sz="1600" i="1" dirty="0"/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5DF84D32-2741-402C-F0D5-51898E267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818" y="2022430"/>
                <a:ext cx="757068" cy="33855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7F756963-8536-1713-939F-E7A4D9F51CD3}"/>
                  </a:ext>
                </a:extLst>
              </p:cNvPr>
              <p:cNvSpPr txBox="1"/>
              <p:nvPr/>
            </p:nvSpPr>
            <p:spPr>
              <a:xfrm>
                <a:off x="6162204" y="1862271"/>
                <a:ext cx="757068" cy="596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fr-FR" sz="1600" i="1" dirty="0"/>
              </a:p>
            </p:txBody>
          </p:sp>
        </mc:Choice>
        <mc:Fallback xmlns="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7F756963-8536-1713-939F-E7A4D9F51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204" y="1862271"/>
                <a:ext cx="757068" cy="59644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ZoneTexte 57">
            <a:extLst>
              <a:ext uri="{FF2B5EF4-FFF2-40B4-BE49-F238E27FC236}">
                <a16:creationId xmlns:a16="http://schemas.microsoft.com/office/drawing/2014/main" id="{A5C16D6A-54E5-0BAB-9CF1-455BA0D58D1F}"/>
              </a:ext>
            </a:extLst>
          </p:cNvPr>
          <p:cNvSpPr txBox="1"/>
          <p:nvPr/>
        </p:nvSpPr>
        <p:spPr>
          <a:xfrm>
            <a:off x="2288156" y="2517243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Loi des mailles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1AEBF6DE-F0F2-6B4B-2930-1CB1FDA10087}"/>
              </a:ext>
            </a:extLst>
          </p:cNvPr>
          <p:cNvSpPr txBox="1"/>
          <p:nvPr/>
        </p:nvSpPr>
        <p:spPr>
          <a:xfrm>
            <a:off x="6243370" y="2566004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PFD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32283C1F-EA58-7958-0C48-6EDA3E1EFA0D}"/>
              </a:ext>
            </a:extLst>
          </p:cNvPr>
          <p:cNvSpPr txBox="1"/>
          <p:nvPr/>
        </p:nvSpPr>
        <p:spPr>
          <a:xfrm>
            <a:off x="3903038" y="2442740"/>
            <a:ext cx="1605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Eq de couplage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AC40475-95BE-1792-D409-761659206FE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757688" y="3784094"/>
            <a:ext cx="906168" cy="76975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DACE43F-488A-FED1-9F96-0C0A1EA04F2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837749" y="6010165"/>
            <a:ext cx="906168" cy="7697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9F403C3-E171-A28C-38C9-7BA131C891B3}"/>
                  </a:ext>
                </a:extLst>
              </p:cNvPr>
              <p:cNvSpPr txBox="1"/>
              <p:nvPr/>
            </p:nvSpPr>
            <p:spPr>
              <a:xfrm>
                <a:off x="4540288" y="5889172"/>
                <a:ext cx="8873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 dirty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6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fr-FR" sz="1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fr-FR" sz="1600" i="1" dirty="0">
                  <a:latin typeface="Cambria Math" panose="02040503050406030204" pitchFamily="18" charset="0"/>
                </a:endParaRPr>
              </a:p>
              <a:p>
                <a:endParaRPr lang="fr-FR" sz="16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 dirty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𝑟𝑒</m:t>
                          </m:r>
                        </m:sub>
                      </m:sSub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600" i="1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9F403C3-E171-A28C-38C9-7BA131C89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288" y="5889172"/>
                <a:ext cx="887387" cy="830997"/>
              </a:xfrm>
              <a:prstGeom prst="rect">
                <a:avLst/>
              </a:prstGeom>
              <a:blipFill>
                <a:blip r:embed="rId27"/>
                <a:stretch>
                  <a:fillRect b="-367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7CACD0C8-5D70-B707-A438-07E41958F41A}"/>
              </a:ext>
            </a:extLst>
          </p:cNvPr>
          <p:cNvSpPr/>
          <p:nvPr/>
        </p:nvSpPr>
        <p:spPr>
          <a:xfrm>
            <a:off x="4603649" y="5889172"/>
            <a:ext cx="712214" cy="85780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082A14-C1EF-8CAB-A71D-AC5BB0A227A8}"/>
              </a:ext>
            </a:extLst>
          </p:cNvPr>
          <p:cNvSpPr/>
          <p:nvPr/>
        </p:nvSpPr>
        <p:spPr>
          <a:xfrm>
            <a:off x="4805040" y="4597067"/>
            <a:ext cx="773400" cy="42301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D6CA17-E5FA-A613-4CC7-D48687FE65FA}"/>
              </a:ext>
            </a:extLst>
          </p:cNvPr>
          <p:cNvSpPr/>
          <p:nvPr/>
        </p:nvSpPr>
        <p:spPr>
          <a:xfrm>
            <a:off x="4582904" y="3645905"/>
            <a:ext cx="543956" cy="8164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79B0270F-0EDF-50D4-7516-1ECDF47C199A}"/>
                  </a:ext>
                </a:extLst>
              </p:cNvPr>
              <p:cNvSpPr txBox="1"/>
              <p:nvPr/>
            </p:nvSpPr>
            <p:spPr>
              <a:xfrm>
                <a:off x="4561097" y="3662041"/>
                <a:ext cx="72286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i="1" dirty="0"/>
                  <a:t>U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fr-FR" sz="1600" i="1" dirty="0"/>
              </a:p>
              <a:p>
                <a:endParaRPr lang="fr-FR" sz="1600" i="1" dirty="0"/>
              </a:p>
              <a:p>
                <a:r>
                  <a:rPr lang="fr-FR" sz="1600" i="1" dirty="0"/>
                  <a:t>E</a:t>
                </a:r>
                <a14:m>
                  <m:oMath xmlns:m="http://schemas.openxmlformats.org/officeDocument/2006/math">
                    <m:r>
                      <a:rPr lang="fr-FR" sz="16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600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FR" sz="16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600" i="1" dirty="0"/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79B0270F-0EDF-50D4-7516-1ECDF47C1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1097" y="3662041"/>
                <a:ext cx="722865" cy="830997"/>
              </a:xfrm>
              <a:prstGeom prst="rect">
                <a:avLst/>
              </a:prstGeom>
              <a:blipFill>
                <a:blip r:embed="rId28"/>
                <a:stretch>
                  <a:fillRect l="-4202" t="-2206" b="-88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964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/>
      <p:bldP spid="34" grpId="0"/>
      <p:bldP spid="35" grpId="0"/>
      <p:bldP spid="37" grpId="0"/>
      <p:bldP spid="38" grpId="0"/>
      <p:bldP spid="39" grpId="0"/>
      <p:bldP spid="40" grpId="0"/>
      <p:bldP spid="42" grpId="0" animBg="1"/>
      <p:bldP spid="43" grpId="0" animBg="1"/>
      <p:bldP spid="45" grpId="0" animBg="1"/>
      <p:bldP spid="46" grpId="0" animBg="1"/>
      <p:bldP spid="47" grpId="0" animBg="1"/>
      <p:bldP spid="49" grpId="0"/>
      <p:bldP spid="50" grpId="0"/>
      <p:bldP spid="51" grpId="0"/>
      <p:bldP spid="52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16" grpId="0"/>
      <p:bldP spid="17" grpId="0" animBg="1"/>
      <p:bldP spid="20" grpId="0" animBg="1"/>
      <p:bldP spid="29" grpId="0" animBg="1"/>
      <p:bldP spid="5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MCC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BD72EE3-FB37-A6F4-04FF-2014FD689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09" y="1340768"/>
            <a:ext cx="7650581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37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Exemples d’asservissement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77828F3-AE8A-4D12-9511-A6280B3F99B9}"/>
              </a:ext>
            </a:extLst>
          </p:cNvPr>
          <p:cNvSpPr txBox="1"/>
          <p:nvPr/>
        </p:nvSpPr>
        <p:spPr>
          <a:xfrm>
            <a:off x="2577716" y="20666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77427FC-B716-495C-8545-A2383BF4BA7A}"/>
              </a:ext>
            </a:extLst>
          </p:cNvPr>
          <p:cNvSpPr txBox="1"/>
          <p:nvPr/>
        </p:nvSpPr>
        <p:spPr>
          <a:xfrm>
            <a:off x="2577716" y="20666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7" name="Picture 4" descr="C:\Users\Simon\Desktop\telescope-trappist-ulg-chili.jpg">
            <a:extLst>
              <a:ext uri="{FF2B5EF4-FFF2-40B4-BE49-F238E27FC236}">
                <a16:creationId xmlns:a16="http://schemas.microsoft.com/office/drawing/2014/main" id="{FB40E748-6AB0-4D29-8407-836309E2D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5828" y="1202565"/>
            <a:ext cx="1925065" cy="2016224"/>
          </a:xfrm>
          <a:prstGeom prst="rect">
            <a:avLst/>
          </a:prstGeom>
          <a:noFill/>
        </p:spPr>
      </p:pic>
      <p:pic>
        <p:nvPicPr>
          <p:cNvPr id="8" name="Picture 7" descr="C:\Users\Simon\Desktop\k1056174.jpg">
            <a:extLst>
              <a:ext uri="{FF2B5EF4-FFF2-40B4-BE49-F238E27FC236}">
                <a16:creationId xmlns:a16="http://schemas.microsoft.com/office/drawing/2014/main" id="{E3302E23-DE29-4710-80E5-4821657EA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7476" y="1418589"/>
            <a:ext cx="2552700" cy="1704975"/>
          </a:xfrm>
          <a:prstGeom prst="rect">
            <a:avLst/>
          </a:prstGeom>
          <a:noFill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3047D17-5D61-47F7-AF78-7A29AAA28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58" y="3645024"/>
            <a:ext cx="2462720" cy="242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493D848A-5EC1-45A6-B241-912E2F5F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34100" y="1634613"/>
            <a:ext cx="252453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71C259A0-046E-44E4-91DF-A860189DF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37756" y="4010877"/>
            <a:ext cx="3096344" cy="1616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CE4E60B3-014A-4FB9-8BED-AF1AA7689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66148" y="3578829"/>
            <a:ext cx="1927196" cy="243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004021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MCC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F0A044-FC93-A711-C92B-C2E691063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1208719"/>
            <a:ext cx="6162675" cy="24003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E0A8750-F6A0-629D-B9FB-A3333AF6B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23" y="3821519"/>
            <a:ext cx="4091017" cy="112395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55B13AC-BCEF-37C2-FAE7-0778244CEB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9340" y="3853895"/>
            <a:ext cx="3857653" cy="110014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4317F1C-B10F-77E9-F66A-B3878CD6DF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4752" y="4945477"/>
            <a:ext cx="2909909" cy="90488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38BF7FC-4CFB-B52F-471F-C3A4C3A941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4661" y="4945477"/>
            <a:ext cx="3605239" cy="104775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9758778-15E9-57F5-175F-A7CDD4AB8E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9794" y="3254777"/>
            <a:ext cx="1600212" cy="56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6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Autofit/>
          </a:bodyPr>
          <a:lstStyle/>
          <a:p>
            <a:pPr algn="ctr"/>
            <a:r>
              <a:rPr lang="fr-FR" sz="4800" dirty="0">
                <a:solidFill>
                  <a:schemeClr val="bg1"/>
                </a:solidFill>
                <a:latin typeface="Calibri" panose="020F0502020204030204" pitchFamily="34" charset="0"/>
              </a:rPr>
              <a:t>SLCI asservi perturbé</a:t>
            </a:r>
            <a:endParaRPr lang="fr-FR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748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Perturbation</a:t>
            </a:r>
          </a:p>
        </p:txBody>
      </p:sp>
      <p:pic>
        <p:nvPicPr>
          <p:cNvPr id="10" name="Picture 7" descr="C:\Users\Simon\Desktop\k1056174.jpg">
            <a:extLst>
              <a:ext uri="{FF2B5EF4-FFF2-40B4-BE49-F238E27FC236}">
                <a16:creationId xmlns:a16="http://schemas.microsoft.com/office/drawing/2014/main" id="{11507B16-2A22-41B7-8AE8-5B500F5B7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8451" y="1700808"/>
            <a:ext cx="2264029" cy="151216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ED3EC70-3069-DBAA-9AF8-AEE1EA3B3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864" y="1726361"/>
            <a:ext cx="6349172" cy="39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625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Théorème de superposition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E6C7DDE-6D60-4EAB-98B6-7712E4914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449615"/>
            <a:ext cx="8532440" cy="292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904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Théorème de superposition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E7F0767-8B6E-45B8-8BD7-32B00FE95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60" y="1143609"/>
            <a:ext cx="8028384" cy="22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29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Théorème de superposition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3564-8D20-90C3-8965-429925EE8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977595"/>
            <a:ext cx="5734245" cy="260648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A9447D0-12BE-F248-B939-1AAE3C826A9B}"/>
              </a:ext>
            </a:extLst>
          </p:cNvPr>
          <p:cNvCxnSpPr>
            <a:cxnSpLocks/>
          </p:cNvCxnSpPr>
          <p:nvPr/>
        </p:nvCxnSpPr>
        <p:spPr>
          <a:xfrm>
            <a:off x="4868749" y="1143581"/>
            <a:ext cx="0" cy="50356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EFA9A871-4916-8D74-05DF-8807E47E3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17" y="1604639"/>
            <a:ext cx="1712720" cy="27356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010C79A-69D7-FF70-E034-ABD6A1757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99" y="1935748"/>
            <a:ext cx="3841919" cy="129076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8F6E461-5B87-7B64-5CEA-6B759AC2B6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747" y="1279735"/>
            <a:ext cx="1134895" cy="26735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FEAE48A-E96B-BA23-FB5A-45B12A97C7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4882" y="3311756"/>
            <a:ext cx="2928376" cy="5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5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Théorème de superposition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3564-8D20-90C3-8965-429925EE8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977595"/>
            <a:ext cx="5734245" cy="260648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A9447D0-12BE-F248-B939-1AAE3C826A9B}"/>
              </a:ext>
            </a:extLst>
          </p:cNvPr>
          <p:cNvCxnSpPr>
            <a:cxnSpLocks/>
          </p:cNvCxnSpPr>
          <p:nvPr/>
        </p:nvCxnSpPr>
        <p:spPr>
          <a:xfrm>
            <a:off x="4868749" y="1143581"/>
            <a:ext cx="0" cy="50356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E371BB31-BDC1-8E79-7484-B53B25224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47" y="1458089"/>
            <a:ext cx="1585939" cy="31131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DE36863-EC07-D742-CDE3-E88DEAB7C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361" y="3304233"/>
            <a:ext cx="3877219" cy="137578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B2A067D-2158-D7C0-4FBE-0FBE7A894F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712" y="4860970"/>
            <a:ext cx="2814896" cy="524189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90CD0EF-B5F3-59EF-5DE1-C036DADA02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21" y="5468960"/>
            <a:ext cx="3891314" cy="50405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85D89AB-1C2C-9584-6C07-C5297F6611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125" y="1752894"/>
            <a:ext cx="3134309" cy="146008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20568B00-BAD5-678E-F53E-F5311AB167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2967" y="6214850"/>
            <a:ext cx="4931564" cy="605392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66577C41-04DA-BA41-4E10-ED56E3F6B3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4859" y="3255180"/>
            <a:ext cx="2604384" cy="1967952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3F0650D9-CDB3-5AD3-9550-2B2F3A1C48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16127" y="5618172"/>
            <a:ext cx="613839" cy="345285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BB833A39-50D3-EA3C-71BD-66206E526F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04269" y="5548117"/>
            <a:ext cx="2590083" cy="504706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444C0617-2508-79B1-A979-AFBD74CB82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53880" y="1303023"/>
            <a:ext cx="2671920" cy="2050981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1A76CA3F-559E-3195-6329-F7BC52BCBF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41289" y="1688108"/>
            <a:ext cx="406975" cy="32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9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Théorème de superposition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07AA16-DD2A-4EB1-8926-B34491283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0768"/>
            <a:ext cx="8943975" cy="8001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0439F6-D048-4536-B404-619656A60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2310228"/>
            <a:ext cx="6948264" cy="425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827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Schéma-bloc équivalent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DC63B5-71D0-4E10-B22E-6055F1422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84" y="1075645"/>
            <a:ext cx="7560840" cy="96428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E9654CD-ACA3-4F33-915A-8F1DF8968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525" y="2062834"/>
            <a:ext cx="6566949" cy="451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879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Schéma-bloc équivalent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DC4A881-4AAC-4158-96A6-4182606FF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61" y="1412776"/>
            <a:ext cx="8834078" cy="194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86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Exemples historiques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09EB8C-FFAD-4475-9E63-EAB8F8F59364}"/>
              </a:ext>
            </a:extLst>
          </p:cNvPr>
          <p:cNvSpPr txBox="1"/>
          <p:nvPr/>
        </p:nvSpPr>
        <p:spPr>
          <a:xfrm>
            <a:off x="2915816" y="23163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6F1F2C-32C3-471C-BDCF-A2936D64F4EC}"/>
              </a:ext>
            </a:extLst>
          </p:cNvPr>
          <p:cNvSpPr/>
          <p:nvPr/>
        </p:nvSpPr>
        <p:spPr>
          <a:xfrm>
            <a:off x="2283443" y="5664597"/>
            <a:ext cx="4415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Le régulateur à boules de James Watt (1789)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1026F62-1406-4A54-8C08-C9A0D1354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45" y="1979255"/>
            <a:ext cx="3593155" cy="320792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B98995C-913C-4EC4-9770-11F24932F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1651247"/>
            <a:ext cx="2569537" cy="342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488495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431540" y="0"/>
            <a:ext cx="8280920" cy="836712"/>
          </a:xfrm>
        </p:spPr>
        <p:txBody>
          <a:bodyPr>
            <a:normAutofit/>
          </a:bodyPr>
          <a:lstStyle/>
          <a:p>
            <a:r>
              <a:rPr lang="fr-FR" dirty="0"/>
              <a:t>Précision des systèmes asservis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781F04-C80D-1566-554D-25F843A08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5222638"/>
            <a:ext cx="6696744" cy="120213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59E2841-C663-701D-6AB2-834CD5491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052735"/>
            <a:ext cx="7416824" cy="416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0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-1905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Précision des systèmes asservis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FEDD13A-8046-4F19-ADC8-71633D38B6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93" r="11616" b="19693"/>
          <a:stretch/>
        </p:blipFill>
        <p:spPr>
          <a:xfrm>
            <a:off x="1547662" y="1628800"/>
            <a:ext cx="6048673" cy="34345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154C5DE-08DE-4490-9EB0-B107AAD4C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835" y="2492896"/>
            <a:ext cx="314325" cy="3333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0B425B-FADE-49F6-8309-62914B836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830" y="3012678"/>
            <a:ext cx="314325" cy="3333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1E6C4F2-BA00-4D98-A7A6-2956D8A18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1082" y="2464321"/>
            <a:ext cx="314325" cy="3333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BFDC417-FEF8-495F-B142-7FBFF852C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830" y="2464321"/>
            <a:ext cx="314325" cy="33337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91C295C-E501-484C-B93D-69D37FF76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1080" y="3508835"/>
            <a:ext cx="314325" cy="3333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5C1D249-EA14-4B98-B49A-1B687C93A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1081" y="2974279"/>
            <a:ext cx="314325" cy="33337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5CF0DAE-54B7-416E-9744-50E923CC7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172" y="3466144"/>
            <a:ext cx="247650" cy="28575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C3807D9-A089-409E-8BF0-A3BE1DF46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9167" y="4009219"/>
            <a:ext cx="247650" cy="28575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665AEA7-857B-4C14-8AE7-3DF6A68D4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172" y="3978975"/>
            <a:ext cx="247650" cy="2857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ABA225A-1487-4B05-B2F4-47F254416D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0543" y="2954813"/>
            <a:ext cx="442913" cy="39124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9E28D42-DD54-4FE9-B58A-C1CEF59DCD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4875" y="3413585"/>
            <a:ext cx="247650" cy="44577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720C899-2C7C-4098-B0DD-F0D389C3AA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9655" y="3928305"/>
            <a:ext cx="247650" cy="44577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A25662B-ED80-4C45-B3EC-9857D29F6A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202" y="5213171"/>
            <a:ext cx="7488832" cy="619096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5E16969-7473-8DDA-7AD7-31FFBDB66C01}"/>
              </a:ext>
            </a:extLst>
          </p:cNvPr>
          <p:cNvSpPr/>
          <p:nvPr/>
        </p:nvSpPr>
        <p:spPr>
          <a:xfrm>
            <a:off x="4139952" y="2893803"/>
            <a:ext cx="783464" cy="49805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F7FD9BA-EC14-99AD-B63C-201C1CFDC1EA}"/>
              </a:ext>
            </a:extLst>
          </p:cNvPr>
          <p:cNvSpPr/>
          <p:nvPr/>
        </p:nvSpPr>
        <p:spPr>
          <a:xfrm>
            <a:off x="5111260" y="2891939"/>
            <a:ext cx="783464" cy="49805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79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Précision des systèmes asservis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8EEA4E-D411-4141-80C2-F4DEF8548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7555"/>
            <a:ext cx="9144000" cy="392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202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Autofit/>
          </a:bodyPr>
          <a:lstStyle/>
          <a:p>
            <a:pPr algn="ctr"/>
            <a:r>
              <a:rPr lang="fr-FR" sz="4800" dirty="0">
                <a:solidFill>
                  <a:schemeClr val="bg1"/>
                </a:solidFill>
                <a:latin typeface="Calibri" panose="020F0502020204030204" pitchFamily="34" charset="0"/>
              </a:rPr>
              <a:t>Prévoir la réponse à un échelon</a:t>
            </a:r>
            <a:endParaRPr lang="fr-FR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6084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PID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880C29B-5C30-4FD6-A264-7A1AC1935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972" y="1049928"/>
            <a:ext cx="4416452" cy="39966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115E0A9-171D-4D6F-9FBD-557210624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972" y="4886409"/>
            <a:ext cx="4239200" cy="197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615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fr-FR" dirty="0"/>
              <a:t> ordre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7AABA33-A195-4680-AD1D-2975D26BF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1052736"/>
            <a:ext cx="6760347" cy="540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63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fr-FR" dirty="0"/>
              <a:t> ordre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9D38D4-0D91-45AE-94CA-62351029E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484783"/>
            <a:ext cx="6858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39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fr-FR" dirty="0"/>
              <a:t> ordre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3AECF3-C544-4920-026A-B44087EEA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28" y="953344"/>
            <a:ext cx="7577018" cy="12961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6167175-AE64-9CC8-E0D7-4C72575A1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896" y="2253781"/>
            <a:ext cx="6066420" cy="9975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F358FE4-C349-BD2F-BAA4-5DDC1E2DA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889" y="3287734"/>
            <a:ext cx="3507797" cy="5047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CFED7E1-3E40-87B2-3CF9-966DCC679F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99" y="4028954"/>
            <a:ext cx="3384376" cy="43358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7FF7076-724A-C07E-A5F4-9E05CEE2D9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599" y="4606234"/>
            <a:ext cx="2088233" cy="61548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7FA0AFE-3BF3-DD10-34EB-7F7EECF9F9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862" y="5359070"/>
            <a:ext cx="6645987" cy="1184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fr-FR" dirty="0"/>
              <a:t> ordre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E8F2DFB-6DAF-57A1-C12C-11909886E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339" y="1058416"/>
            <a:ext cx="7217321" cy="54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985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2</a:t>
            </a:r>
            <a:r>
              <a:rPr lang="fr-FR" baseline="30000" dirty="0"/>
              <a:t>nd</a:t>
            </a:r>
            <a:r>
              <a:rPr lang="fr-FR" dirty="0"/>
              <a:t> ordre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474AF3-A80E-4643-8BE4-029E6E503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1" y="998144"/>
            <a:ext cx="7686675" cy="29337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89447E-968A-41C0-958E-371291513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3993885"/>
            <a:ext cx="6392764" cy="27557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A61683F-2E0C-4902-B116-210D1742B8A4}"/>
              </a:ext>
            </a:extLst>
          </p:cNvPr>
          <p:cNvSpPr/>
          <p:nvPr/>
        </p:nvSpPr>
        <p:spPr>
          <a:xfrm>
            <a:off x="2627784" y="6237312"/>
            <a:ext cx="100811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Congrès Solvay 1911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A09806A-36C5-4A4C-B87D-E29DC6347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0711"/>
            <a:ext cx="9129192" cy="413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172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80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2</a:t>
            </a:r>
            <a:r>
              <a:rPr lang="fr-FR" baseline="30000" dirty="0"/>
              <a:t>nd</a:t>
            </a:r>
            <a:r>
              <a:rPr lang="fr-FR" dirty="0"/>
              <a:t> ordre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03A8D8-77D0-486C-8DFC-F198269D5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1352550"/>
            <a:ext cx="6905625" cy="41529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D1C2D7-0A02-446F-953D-87EC7ABA3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68527"/>
            <a:ext cx="1485900" cy="276225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81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2</a:t>
            </a:r>
            <a:r>
              <a:rPr lang="fr-FR" baseline="30000" dirty="0"/>
              <a:t>nd</a:t>
            </a:r>
            <a:r>
              <a:rPr lang="fr-FR" dirty="0"/>
              <a:t> ordre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EA6D471-3FC8-D604-374B-F8D293197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052736"/>
            <a:ext cx="7372404" cy="270988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F868E24-3374-A1BB-5E79-24F8E5891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4167738"/>
            <a:ext cx="5072518" cy="6143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FDD2481-A7BD-603D-5F58-DEF8D8392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3784290"/>
            <a:ext cx="5724128" cy="31065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10D1666-778A-4BD8-BCE6-AE6AC056B3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19" y="4854848"/>
            <a:ext cx="8164645" cy="95041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828D996-6EAC-E117-E972-667C5B7B2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5276" y="5269127"/>
            <a:ext cx="1688483" cy="83991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08ECF75-7225-8B28-DB9B-40814BBD6D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4277" y="5405573"/>
            <a:ext cx="962639" cy="57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7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82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log</a:t>
            </a:r>
          </a:p>
        </p:txBody>
      </p:sp>
      <p:pic>
        <p:nvPicPr>
          <p:cNvPr id="13" name="Picture 5" descr="C:\Users\Simon\Desktop\Lycée de la Mer\Power point - Images\Logarithme\logdecim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921" y="3514703"/>
            <a:ext cx="6496050" cy="1990725"/>
          </a:xfrm>
          <a:prstGeom prst="rect">
            <a:avLst/>
          </a:prstGeom>
          <a:noFill/>
        </p:spPr>
      </p:pic>
      <p:pic>
        <p:nvPicPr>
          <p:cNvPr id="16" name="Picture 6" descr="C:\Users\Simon\Desktop\Lycée de la Mer\Power point - Images\Logarithme\forum_416807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3159" y="1108007"/>
            <a:ext cx="2780594" cy="1697477"/>
          </a:xfrm>
          <a:prstGeom prst="rect">
            <a:avLst/>
          </a:prstGeom>
          <a:noFill/>
        </p:spPr>
      </p:pic>
      <p:sp>
        <p:nvSpPr>
          <p:cNvPr id="17" name="ZoneTexte 16"/>
          <p:cNvSpPr txBox="1"/>
          <p:nvPr/>
        </p:nvSpPr>
        <p:spPr>
          <a:xfrm>
            <a:off x="4834393" y="1159963"/>
            <a:ext cx="159050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log(1)=0</a:t>
            </a:r>
          </a:p>
          <a:p>
            <a:r>
              <a:rPr lang="fr-FR" sz="1600" dirty="0"/>
              <a:t>log(10)=1</a:t>
            </a:r>
          </a:p>
          <a:p>
            <a:r>
              <a:rPr lang="fr-FR" sz="1600" dirty="0"/>
              <a:t>log(100)=2</a:t>
            </a:r>
          </a:p>
          <a:p>
            <a:r>
              <a:rPr lang="fr-FR" sz="1600" dirty="0"/>
              <a:t>log(1000)=3</a:t>
            </a:r>
          </a:p>
          <a:p>
            <a:r>
              <a:rPr lang="fr-FR" sz="1600" dirty="0"/>
              <a:t>...</a:t>
            </a:r>
          </a:p>
          <a:p>
            <a:r>
              <a:rPr lang="fr-FR" sz="1600" dirty="0"/>
              <a:t>log(1 000 </a:t>
            </a:r>
            <a:r>
              <a:rPr lang="fr-FR" sz="1600" dirty="0" err="1"/>
              <a:t>000</a:t>
            </a:r>
            <a:r>
              <a:rPr lang="fr-FR" sz="1600" dirty="0"/>
              <a:t>)=6</a:t>
            </a:r>
          </a:p>
          <a:p>
            <a:endParaRPr lang="fr-FR" sz="1600" dirty="0"/>
          </a:p>
          <a:p>
            <a:endParaRPr lang="fr-FR" sz="1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6093" y="1794567"/>
            <a:ext cx="1800200" cy="148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2F7DA30-1E41-FE9B-2B48-FF3BF223A123}"/>
              </a:ext>
            </a:extLst>
          </p:cNvPr>
          <p:cNvSpPr txBox="1"/>
          <p:nvPr/>
        </p:nvSpPr>
        <p:spPr>
          <a:xfrm>
            <a:off x="2350117" y="5473005"/>
            <a:ext cx="4968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 → 10 →1m</a:t>
            </a:r>
          </a:p>
          <a:p>
            <a:r>
              <a:rPr lang="fr-FR" sz="1400" dirty="0"/>
              <a:t>…</a:t>
            </a:r>
          </a:p>
          <a:p>
            <a:r>
              <a:rPr lang="fr-FR" sz="1400" dirty="0"/>
              <a:t>6 → 1000000 →100 km →Nancy</a:t>
            </a:r>
          </a:p>
          <a:p>
            <a:r>
              <a:rPr lang="fr-FR" sz="1400" dirty="0"/>
              <a:t>7 → 10000000 →1000 km →Brest</a:t>
            </a:r>
          </a:p>
          <a:p>
            <a:r>
              <a:rPr lang="fr-FR" sz="1400" dirty="0"/>
              <a:t>8 → 100000000 →10000 km →San </a:t>
            </a:r>
            <a:r>
              <a:rPr lang="fr-FR" sz="1400" dirty="0" err="1"/>
              <a:t>francisco</a:t>
            </a:r>
            <a:endParaRPr lang="fr-FR" sz="1400" dirty="0"/>
          </a:p>
          <a:p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83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2</a:t>
            </a:r>
            <a:r>
              <a:rPr lang="fr-FR" baseline="30000" dirty="0"/>
              <a:t>nd</a:t>
            </a:r>
            <a:r>
              <a:rPr lang="fr-FR" dirty="0"/>
              <a:t> ordre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19C058-7594-4512-9ECB-CC21D3537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112" y="1487512"/>
            <a:ext cx="3305175" cy="10001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F46ABE4-6B4B-4CA7-8B09-389A0FE6D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6463" y="1564779"/>
            <a:ext cx="4086225" cy="38385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E841647-8275-46C1-A032-EA40E2BC1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2" y="4429730"/>
            <a:ext cx="1571625" cy="1409700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CE03FD-4115-4B85-9375-ADFB1CE928A4}"/>
              </a:ext>
            </a:extLst>
          </p:cNvPr>
          <p:cNvCxnSpPr/>
          <p:nvPr/>
        </p:nvCxnSpPr>
        <p:spPr>
          <a:xfrm flipV="1">
            <a:off x="7956376" y="1988840"/>
            <a:ext cx="0" cy="324036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9DC5B00-6EA7-4A9C-9413-62CF8F194A58}"/>
              </a:ext>
            </a:extLst>
          </p:cNvPr>
          <p:cNvCxnSpPr>
            <a:cxnSpLocks/>
          </p:cNvCxnSpPr>
          <p:nvPr/>
        </p:nvCxnSpPr>
        <p:spPr>
          <a:xfrm>
            <a:off x="5508104" y="2487637"/>
            <a:ext cx="2448272" cy="0"/>
          </a:xfrm>
          <a:prstGeom prst="line">
            <a:avLst/>
          </a:prstGeom>
          <a:ln w="2222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2E4B522-8BED-486B-8C25-AC1E514DCD75}"/>
              </a:ext>
            </a:extLst>
          </p:cNvPr>
          <p:cNvCxnSpPr>
            <a:cxnSpLocks/>
          </p:cNvCxnSpPr>
          <p:nvPr/>
        </p:nvCxnSpPr>
        <p:spPr>
          <a:xfrm>
            <a:off x="5508104" y="3212976"/>
            <a:ext cx="2448272" cy="0"/>
          </a:xfrm>
          <a:prstGeom prst="line">
            <a:avLst/>
          </a:prstGeom>
          <a:ln w="2222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A4884C4-42F5-4E66-BF5C-C4E5FA33FFB5}"/>
              </a:ext>
            </a:extLst>
          </p:cNvPr>
          <p:cNvCxnSpPr>
            <a:cxnSpLocks/>
          </p:cNvCxnSpPr>
          <p:nvPr/>
        </p:nvCxnSpPr>
        <p:spPr>
          <a:xfrm>
            <a:off x="5508104" y="4005064"/>
            <a:ext cx="2448272" cy="0"/>
          </a:xfrm>
          <a:prstGeom prst="line">
            <a:avLst/>
          </a:prstGeom>
          <a:ln w="2222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BAF66D44-6EA5-4971-AC09-07ED5A220495}"/>
              </a:ext>
            </a:extLst>
          </p:cNvPr>
          <p:cNvSpPr txBox="1"/>
          <p:nvPr/>
        </p:nvSpPr>
        <p:spPr>
          <a:xfrm>
            <a:off x="7668344" y="5517232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z=0,3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EB76282-D353-83CD-2356-4783B3ED95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4112" y="2647045"/>
            <a:ext cx="3364696" cy="208822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940A5B5-2BC3-266A-4817-0FCED680F8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4111" y="3556930"/>
            <a:ext cx="1478813" cy="1569690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5A910DC-26AE-5057-2A77-1B04C70C3B10}"/>
              </a:ext>
            </a:extLst>
          </p:cNvPr>
          <p:cNvCxnSpPr>
            <a:cxnSpLocks/>
          </p:cNvCxnSpPr>
          <p:nvPr/>
        </p:nvCxnSpPr>
        <p:spPr>
          <a:xfrm>
            <a:off x="5508104" y="4653136"/>
            <a:ext cx="2448272" cy="0"/>
          </a:xfrm>
          <a:prstGeom prst="line">
            <a:avLst/>
          </a:prstGeom>
          <a:ln w="2222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37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84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2</a:t>
            </a:r>
            <a:r>
              <a:rPr lang="fr-FR" baseline="30000" dirty="0"/>
              <a:t>nd</a:t>
            </a:r>
            <a:r>
              <a:rPr lang="fr-FR" dirty="0"/>
              <a:t> ordre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C58B66-358D-4D3F-9B2B-678A9E2C9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257300"/>
            <a:ext cx="7229475" cy="21717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595C4EA-6AF2-5DE6-E4E7-AEF93B522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6" y="3727946"/>
            <a:ext cx="7373491" cy="170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990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85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2</a:t>
            </a:r>
            <a:r>
              <a:rPr lang="fr-FR" baseline="30000" dirty="0"/>
              <a:t>eme</a:t>
            </a:r>
            <a:r>
              <a:rPr lang="fr-FR" dirty="0"/>
              <a:t> ordre</a:t>
            </a:r>
          </a:p>
        </p:txBody>
      </p:sp>
      <p:pic>
        <p:nvPicPr>
          <p:cNvPr id="8" name="Picture 5" descr="Image animé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060848"/>
            <a:ext cx="4152900" cy="3571875"/>
          </a:xfrm>
          <a:prstGeom prst="rect">
            <a:avLst/>
          </a:prstGeom>
          <a:noFill/>
        </p:spPr>
      </p:pic>
      <p:pic>
        <p:nvPicPr>
          <p:cNvPr id="10" name="Picture 7" descr="Zoom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2204864"/>
            <a:ext cx="3981450" cy="3190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86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2</a:t>
            </a:r>
            <a:r>
              <a:rPr lang="fr-FR" baseline="30000" dirty="0"/>
              <a:t>nd</a:t>
            </a:r>
            <a:r>
              <a:rPr lang="fr-FR" dirty="0"/>
              <a:t> ordre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35DCAED-369C-4490-A64C-D87FAFD9C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1309475"/>
            <a:ext cx="7142609" cy="45096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8D7754-5323-4105-9838-4C0E11B11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044" y="4292858"/>
            <a:ext cx="2376264" cy="2362449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5354C474-C2FA-197C-C172-4F6333F54657}"/>
              </a:ext>
            </a:extLst>
          </p:cNvPr>
          <p:cNvCxnSpPr/>
          <p:nvPr/>
        </p:nvCxnSpPr>
        <p:spPr>
          <a:xfrm flipV="1">
            <a:off x="7452320" y="4495006"/>
            <a:ext cx="0" cy="79208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7291FB0-61FD-1FD7-BE05-F46104AD7C80}"/>
              </a:ext>
            </a:extLst>
          </p:cNvPr>
          <p:cNvCxnSpPr>
            <a:cxnSpLocks/>
          </p:cNvCxnSpPr>
          <p:nvPr/>
        </p:nvCxnSpPr>
        <p:spPr>
          <a:xfrm flipV="1">
            <a:off x="7308304" y="4725144"/>
            <a:ext cx="0" cy="576064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46AD2FE-E4A6-78F8-06B2-AB1190BA746E}"/>
              </a:ext>
            </a:extLst>
          </p:cNvPr>
          <p:cNvCxnSpPr>
            <a:cxnSpLocks/>
          </p:cNvCxnSpPr>
          <p:nvPr/>
        </p:nvCxnSpPr>
        <p:spPr>
          <a:xfrm>
            <a:off x="5004048" y="4495006"/>
            <a:ext cx="2448272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8189FFA-6E24-6444-C529-06A51AC8735D}"/>
              </a:ext>
            </a:extLst>
          </p:cNvPr>
          <p:cNvCxnSpPr>
            <a:cxnSpLocks/>
          </p:cNvCxnSpPr>
          <p:nvPr/>
        </p:nvCxnSpPr>
        <p:spPr>
          <a:xfrm>
            <a:off x="5004048" y="4725144"/>
            <a:ext cx="2304256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6AF67154-A5D6-72FC-3CF8-E32C8321C92D}"/>
              </a:ext>
            </a:extLst>
          </p:cNvPr>
          <p:cNvSpPr txBox="1"/>
          <p:nvPr/>
        </p:nvSpPr>
        <p:spPr>
          <a:xfrm>
            <a:off x="4659277" y="4301589"/>
            <a:ext cx="301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5</a:t>
            </a:r>
          </a:p>
          <a:p>
            <a:r>
              <a:rPr lang="fr-FR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DB28EA4-3D3A-121B-6950-A4BF4DB8F090}"/>
              </a:ext>
            </a:extLst>
          </p:cNvPr>
          <p:cNvSpPr txBox="1"/>
          <p:nvPr/>
        </p:nvSpPr>
        <p:spPr>
          <a:xfrm>
            <a:off x="6820830" y="5280084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0,69     1</a:t>
            </a:r>
          </a:p>
        </p:txBody>
      </p:sp>
    </p:spTree>
    <p:extLst>
      <p:ext uri="{BB962C8B-B14F-4D97-AF65-F5344CB8AC3E}">
        <p14:creationId xmlns:p14="http://schemas.microsoft.com/office/powerpoint/2010/main" val="162632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87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2</a:t>
            </a:r>
            <a:r>
              <a:rPr lang="fr-FR" baseline="30000" dirty="0"/>
              <a:t>nd</a:t>
            </a:r>
            <a:r>
              <a:rPr lang="fr-FR" dirty="0"/>
              <a:t> ordre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A0C546F-C475-F3A9-8C36-0BD64700B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265" y="1196752"/>
            <a:ext cx="7596336" cy="27669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4CC9C7-E899-07E1-0AD3-3C9477C73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219660"/>
            <a:ext cx="162877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0348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Autofit/>
          </a:bodyPr>
          <a:lstStyle/>
          <a:p>
            <a:pPr algn="ctr"/>
            <a:r>
              <a:rPr lang="fr-FR" sz="4800" dirty="0">
                <a:solidFill>
                  <a:schemeClr val="bg1"/>
                </a:solidFill>
                <a:latin typeface="Calibri" panose="020F0502020204030204" pitchFamily="34" charset="0"/>
              </a:rPr>
              <a:t>Identifier un modèle de comportement</a:t>
            </a:r>
            <a:endParaRPr lang="fr-FR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924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89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Identification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268760"/>
            <a:ext cx="7992888" cy="145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Système automatisé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FEB79A3-E123-4670-B646-AE94A6F98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391" y="1072769"/>
            <a:ext cx="6011217" cy="578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120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90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Identification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152915"/>
            <a:ext cx="5725439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09" y="5747469"/>
            <a:ext cx="1438408" cy="618272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2" y="5747469"/>
            <a:ext cx="1438408" cy="584949"/>
          </a:xfrm>
          <a:prstGeom prst="rect">
            <a:avLst/>
          </a:prstGeom>
        </p:spPr>
      </p:pic>
      <p:pic>
        <p:nvPicPr>
          <p:cNvPr id="13" name="Image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348880"/>
            <a:ext cx="1152128" cy="53451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F67679-F39D-136B-7D08-C3C07BA97A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6176" y="5816527"/>
            <a:ext cx="1296144" cy="549214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91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Identification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100335"/>
            <a:ext cx="74104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4487626"/>
            <a:ext cx="66294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92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Identification 1</a:t>
            </a:r>
            <a:r>
              <a:rPr lang="fr-FR" baseline="30000" dirty="0"/>
              <a:t>er</a:t>
            </a:r>
            <a:r>
              <a:rPr lang="fr-FR" dirty="0"/>
              <a:t> ordre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71996"/>
            <a:ext cx="734367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2276872"/>
            <a:ext cx="17335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854" y="3054310"/>
            <a:ext cx="43529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854" y="5141605"/>
            <a:ext cx="5612330" cy="41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2348880"/>
            <a:ext cx="3008362" cy="2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Connecteur droit avec flèche 16"/>
          <p:cNvCxnSpPr/>
          <p:nvPr/>
        </p:nvCxnSpPr>
        <p:spPr>
          <a:xfrm>
            <a:off x="5868144" y="4653136"/>
            <a:ext cx="50405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>
            <a:off x="5940152" y="2852936"/>
            <a:ext cx="259228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6372200" y="3429000"/>
            <a:ext cx="0" cy="108012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4932040" y="2636912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Δs</a:t>
            </a:r>
            <a:r>
              <a:rPr lang="fr-FR" sz="1100" dirty="0">
                <a:latin typeface="Times New Roman" pitchFamily="18" charset="0"/>
                <a:cs typeface="Times New Roman" pitchFamily="18" charset="0"/>
              </a:rPr>
              <a:t>∞</a:t>
            </a: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=5,8</a:t>
            </a:r>
            <a:endParaRPr lang="fr-FR" sz="1400" dirty="0"/>
          </a:p>
        </p:txBody>
      </p:sp>
      <p:cxnSp>
        <p:nvCxnSpPr>
          <p:cNvPr id="23" name="Connecteur droit 22"/>
          <p:cNvCxnSpPr/>
          <p:nvPr/>
        </p:nvCxnSpPr>
        <p:spPr>
          <a:xfrm>
            <a:off x="5868144" y="4437112"/>
            <a:ext cx="0" cy="216024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6372200" y="4293096"/>
            <a:ext cx="0" cy="36004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H="1">
            <a:off x="5868144" y="3429000"/>
            <a:ext cx="504056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6084168" y="4725144"/>
            <a:ext cx="28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</a:t>
            </a:r>
            <a:endParaRPr lang="fr-FR" dirty="0"/>
          </a:p>
          <a:p>
            <a:endParaRPr lang="fr-FR" dirty="0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2FCCEEB-79DA-41A6-83CF-3500097E60D7}"/>
              </a:ext>
            </a:extLst>
          </p:cNvPr>
          <p:cNvCxnSpPr>
            <a:cxnSpLocks/>
          </p:cNvCxnSpPr>
          <p:nvPr/>
        </p:nvCxnSpPr>
        <p:spPr>
          <a:xfrm flipV="1">
            <a:off x="5714627" y="2852936"/>
            <a:ext cx="0" cy="15841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1BB99B3-BE43-469F-BCC8-775E7BE32CAB}"/>
              </a:ext>
            </a:extLst>
          </p:cNvPr>
          <p:cNvCxnSpPr>
            <a:cxnSpLocks/>
          </p:cNvCxnSpPr>
          <p:nvPr/>
        </p:nvCxnSpPr>
        <p:spPr>
          <a:xfrm>
            <a:off x="5718419" y="4401108"/>
            <a:ext cx="149725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3DFCCF9-797A-4845-BBB6-8F631B5D7DEC}"/>
              </a:ext>
            </a:extLst>
          </p:cNvPr>
          <p:cNvCxnSpPr>
            <a:cxnSpLocks/>
          </p:cNvCxnSpPr>
          <p:nvPr/>
        </p:nvCxnSpPr>
        <p:spPr>
          <a:xfrm flipV="1">
            <a:off x="5652120" y="3429000"/>
            <a:ext cx="0" cy="9721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E8FD40A6-2B33-4F8A-A6D2-F820A2462D4F}"/>
              </a:ext>
            </a:extLst>
          </p:cNvPr>
          <p:cNvSpPr txBox="1"/>
          <p:nvPr/>
        </p:nvSpPr>
        <p:spPr>
          <a:xfrm>
            <a:off x="5150045" y="3645024"/>
            <a:ext cx="40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3,6</a:t>
            </a:r>
            <a:endParaRPr lang="fr-FR" sz="14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3554986-312F-4244-BAAB-EB54CEBF75C2}"/>
              </a:ext>
            </a:extLst>
          </p:cNvPr>
          <p:cNvSpPr txBox="1"/>
          <p:nvPr/>
        </p:nvSpPr>
        <p:spPr>
          <a:xfrm>
            <a:off x="5150045" y="3322202"/>
            <a:ext cx="40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4,6</a:t>
            </a:r>
            <a:endParaRPr lang="fr-FR" sz="1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29DCE8-9C89-8740-C6EE-9073C14A91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059" y="4322331"/>
            <a:ext cx="2809703" cy="2262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0291784-20C9-6B00-63ED-1753A74725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366" y="3980376"/>
            <a:ext cx="4496845" cy="258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4" grpId="0"/>
      <p:bldP spid="28" grpId="0"/>
      <p:bldP spid="2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93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Identification 2</a:t>
            </a:r>
            <a:r>
              <a:rPr lang="fr-FR" baseline="30000" dirty="0"/>
              <a:t>eme</a:t>
            </a:r>
            <a:r>
              <a:rPr lang="fr-FR" dirty="0"/>
              <a:t> ordre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980728"/>
            <a:ext cx="5832648" cy="2291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3284984"/>
            <a:ext cx="5187109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94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Identification 2</a:t>
            </a:r>
            <a:r>
              <a:rPr lang="fr-FR" baseline="30000" dirty="0"/>
              <a:t>eme</a:t>
            </a:r>
            <a:r>
              <a:rPr lang="fr-FR" dirty="0"/>
              <a:t> ordre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74366"/>
            <a:ext cx="755332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68946" y="1712293"/>
            <a:ext cx="22764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2037" y="2749072"/>
            <a:ext cx="43624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1452929"/>
            <a:ext cx="362967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Connecteur droit avec flèche 14"/>
          <p:cNvCxnSpPr>
            <a:cxnSpLocks/>
          </p:cNvCxnSpPr>
          <p:nvPr/>
        </p:nvCxnSpPr>
        <p:spPr>
          <a:xfrm flipV="1">
            <a:off x="6228184" y="2028993"/>
            <a:ext cx="0" cy="50405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H="1">
            <a:off x="5724128" y="2533049"/>
            <a:ext cx="302433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4736985" y="2429841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Δs</a:t>
            </a:r>
            <a:r>
              <a:rPr lang="fr-FR" sz="1100" dirty="0">
                <a:latin typeface="Times New Roman" pitchFamily="18" charset="0"/>
                <a:cs typeface="Times New Roman" pitchFamily="18" charset="0"/>
              </a:rPr>
              <a:t>∞</a:t>
            </a: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=28</a:t>
            </a:r>
            <a:endParaRPr lang="fr-FR" sz="1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6300192" y="1812969"/>
            <a:ext cx="659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D</a:t>
            </a:r>
            <a:r>
              <a:rPr lang="fr-FR" sz="1100" dirty="0"/>
              <a:t>1</a:t>
            </a:r>
            <a:r>
              <a:rPr lang="fr-FR" sz="1400" dirty="0"/>
              <a:t>=14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3962E51-3CC5-60CD-4925-A21501020F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822" y="3829957"/>
            <a:ext cx="3499121" cy="2167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ACCFBE7-EDFF-BA75-27C9-93AEFA585B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986" y="4021221"/>
            <a:ext cx="2332806" cy="371543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10558B0-DF89-B025-C13E-348FE0652216}"/>
              </a:ext>
            </a:extLst>
          </p:cNvPr>
          <p:cNvCxnSpPr>
            <a:cxnSpLocks/>
          </p:cNvCxnSpPr>
          <p:nvPr/>
        </p:nvCxnSpPr>
        <p:spPr>
          <a:xfrm flipV="1">
            <a:off x="5501880" y="2532652"/>
            <a:ext cx="0" cy="10028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5">
            <a:extLst>
              <a:ext uri="{FF2B5EF4-FFF2-40B4-BE49-F238E27FC236}">
                <a16:creationId xmlns:a16="http://schemas.microsoft.com/office/drawing/2014/main" id="{BFE32DCD-657C-4B22-E99B-534FF4DB6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1139" y="5133165"/>
            <a:ext cx="63341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2AC3329-A47F-33CB-162A-EFC2E8480D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7012" y="4136969"/>
            <a:ext cx="2148756" cy="2016710"/>
          </a:xfrm>
          <a:prstGeom prst="rect">
            <a:avLst/>
          </a:prstGeom>
        </p:spPr>
      </p:pic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9F65EC70-40C2-B1D5-D77F-0D9A34301744}"/>
              </a:ext>
            </a:extLst>
          </p:cNvPr>
          <p:cNvCxnSpPr>
            <a:cxnSpLocks/>
          </p:cNvCxnSpPr>
          <p:nvPr/>
        </p:nvCxnSpPr>
        <p:spPr>
          <a:xfrm flipV="1">
            <a:off x="8311493" y="4519288"/>
            <a:ext cx="0" cy="153511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F65D0E85-4D01-3FF6-C313-F02C3941F4D1}"/>
              </a:ext>
            </a:extLst>
          </p:cNvPr>
          <p:cNvSpPr txBox="1"/>
          <p:nvPr/>
        </p:nvSpPr>
        <p:spPr>
          <a:xfrm>
            <a:off x="7979511" y="6145249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z=0,21</a:t>
            </a: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85139513-AD29-2A96-4C1A-3646F40E0437}"/>
              </a:ext>
            </a:extLst>
          </p:cNvPr>
          <p:cNvCxnSpPr>
            <a:cxnSpLocks/>
          </p:cNvCxnSpPr>
          <p:nvPr/>
        </p:nvCxnSpPr>
        <p:spPr>
          <a:xfrm>
            <a:off x="7108207" y="4519288"/>
            <a:ext cx="120328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9F3DF7CD-950A-1EF2-CC23-01C53E910AC2}"/>
              </a:ext>
            </a:extLst>
          </p:cNvPr>
          <p:cNvSpPr txBox="1"/>
          <p:nvPr/>
        </p:nvSpPr>
        <p:spPr>
          <a:xfrm>
            <a:off x="6208194" y="4353805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D1%=0,5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E651CDEB-2D43-ED5D-4B8F-858D4A8A86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3166" y="4438307"/>
            <a:ext cx="5232598" cy="222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38" grpId="0"/>
      <p:bldP spid="4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FA087BF-293D-EE50-3419-81E94AF97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95" y="1398821"/>
            <a:ext cx="2729921" cy="3247406"/>
          </a:xfrm>
          <a:prstGeom prst="rect">
            <a:avLst/>
          </a:prstGeom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95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Identification 2</a:t>
            </a:r>
            <a:r>
              <a:rPr lang="fr-FR" baseline="30000" dirty="0"/>
              <a:t>eme</a:t>
            </a:r>
            <a:r>
              <a:rPr lang="fr-FR" dirty="0"/>
              <a:t> ordre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205" y="4754270"/>
            <a:ext cx="46863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E8EDD18D-654D-479F-FCCA-2B63AD0B4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8410" y="980337"/>
            <a:ext cx="362967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1EF6358-EA01-81AF-7DF7-2653A582C8DA}"/>
              </a:ext>
            </a:extLst>
          </p:cNvPr>
          <p:cNvSpPr txBox="1"/>
          <p:nvPr/>
        </p:nvSpPr>
        <p:spPr>
          <a:xfrm>
            <a:off x="6610538" y="3284985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Tp</a:t>
            </a:r>
            <a:r>
              <a:rPr lang="fr-FR" sz="1400" dirty="0"/>
              <a:t>=67ms</a:t>
            </a:r>
          </a:p>
          <a:p>
            <a:endParaRPr lang="fr-FR" sz="1400" dirty="0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E0594E51-9A83-501B-6C07-ACAD2A4DE316}"/>
              </a:ext>
            </a:extLst>
          </p:cNvPr>
          <p:cNvCxnSpPr>
            <a:cxnSpLocks/>
          </p:cNvCxnSpPr>
          <p:nvPr/>
        </p:nvCxnSpPr>
        <p:spPr>
          <a:xfrm>
            <a:off x="5746442" y="3212976"/>
            <a:ext cx="100811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502CF8E-C590-1E10-917F-B01CD3F26CB7}"/>
              </a:ext>
            </a:extLst>
          </p:cNvPr>
          <p:cNvCxnSpPr>
            <a:cxnSpLocks/>
          </p:cNvCxnSpPr>
          <p:nvPr/>
        </p:nvCxnSpPr>
        <p:spPr>
          <a:xfrm>
            <a:off x="6754554" y="2340297"/>
            <a:ext cx="0" cy="864096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F7F9BE3-A2FB-095C-F73C-6EAF78F36B47}"/>
              </a:ext>
            </a:extLst>
          </p:cNvPr>
          <p:cNvSpPr/>
          <p:nvPr/>
        </p:nvSpPr>
        <p:spPr>
          <a:xfrm>
            <a:off x="5740233" y="2004292"/>
            <a:ext cx="3017855" cy="11663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3168AEF-40DA-8F33-5EC9-7952D3713AEA}"/>
              </a:ext>
            </a:extLst>
          </p:cNvPr>
          <p:cNvCxnSpPr/>
          <p:nvPr/>
        </p:nvCxnSpPr>
        <p:spPr>
          <a:xfrm>
            <a:off x="7978690" y="2125217"/>
            <a:ext cx="0" cy="1008112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BB4C1026-406D-D512-F3A9-F34FAC409F87}"/>
              </a:ext>
            </a:extLst>
          </p:cNvPr>
          <p:cNvSpPr txBox="1"/>
          <p:nvPr/>
        </p:nvSpPr>
        <p:spPr>
          <a:xfrm>
            <a:off x="7389299" y="3272140"/>
            <a:ext cx="1381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tr5%=140ms</a:t>
            </a:r>
          </a:p>
          <a:p>
            <a:endParaRPr lang="fr-FR" sz="1400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FC6E02B-BF10-A608-9A1C-004B901A6082}"/>
              </a:ext>
            </a:extLst>
          </p:cNvPr>
          <p:cNvCxnSpPr>
            <a:cxnSpLocks/>
          </p:cNvCxnSpPr>
          <p:nvPr/>
        </p:nvCxnSpPr>
        <p:spPr>
          <a:xfrm flipV="1">
            <a:off x="5746442" y="3272140"/>
            <a:ext cx="2232248" cy="128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297B440-FCA1-32EF-9F85-BD81874FA979}"/>
              </a:ext>
            </a:extLst>
          </p:cNvPr>
          <p:cNvCxnSpPr>
            <a:cxnSpLocks/>
          </p:cNvCxnSpPr>
          <p:nvPr/>
        </p:nvCxnSpPr>
        <p:spPr>
          <a:xfrm flipH="1">
            <a:off x="5733891" y="2062608"/>
            <a:ext cx="303053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97FB2546-DD21-8BB2-2EE1-455E8F07C8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54" y="2276696"/>
            <a:ext cx="2518483" cy="22360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A605085-A12A-4D9F-BA62-8781EEFD44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01" y="2564396"/>
            <a:ext cx="5397495" cy="21473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1420D7B-9BD7-9B5B-361B-247658729F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7567" y="3615882"/>
            <a:ext cx="3262171" cy="285837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F14D177-1068-B5B4-147B-99BB67D8CC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0237" y="2882452"/>
            <a:ext cx="3315625" cy="345378"/>
          </a:xfrm>
          <a:prstGeom prst="rect">
            <a:avLst/>
          </a:prstGeom>
        </p:spPr>
      </p:pic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F6256DF-0B7D-EC89-92BC-1E4B823EC3F9}"/>
              </a:ext>
            </a:extLst>
          </p:cNvPr>
          <p:cNvCxnSpPr>
            <a:cxnSpLocks/>
          </p:cNvCxnSpPr>
          <p:nvPr/>
        </p:nvCxnSpPr>
        <p:spPr>
          <a:xfrm flipV="1">
            <a:off x="7463830" y="5229200"/>
            <a:ext cx="0" cy="87350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663CB577-F434-E2CB-815A-085FC4E6FAC6}"/>
              </a:ext>
            </a:extLst>
          </p:cNvPr>
          <p:cNvSpPr txBox="1"/>
          <p:nvPr/>
        </p:nvSpPr>
        <p:spPr>
          <a:xfrm>
            <a:off x="7260670" y="6085479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z=0,21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5B539555-8E02-1FD1-3339-99436F24F0C0}"/>
              </a:ext>
            </a:extLst>
          </p:cNvPr>
          <p:cNvCxnSpPr>
            <a:cxnSpLocks/>
          </p:cNvCxnSpPr>
          <p:nvPr/>
        </p:nvCxnSpPr>
        <p:spPr>
          <a:xfrm>
            <a:off x="6372200" y="5229200"/>
            <a:ext cx="113127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571BDD0C-3E24-8A36-4EC1-895129DAE028}"/>
              </a:ext>
            </a:extLst>
          </p:cNvPr>
          <p:cNvSpPr txBox="1"/>
          <p:nvPr/>
        </p:nvSpPr>
        <p:spPr>
          <a:xfrm>
            <a:off x="6066794" y="4980979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12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881D4F7F-A88C-3666-6D44-EE75AE6A4D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193" y="3574574"/>
            <a:ext cx="5245807" cy="63321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8424272B-1341-A452-8927-C7125EF897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442" y="2004292"/>
            <a:ext cx="3441311" cy="214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/>
      <p:bldP spid="29" grpId="0"/>
      <p:bldP spid="31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96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Identification 2</a:t>
            </a:r>
            <a:r>
              <a:rPr lang="fr-FR" baseline="30000" dirty="0"/>
              <a:t>eme</a:t>
            </a:r>
            <a:r>
              <a:rPr lang="fr-FR" dirty="0"/>
              <a:t> ordre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196752"/>
            <a:ext cx="6552728" cy="22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3429000"/>
            <a:ext cx="668655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196752"/>
            <a:ext cx="756084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5261" y="1700808"/>
            <a:ext cx="372271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97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Identification 2</a:t>
            </a:r>
            <a:r>
              <a:rPr lang="fr-FR" baseline="30000" dirty="0"/>
              <a:t>eme</a:t>
            </a:r>
            <a:r>
              <a:rPr lang="fr-FR" dirty="0"/>
              <a:t> ordre</a:t>
            </a:r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033" y="2234378"/>
            <a:ext cx="3384376" cy="305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897833"/>
            <a:ext cx="46863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1275" y="4830828"/>
            <a:ext cx="43910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2817713"/>
            <a:ext cx="423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ZoneTexte 18"/>
          <p:cNvSpPr txBox="1"/>
          <p:nvPr/>
        </p:nvSpPr>
        <p:spPr>
          <a:xfrm>
            <a:off x="5436096" y="4221088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</a:t>
            </a:r>
            <a:r>
              <a:rPr lang="fr-FR" dirty="0"/>
              <a:t>1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084168" y="4221088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</a:t>
            </a:r>
            <a:r>
              <a:rPr lang="fr-FR" dirty="0"/>
              <a:t>1+</a:t>
            </a:r>
            <a:r>
              <a:rPr lang="el-GR" dirty="0"/>
              <a:t>τ</a:t>
            </a:r>
            <a:r>
              <a:rPr lang="fr-FR" dirty="0"/>
              <a:t>2</a:t>
            </a:r>
          </a:p>
          <a:p>
            <a:endParaRPr lang="fr-FR" dirty="0"/>
          </a:p>
        </p:txBody>
      </p:sp>
      <p:cxnSp>
        <p:nvCxnSpPr>
          <p:cNvPr id="24" name="Connecteur droit avec flèche 23"/>
          <p:cNvCxnSpPr>
            <a:cxnSpLocks/>
          </p:cNvCxnSpPr>
          <p:nvPr/>
        </p:nvCxnSpPr>
        <p:spPr>
          <a:xfrm>
            <a:off x="5508104" y="4077072"/>
            <a:ext cx="1440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5508104" y="4221088"/>
            <a:ext cx="9361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H="1">
            <a:off x="5508104" y="2204864"/>
            <a:ext cx="316835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>
            <a:cxnSpLocks/>
          </p:cNvCxnSpPr>
          <p:nvPr/>
        </p:nvCxnSpPr>
        <p:spPr>
          <a:xfrm flipH="1">
            <a:off x="5631823" y="2182798"/>
            <a:ext cx="809173" cy="16599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>
            <a:cxnSpLocks/>
          </p:cNvCxnSpPr>
          <p:nvPr/>
        </p:nvCxnSpPr>
        <p:spPr>
          <a:xfrm>
            <a:off x="6440996" y="2204864"/>
            <a:ext cx="3212" cy="1656184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4499992" y="2060848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Δs</a:t>
            </a:r>
            <a:r>
              <a:rPr lang="fr-FR" sz="1100" dirty="0">
                <a:latin typeface="Times New Roman" pitchFamily="18" charset="0"/>
                <a:cs typeface="Times New Roman" pitchFamily="18" charset="0"/>
              </a:rPr>
              <a:t>∞</a:t>
            </a: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=12</a:t>
            </a:r>
            <a:endParaRPr lang="fr-FR" sz="1400" dirty="0"/>
          </a:p>
        </p:txBody>
      </p:sp>
      <p:sp>
        <p:nvSpPr>
          <p:cNvPr id="38" name="Ellipse 37"/>
          <p:cNvSpPr/>
          <p:nvPr/>
        </p:nvSpPr>
        <p:spPr>
          <a:xfrm>
            <a:off x="5724128" y="3429000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1" name="Connecteur droit 50"/>
          <p:cNvCxnSpPr/>
          <p:nvPr/>
        </p:nvCxnSpPr>
        <p:spPr>
          <a:xfrm>
            <a:off x="5508104" y="3861048"/>
            <a:ext cx="0" cy="36004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6444208" y="3861048"/>
            <a:ext cx="0" cy="36004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7" grpId="0"/>
      <p:bldP spid="3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98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Identification 2</a:t>
            </a:r>
            <a:r>
              <a:rPr lang="fr-FR" baseline="30000" dirty="0"/>
              <a:t>eme</a:t>
            </a:r>
            <a:r>
              <a:rPr lang="fr-FR" dirty="0"/>
              <a:t> ordre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A797A91-557D-4A10-AD1D-4892C9D9F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87" y="1180490"/>
            <a:ext cx="7439025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4354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99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Courbure</a:t>
            </a:r>
          </a:p>
        </p:txBody>
      </p:sp>
      <p:pic>
        <p:nvPicPr>
          <p:cNvPr id="4" name="Image 3" descr="Une image contenant texte, motif, capture d’écran, tissu&#10;&#10;Description générée automatiquement">
            <a:extLst>
              <a:ext uri="{FF2B5EF4-FFF2-40B4-BE49-F238E27FC236}">
                <a16:creationId xmlns:a16="http://schemas.microsoft.com/office/drawing/2014/main" id="{9A2EA9A2-2333-C490-DB38-0B3414C62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628800"/>
            <a:ext cx="2324100" cy="2085975"/>
          </a:xfrm>
          <a:prstGeom prst="rect">
            <a:avLst/>
          </a:prstGeom>
        </p:spPr>
      </p:pic>
      <p:pic>
        <p:nvPicPr>
          <p:cNvPr id="6" name="Image 5" descr="Une image contenant planète, Terre, Espace lointain, objet astronomique&#10;&#10;Description générée automatiquement">
            <a:extLst>
              <a:ext uri="{FF2B5EF4-FFF2-40B4-BE49-F238E27FC236}">
                <a16:creationId xmlns:a16="http://schemas.microsoft.com/office/drawing/2014/main" id="{A311371C-8767-D05F-5BA1-DABB40838D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796" y="1569079"/>
            <a:ext cx="2619375" cy="1743075"/>
          </a:xfrm>
          <a:prstGeom prst="rect">
            <a:avLst/>
          </a:prstGeom>
        </p:spPr>
      </p:pic>
      <p:pic>
        <p:nvPicPr>
          <p:cNvPr id="8" name="Image 7" descr="Une image contenant cercle, art&#10;&#10;Description générée automatiquement">
            <a:extLst>
              <a:ext uri="{FF2B5EF4-FFF2-40B4-BE49-F238E27FC236}">
                <a16:creationId xmlns:a16="http://schemas.microsoft.com/office/drawing/2014/main" id="{929A4F7C-E760-C65F-56AC-E8818E9848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698" y="4681027"/>
            <a:ext cx="658779" cy="658779"/>
          </a:xfrm>
          <a:prstGeom prst="rect">
            <a:avLst/>
          </a:prstGeom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D162E827-6C1E-0DF0-0583-8B9D512CC15D}"/>
              </a:ext>
            </a:extLst>
          </p:cNvPr>
          <p:cNvSpPr/>
          <p:nvPr/>
        </p:nvSpPr>
        <p:spPr>
          <a:xfrm>
            <a:off x="7200292" y="3212976"/>
            <a:ext cx="1512168" cy="4032448"/>
          </a:xfrm>
          <a:prstGeom prst="arc">
            <a:avLst>
              <a:gd name="adj1" fmla="val 17559477"/>
              <a:gd name="adj2" fmla="val 4030104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095F2B5-D3BE-5DA4-43F2-CAB5E452819C}"/>
              </a:ext>
            </a:extLst>
          </p:cNvPr>
          <p:cNvCxnSpPr>
            <a:cxnSpLocks/>
          </p:cNvCxnSpPr>
          <p:nvPr/>
        </p:nvCxnSpPr>
        <p:spPr>
          <a:xfrm>
            <a:off x="2561129" y="5018529"/>
            <a:ext cx="6151331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93961151-39D2-6BDE-14B2-A69BDED627EB}"/>
              </a:ext>
            </a:extLst>
          </p:cNvPr>
          <p:cNvSpPr txBox="1"/>
          <p:nvPr/>
        </p:nvSpPr>
        <p:spPr>
          <a:xfrm>
            <a:off x="5148064" y="4569467"/>
            <a:ext cx="1333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Rayon &gt; 200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C498CA6-7CD3-15C3-12A1-5BC2E213645F}"/>
              </a:ext>
            </a:extLst>
          </p:cNvPr>
          <p:cNvSpPr txBox="1"/>
          <p:nvPr/>
        </p:nvSpPr>
        <p:spPr>
          <a:xfrm>
            <a:off x="2051720" y="5524000"/>
            <a:ext cx="1099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Rayon = 1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FDE3222-1CCC-AA0B-1210-942112D54CBB}"/>
              </a:ext>
            </a:extLst>
          </p:cNvPr>
          <p:cNvSpPr txBox="1"/>
          <p:nvPr/>
        </p:nvSpPr>
        <p:spPr>
          <a:xfrm>
            <a:off x="3869910" y="5806982"/>
            <a:ext cx="358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Univers fini sans bord avec courbure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85997B8B-B6A6-821F-C47C-BE02898044B7}"/>
              </a:ext>
            </a:extLst>
          </p:cNvPr>
          <p:cNvCxnSpPr>
            <a:cxnSpLocks/>
          </p:cNvCxnSpPr>
          <p:nvPr/>
        </p:nvCxnSpPr>
        <p:spPr>
          <a:xfrm flipH="1">
            <a:off x="1619672" y="5155612"/>
            <a:ext cx="504056" cy="184194"/>
          </a:xfrm>
          <a:prstGeom prst="straightConnector1">
            <a:avLst/>
          </a:prstGeom>
          <a:ln w="15875">
            <a:solidFill>
              <a:srgbClr val="FF00FF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E07BCFFE-443F-02FF-2B6D-D5D41F283D88}"/>
              </a:ext>
            </a:extLst>
          </p:cNvPr>
          <p:cNvSpPr txBox="1"/>
          <p:nvPr/>
        </p:nvSpPr>
        <p:spPr>
          <a:xfrm>
            <a:off x="170434" y="5385500"/>
            <a:ext cx="1782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00FF"/>
                </a:solidFill>
              </a:rPr>
              <a:t>2000 milliards de galaxies</a:t>
            </a:r>
          </a:p>
        </p:txBody>
      </p:sp>
    </p:spTree>
    <p:extLst>
      <p:ext uri="{BB962C8B-B14F-4D97-AF65-F5344CB8AC3E}">
        <p14:creationId xmlns:p14="http://schemas.microsoft.com/office/powerpoint/2010/main" val="402722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/>
      <p:bldP spid="23" grpId="0"/>
      <p:bldP spid="26" grpId="0"/>
      <p:bldP spid="16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Simple-Banner</Template>
  <TotalTime>0</TotalTime>
  <Words>737</Words>
  <Application>Microsoft Office PowerPoint</Application>
  <PresentationFormat>Affichage à l'écran (4:3)</PresentationFormat>
  <Paragraphs>383</Paragraphs>
  <Slides>99</Slides>
  <Notes>99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99</vt:i4>
      </vt:variant>
    </vt:vector>
  </HeadingPairs>
  <TitlesOfParts>
    <vt:vector size="105" baseType="lpstr">
      <vt:lpstr>Arial</vt:lpstr>
      <vt:lpstr>Calibri</vt:lpstr>
      <vt:lpstr>Cambria Math</vt:lpstr>
      <vt:lpstr>Kunstler Script</vt:lpstr>
      <vt:lpstr>Times New Roman</vt:lpstr>
      <vt:lpstr>Thème Office</vt:lpstr>
      <vt:lpstr>Systèmes asservis</vt:lpstr>
      <vt:lpstr>DS précédent</vt:lpstr>
      <vt:lpstr>Introduction</vt:lpstr>
      <vt:lpstr>Exemple d’asservissement</vt:lpstr>
      <vt:lpstr>Système asservi</vt:lpstr>
      <vt:lpstr>Exemples d’asservissement</vt:lpstr>
      <vt:lpstr>Exemples historiques</vt:lpstr>
      <vt:lpstr>Congrès Solvay 1911</vt:lpstr>
      <vt:lpstr>Système automatisé</vt:lpstr>
      <vt:lpstr>Performances d’un système et performances d’un système asservi </vt:lpstr>
      <vt:lpstr>Signaux tests</vt:lpstr>
      <vt:lpstr>Consigne et réponse</vt:lpstr>
      <vt:lpstr>Performances d’un système et performances d’un système asservi</vt:lpstr>
      <vt:lpstr>La stabilité</vt:lpstr>
      <vt:lpstr>Stabilité des systèmes</vt:lpstr>
      <vt:lpstr>Stabilité des systèmes</vt:lpstr>
      <vt:lpstr>Rapidité des systèmes</vt:lpstr>
      <vt:lpstr>Signaux tests</vt:lpstr>
      <vt:lpstr>Précision des systèmes asservis</vt:lpstr>
      <vt:lpstr>Précision des systèmes asservis</vt:lpstr>
      <vt:lpstr>Ecart et écart relatif</vt:lpstr>
      <vt:lpstr>Signaux tests</vt:lpstr>
      <vt:lpstr>Modéliser un SLCI</vt:lpstr>
      <vt:lpstr>Hypothèses</vt:lpstr>
      <vt:lpstr>Hypothèses</vt:lpstr>
      <vt:lpstr>Pierre-Simon de Laplace</vt:lpstr>
      <vt:lpstr>Math financières</vt:lpstr>
      <vt:lpstr>Intérêt</vt:lpstr>
      <vt:lpstr>But du cours</vt:lpstr>
      <vt:lpstr>Transformation de Laplace</vt:lpstr>
      <vt:lpstr>Transformation de Laplace</vt:lpstr>
      <vt:lpstr>Transformation de Laplace</vt:lpstr>
      <vt:lpstr>L-1</vt:lpstr>
      <vt:lpstr>MCC</vt:lpstr>
      <vt:lpstr>MCC</vt:lpstr>
      <vt:lpstr>MCC</vt:lpstr>
      <vt:lpstr>Fonction de transfert</vt:lpstr>
      <vt:lpstr>Fonction de transfert</vt:lpstr>
      <vt:lpstr>Forme canonique</vt:lpstr>
      <vt:lpstr>Forme canonique</vt:lpstr>
      <vt:lpstr>Forme canonique</vt:lpstr>
      <vt:lpstr>Prédire la stabilité</vt:lpstr>
      <vt:lpstr>Prédire la précision</vt:lpstr>
      <vt:lpstr>Prédire la précision</vt:lpstr>
      <vt:lpstr>Prédire la précision</vt:lpstr>
      <vt:lpstr>Schéma-bloc</vt:lpstr>
      <vt:lpstr>Schéma-bloc</vt:lpstr>
      <vt:lpstr>Système asservi</vt:lpstr>
      <vt:lpstr>Consigne et réponse</vt:lpstr>
      <vt:lpstr>Schéma-bloc</vt:lpstr>
      <vt:lpstr>Schéma-bloc</vt:lpstr>
      <vt:lpstr>Chaîne directe et chaîne de retour</vt:lpstr>
      <vt:lpstr>IHM</vt:lpstr>
      <vt:lpstr>Schéma-bloc</vt:lpstr>
      <vt:lpstr>Schéma-bloc</vt:lpstr>
      <vt:lpstr>Schéma-bloc</vt:lpstr>
      <vt:lpstr>Schéma-bloc</vt:lpstr>
      <vt:lpstr>MCC</vt:lpstr>
      <vt:lpstr>MCC</vt:lpstr>
      <vt:lpstr>MCC</vt:lpstr>
      <vt:lpstr>SLCI asservi perturbé</vt:lpstr>
      <vt:lpstr>Perturbation</vt:lpstr>
      <vt:lpstr>Théorème de superposition</vt:lpstr>
      <vt:lpstr>Théorème de superposition</vt:lpstr>
      <vt:lpstr>Théorème de superposition</vt:lpstr>
      <vt:lpstr>Théorème de superposition</vt:lpstr>
      <vt:lpstr>Théorème de superposition</vt:lpstr>
      <vt:lpstr>Schéma-bloc équivalent</vt:lpstr>
      <vt:lpstr>Schéma-bloc équivalent</vt:lpstr>
      <vt:lpstr>Précision des systèmes asservis</vt:lpstr>
      <vt:lpstr>Précision des systèmes asservis</vt:lpstr>
      <vt:lpstr>Précision des systèmes asservis</vt:lpstr>
      <vt:lpstr>Prévoir la réponse à un échelon</vt:lpstr>
      <vt:lpstr>PID</vt:lpstr>
      <vt:lpstr>1er ordre</vt:lpstr>
      <vt:lpstr>1er ordre</vt:lpstr>
      <vt:lpstr>1er ordre</vt:lpstr>
      <vt:lpstr>1er ordre</vt:lpstr>
      <vt:lpstr>2nd ordre</vt:lpstr>
      <vt:lpstr>2nd ordre</vt:lpstr>
      <vt:lpstr>2nd ordre</vt:lpstr>
      <vt:lpstr>log</vt:lpstr>
      <vt:lpstr>2nd ordre</vt:lpstr>
      <vt:lpstr>2nd ordre</vt:lpstr>
      <vt:lpstr>2eme ordre</vt:lpstr>
      <vt:lpstr>2nd ordre</vt:lpstr>
      <vt:lpstr>2nd ordre</vt:lpstr>
      <vt:lpstr>Identifier un modèle de comportement</vt:lpstr>
      <vt:lpstr>Identification</vt:lpstr>
      <vt:lpstr>Identification</vt:lpstr>
      <vt:lpstr>Identification</vt:lpstr>
      <vt:lpstr>Identification 1er ordre</vt:lpstr>
      <vt:lpstr>Identification 2eme ordre</vt:lpstr>
      <vt:lpstr>Identification 2eme ordre</vt:lpstr>
      <vt:lpstr>Identification 2eme ordre</vt:lpstr>
      <vt:lpstr>Identification 2eme ordre</vt:lpstr>
      <vt:lpstr>Identification 2eme ordre</vt:lpstr>
      <vt:lpstr>Identification 2eme ordre</vt:lpstr>
      <vt:lpstr>Courbure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Simon</dc:creator>
  <cp:lastModifiedBy>M Lonni</cp:lastModifiedBy>
  <cp:revision>1308</cp:revision>
  <dcterms:created xsi:type="dcterms:W3CDTF">2013-11-26T19:04:34Z</dcterms:created>
  <dcterms:modified xsi:type="dcterms:W3CDTF">2024-01-23T10:52:03Z</dcterms:modified>
</cp:coreProperties>
</file>