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300" r:id="rId2"/>
    <p:sldId id="509" r:id="rId3"/>
    <p:sldId id="510" r:id="rId4"/>
    <p:sldId id="511" r:id="rId5"/>
    <p:sldId id="512" r:id="rId6"/>
    <p:sldId id="513" r:id="rId7"/>
    <p:sldId id="629" r:id="rId8"/>
    <p:sldId id="514" r:id="rId9"/>
    <p:sldId id="518" r:id="rId10"/>
    <p:sldId id="520" r:id="rId11"/>
    <p:sldId id="522" r:id="rId12"/>
    <p:sldId id="613" r:id="rId13"/>
    <p:sldId id="523" r:id="rId14"/>
    <p:sldId id="524" r:id="rId15"/>
    <p:sldId id="525" r:id="rId16"/>
    <p:sldId id="604" r:id="rId17"/>
    <p:sldId id="526" r:id="rId18"/>
    <p:sldId id="527" r:id="rId19"/>
    <p:sldId id="528" r:id="rId20"/>
    <p:sldId id="530" r:id="rId21"/>
    <p:sldId id="534" r:id="rId22"/>
    <p:sldId id="624" r:id="rId23"/>
    <p:sldId id="536" r:id="rId24"/>
    <p:sldId id="538" r:id="rId25"/>
    <p:sldId id="540" r:id="rId26"/>
    <p:sldId id="542" r:id="rId27"/>
    <p:sldId id="544" r:id="rId28"/>
    <p:sldId id="545" r:id="rId29"/>
    <p:sldId id="597" r:id="rId30"/>
    <p:sldId id="546" r:id="rId31"/>
    <p:sldId id="548" r:id="rId32"/>
    <p:sldId id="549" r:id="rId33"/>
    <p:sldId id="550" r:id="rId34"/>
    <p:sldId id="551" r:id="rId35"/>
    <p:sldId id="553" r:id="rId36"/>
    <p:sldId id="554" r:id="rId37"/>
    <p:sldId id="555" r:id="rId38"/>
    <p:sldId id="557" r:id="rId39"/>
    <p:sldId id="627" r:id="rId40"/>
    <p:sldId id="599" r:id="rId41"/>
    <p:sldId id="630" r:id="rId42"/>
    <p:sldId id="619" r:id="rId43"/>
    <p:sldId id="620" r:id="rId44"/>
    <p:sldId id="558" r:id="rId45"/>
    <p:sldId id="559" r:id="rId46"/>
    <p:sldId id="614" r:id="rId47"/>
    <p:sldId id="561" r:id="rId48"/>
    <p:sldId id="562" r:id="rId49"/>
    <p:sldId id="598" r:id="rId50"/>
    <p:sldId id="563" r:id="rId51"/>
    <p:sldId id="566" r:id="rId52"/>
    <p:sldId id="568" r:id="rId53"/>
    <p:sldId id="569" r:id="rId54"/>
    <p:sldId id="571" r:id="rId55"/>
    <p:sldId id="603" r:id="rId56"/>
    <p:sldId id="492" r:id="rId57"/>
    <p:sldId id="573" r:id="rId58"/>
    <p:sldId id="601" r:id="rId59"/>
    <p:sldId id="574" r:id="rId60"/>
    <p:sldId id="334" r:id="rId61"/>
    <p:sldId id="358" r:id="rId62"/>
    <p:sldId id="575" r:id="rId63"/>
    <p:sldId id="605" r:id="rId64"/>
    <p:sldId id="576" r:id="rId65"/>
    <p:sldId id="606" r:id="rId66"/>
    <p:sldId id="607" r:id="rId67"/>
    <p:sldId id="609" r:id="rId68"/>
    <p:sldId id="608" r:id="rId69"/>
    <p:sldId id="610" r:id="rId70"/>
    <p:sldId id="611" r:id="rId71"/>
    <p:sldId id="612" r:id="rId72"/>
    <p:sldId id="580" r:id="rId73"/>
    <p:sldId id="582" r:id="rId74"/>
    <p:sldId id="584" r:id="rId75"/>
    <p:sldId id="578" r:id="rId76"/>
    <p:sldId id="579" r:id="rId77"/>
    <p:sldId id="581" r:id="rId78"/>
    <p:sldId id="331" r:id="rId79"/>
    <p:sldId id="622" r:id="rId80"/>
    <p:sldId id="585" r:id="rId81"/>
    <p:sldId id="586" r:id="rId82"/>
    <p:sldId id="587" r:id="rId83"/>
    <p:sldId id="616" r:id="rId84"/>
    <p:sldId id="588" r:id="rId85"/>
    <p:sldId id="617" r:id="rId86"/>
    <p:sldId id="434" r:id="rId87"/>
    <p:sldId id="435" r:id="rId88"/>
    <p:sldId id="590" r:id="rId89"/>
    <p:sldId id="594" r:id="rId90"/>
    <p:sldId id="591" r:id="rId91"/>
    <p:sldId id="595" r:id="rId92"/>
    <p:sldId id="592" r:id="rId93"/>
    <p:sldId id="593" r:id="rId94"/>
    <p:sldId id="631" r:id="rId95"/>
    <p:sldId id="618" r:id="rId9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 Lonni" initials="ML" lastIdx="4" clrIdx="0">
    <p:extLst>
      <p:ext uri="{19B8F6BF-5375-455C-9EA6-DF929625EA0E}">
        <p15:presenceInfo xmlns:p15="http://schemas.microsoft.com/office/powerpoint/2012/main" userId="3d4a17f187bdd1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FF99"/>
    <a:srgbClr val="CC00FF"/>
    <a:srgbClr val="CC99FF"/>
    <a:srgbClr val="99FF99"/>
    <a:srgbClr val="FF7C80"/>
    <a:srgbClr val="FF00FF"/>
    <a:srgbClr val="FF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5ABEC5-6A5E-4AA3-88CC-55777C708859}" v="36" dt="2023-02-24T19:35:11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72" autoAdjust="0"/>
    <p:restoredTop sz="90750" autoAdjust="0"/>
  </p:normalViewPr>
  <p:slideViewPr>
    <p:cSldViewPr>
      <p:cViewPr varScale="1">
        <p:scale>
          <a:sx n="96" d="100"/>
          <a:sy n="96" d="100"/>
        </p:scale>
        <p:origin x="783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98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Lonni" userId="3d4a17f187bdd15d" providerId="LiveId" clId="{CC5ABEC5-6A5E-4AA3-88CC-55777C708859}"/>
    <pc:docChg chg="undo custSel addSld modSld sldOrd">
      <pc:chgData name="M Lonni" userId="3d4a17f187bdd15d" providerId="LiveId" clId="{CC5ABEC5-6A5E-4AA3-88CC-55777C708859}" dt="2023-02-24T19:35:20.743" v="1216" actId="1076"/>
      <pc:docMkLst>
        <pc:docMk/>
      </pc:docMkLst>
      <pc:sldChg chg="ord">
        <pc:chgData name="M Lonni" userId="3d4a17f187bdd15d" providerId="LiveId" clId="{CC5ABEC5-6A5E-4AA3-88CC-55777C708859}" dt="2023-02-24T18:49:27.907" v="14"/>
        <pc:sldMkLst>
          <pc:docMk/>
          <pc:sldMk cId="214340945" sldId="599"/>
        </pc:sldMkLst>
      </pc:sldChg>
      <pc:sldChg chg="addSp delSp modSp add mod modAnim">
        <pc:chgData name="M Lonni" userId="3d4a17f187bdd15d" providerId="LiveId" clId="{CC5ABEC5-6A5E-4AA3-88CC-55777C708859}" dt="2023-02-24T19:12:17.913" v="492" actId="20577"/>
        <pc:sldMkLst>
          <pc:docMk/>
          <pc:sldMk cId="951873635" sldId="619"/>
        </pc:sldMkLst>
        <pc:spChg chg="del">
          <ac:chgData name="M Lonni" userId="3d4a17f187bdd15d" providerId="LiveId" clId="{CC5ABEC5-6A5E-4AA3-88CC-55777C708859}" dt="2023-02-24T18:49:23.903" v="12" actId="478"/>
          <ac:spMkLst>
            <pc:docMk/>
            <pc:sldMk cId="951873635" sldId="619"/>
            <ac:spMk id="5" creationId="{C7359558-5280-4EB5-894F-49DAC9462FC8}"/>
          </ac:spMkLst>
        </pc:spChg>
        <pc:spChg chg="del">
          <ac:chgData name="M Lonni" userId="3d4a17f187bdd15d" providerId="LiveId" clId="{CC5ABEC5-6A5E-4AA3-88CC-55777C708859}" dt="2023-02-24T18:49:23.903" v="12" actId="478"/>
          <ac:spMkLst>
            <pc:docMk/>
            <pc:sldMk cId="951873635" sldId="619"/>
            <ac:spMk id="8" creationId="{70DDC809-942C-4663-82BC-76F268F476DE}"/>
          </ac:spMkLst>
        </pc:spChg>
        <pc:spChg chg="del">
          <ac:chgData name="M Lonni" userId="3d4a17f187bdd15d" providerId="LiveId" clId="{CC5ABEC5-6A5E-4AA3-88CC-55777C708859}" dt="2023-02-24T18:49:23.903" v="12" actId="478"/>
          <ac:spMkLst>
            <pc:docMk/>
            <pc:sldMk cId="951873635" sldId="619"/>
            <ac:spMk id="11" creationId="{7392A204-C04F-4D4D-8EAC-9C2824F78205}"/>
          </ac:spMkLst>
        </pc:spChg>
        <pc:spChg chg="mod">
          <ac:chgData name="M Lonni" userId="3d4a17f187bdd15d" providerId="LiveId" clId="{CC5ABEC5-6A5E-4AA3-88CC-55777C708859}" dt="2023-02-24T19:12:17.913" v="492" actId="20577"/>
          <ac:spMkLst>
            <pc:docMk/>
            <pc:sldMk cId="951873635" sldId="619"/>
            <ac:spMk id="14" creationId="{00000000-0000-0000-0000-000000000000}"/>
          </ac:spMkLst>
        </pc:spChg>
        <pc:spChg chg="del">
          <ac:chgData name="M Lonni" userId="3d4a17f187bdd15d" providerId="LiveId" clId="{CC5ABEC5-6A5E-4AA3-88CC-55777C708859}" dt="2023-02-24T18:49:23.903" v="12" actId="478"/>
          <ac:spMkLst>
            <pc:docMk/>
            <pc:sldMk cId="951873635" sldId="619"/>
            <ac:spMk id="16" creationId="{50101E72-150C-4EAE-A916-21477FB29E41}"/>
          </ac:spMkLst>
        </pc:spChg>
        <pc:spChg chg="del">
          <ac:chgData name="M Lonni" userId="3d4a17f187bdd15d" providerId="LiveId" clId="{CC5ABEC5-6A5E-4AA3-88CC-55777C708859}" dt="2023-02-24T18:49:23.903" v="12" actId="478"/>
          <ac:spMkLst>
            <pc:docMk/>
            <pc:sldMk cId="951873635" sldId="619"/>
            <ac:spMk id="17" creationId="{A8562C76-D4EE-4FDD-8842-17C88B3126AB}"/>
          </ac:spMkLst>
        </pc:spChg>
        <pc:spChg chg="del">
          <ac:chgData name="M Lonni" userId="3d4a17f187bdd15d" providerId="LiveId" clId="{CC5ABEC5-6A5E-4AA3-88CC-55777C708859}" dt="2023-02-24T18:49:23.903" v="12" actId="478"/>
          <ac:spMkLst>
            <pc:docMk/>
            <pc:sldMk cId="951873635" sldId="619"/>
            <ac:spMk id="19" creationId="{BB2966BE-1185-486E-9146-1B3253F3FCE5}"/>
          </ac:spMkLst>
        </pc:spChg>
        <pc:spChg chg="del">
          <ac:chgData name="M Lonni" userId="3d4a17f187bdd15d" providerId="LiveId" clId="{CC5ABEC5-6A5E-4AA3-88CC-55777C708859}" dt="2023-02-24T18:49:23.903" v="12" actId="478"/>
          <ac:spMkLst>
            <pc:docMk/>
            <pc:sldMk cId="951873635" sldId="619"/>
            <ac:spMk id="21" creationId="{E964B651-B395-4582-A875-893079462388}"/>
          </ac:spMkLst>
        </pc:spChg>
        <pc:spChg chg="add mod">
          <ac:chgData name="M Lonni" userId="3d4a17f187bdd15d" providerId="LiveId" clId="{CC5ABEC5-6A5E-4AA3-88CC-55777C708859}" dt="2023-02-24T18:52:08.032" v="162" actId="14100"/>
          <ac:spMkLst>
            <pc:docMk/>
            <pc:sldMk cId="951873635" sldId="619"/>
            <ac:spMk id="26" creationId="{192AE0EC-E57A-C3FA-3BE9-C2C0F9C6C08D}"/>
          </ac:spMkLst>
        </pc:spChg>
        <pc:spChg chg="add mod">
          <ac:chgData name="M Lonni" userId="3d4a17f187bdd15d" providerId="LiveId" clId="{CC5ABEC5-6A5E-4AA3-88CC-55777C708859}" dt="2023-02-24T18:54:37.568" v="200" actId="1076"/>
          <ac:spMkLst>
            <pc:docMk/>
            <pc:sldMk cId="951873635" sldId="619"/>
            <ac:spMk id="29" creationId="{F1B5B71C-4A33-38D7-8F0F-F58CDD294BD2}"/>
          </ac:spMkLst>
        </pc:spChg>
        <pc:spChg chg="add del">
          <ac:chgData name="M Lonni" userId="3d4a17f187bdd15d" providerId="LiveId" clId="{CC5ABEC5-6A5E-4AA3-88CC-55777C708859}" dt="2023-02-24T18:55:38.268" v="203" actId="478"/>
          <ac:spMkLst>
            <pc:docMk/>
            <pc:sldMk cId="951873635" sldId="619"/>
            <ac:spMk id="31" creationId="{B93C5044-D801-0868-CD99-80774527742C}"/>
          </ac:spMkLst>
        </pc:spChg>
        <pc:spChg chg="add mod">
          <ac:chgData name="M Lonni" userId="3d4a17f187bdd15d" providerId="LiveId" clId="{CC5ABEC5-6A5E-4AA3-88CC-55777C708859}" dt="2023-02-24T18:56:55.023" v="323" actId="14100"/>
          <ac:spMkLst>
            <pc:docMk/>
            <pc:sldMk cId="951873635" sldId="619"/>
            <ac:spMk id="34" creationId="{B3034E7E-126C-9775-DE53-5A29509A146D}"/>
          </ac:spMkLst>
        </pc:spChg>
        <pc:spChg chg="add mod">
          <ac:chgData name="M Lonni" userId="3d4a17f187bdd15d" providerId="LiveId" clId="{CC5ABEC5-6A5E-4AA3-88CC-55777C708859}" dt="2023-02-24T18:59:32.441" v="480" actId="20577"/>
          <ac:spMkLst>
            <pc:docMk/>
            <pc:sldMk cId="951873635" sldId="619"/>
            <ac:spMk id="37" creationId="{515C65D7-1D87-9946-0B42-6501A7BBC1A9}"/>
          </ac:spMkLst>
        </pc:spChg>
        <pc:picChg chg="add del mod">
          <ac:chgData name="M Lonni" userId="3d4a17f187bdd15d" providerId="LiveId" clId="{CC5ABEC5-6A5E-4AA3-88CC-55777C708859}" dt="2023-02-24T18:50:16.149" v="16" actId="478"/>
          <ac:picMkLst>
            <pc:docMk/>
            <pc:sldMk cId="951873635" sldId="619"/>
            <ac:picMk id="3" creationId="{E371A4F3-7DC4-8840-FB89-BA9629FF927E}"/>
          </ac:picMkLst>
        </pc:picChg>
        <pc:picChg chg="del">
          <ac:chgData name="M Lonni" userId="3d4a17f187bdd15d" providerId="LiveId" clId="{CC5ABEC5-6A5E-4AA3-88CC-55777C708859}" dt="2023-02-24T18:49:23.903" v="12" actId="478"/>
          <ac:picMkLst>
            <pc:docMk/>
            <pc:sldMk cId="951873635" sldId="619"/>
            <ac:picMk id="6" creationId="{6A1850A7-A6C1-483C-A875-3610A27B89A2}"/>
          </ac:picMkLst>
        </pc:picChg>
        <pc:picChg chg="del">
          <ac:chgData name="M Lonni" userId="3d4a17f187bdd15d" providerId="LiveId" clId="{CC5ABEC5-6A5E-4AA3-88CC-55777C708859}" dt="2023-02-24T18:49:23.903" v="12" actId="478"/>
          <ac:picMkLst>
            <pc:docMk/>
            <pc:sldMk cId="951873635" sldId="619"/>
            <ac:picMk id="7" creationId="{66CA1138-F5E6-44B5-B546-81152338E392}"/>
          </ac:picMkLst>
        </pc:picChg>
        <pc:picChg chg="del">
          <ac:chgData name="M Lonni" userId="3d4a17f187bdd15d" providerId="LiveId" clId="{CC5ABEC5-6A5E-4AA3-88CC-55777C708859}" dt="2023-02-24T18:49:23.903" v="12" actId="478"/>
          <ac:picMkLst>
            <pc:docMk/>
            <pc:sldMk cId="951873635" sldId="619"/>
            <ac:picMk id="10" creationId="{86D18272-D710-45D5-A74A-4EFF1E3A099C}"/>
          </ac:picMkLst>
        </pc:picChg>
        <pc:picChg chg="del">
          <ac:chgData name="M Lonni" userId="3d4a17f187bdd15d" providerId="LiveId" clId="{CC5ABEC5-6A5E-4AA3-88CC-55777C708859}" dt="2023-02-24T18:49:23.903" v="12" actId="478"/>
          <ac:picMkLst>
            <pc:docMk/>
            <pc:sldMk cId="951873635" sldId="619"/>
            <ac:picMk id="13" creationId="{2350B7D6-4D9D-4D8B-8B50-47EFA2129BD5}"/>
          </ac:picMkLst>
        </pc:picChg>
        <pc:picChg chg="del">
          <ac:chgData name="M Lonni" userId="3d4a17f187bdd15d" providerId="LiveId" clId="{CC5ABEC5-6A5E-4AA3-88CC-55777C708859}" dt="2023-02-24T18:49:23.903" v="12" actId="478"/>
          <ac:picMkLst>
            <pc:docMk/>
            <pc:sldMk cId="951873635" sldId="619"/>
            <ac:picMk id="15" creationId="{39C9B5D0-213B-4D52-BDA7-91112D89C1EA}"/>
          </ac:picMkLst>
        </pc:picChg>
        <pc:picChg chg="del">
          <ac:chgData name="M Lonni" userId="3d4a17f187bdd15d" providerId="LiveId" clId="{CC5ABEC5-6A5E-4AA3-88CC-55777C708859}" dt="2023-02-24T18:49:23.903" v="12" actId="478"/>
          <ac:picMkLst>
            <pc:docMk/>
            <pc:sldMk cId="951873635" sldId="619"/>
            <ac:picMk id="18" creationId="{78833642-CD88-4254-AEA8-3445E8EE3F37}"/>
          </ac:picMkLst>
        </pc:picChg>
        <pc:picChg chg="del">
          <ac:chgData name="M Lonni" userId="3d4a17f187bdd15d" providerId="LiveId" clId="{CC5ABEC5-6A5E-4AA3-88CC-55777C708859}" dt="2023-02-24T18:49:23.903" v="12" actId="478"/>
          <ac:picMkLst>
            <pc:docMk/>
            <pc:sldMk cId="951873635" sldId="619"/>
            <ac:picMk id="20" creationId="{4CD50C4D-5850-4131-BB56-68911F3615A4}"/>
          </ac:picMkLst>
        </pc:picChg>
        <pc:picChg chg="add del mod">
          <ac:chgData name="M Lonni" userId="3d4a17f187bdd15d" providerId="LiveId" clId="{CC5ABEC5-6A5E-4AA3-88CC-55777C708859}" dt="2023-02-24T18:50:26.817" v="18"/>
          <ac:picMkLst>
            <pc:docMk/>
            <pc:sldMk cId="951873635" sldId="619"/>
            <ac:picMk id="23" creationId="{EE39E0C3-B4F6-9057-F83F-0C5A984A464B}"/>
          </ac:picMkLst>
        </pc:picChg>
        <pc:picChg chg="add mod">
          <ac:chgData name="M Lonni" userId="3d4a17f187bdd15d" providerId="LiveId" clId="{CC5ABEC5-6A5E-4AA3-88CC-55777C708859}" dt="2023-02-24T18:54:22.954" v="169" actId="1076"/>
          <ac:picMkLst>
            <pc:docMk/>
            <pc:sldMk cId="951873635" sldId="619"/>
            <ac:picMk id="25" creationId="{579207F2-5A5F-5F68-5035-92EE45FE2F20}"/>
          </ac:picMkLst>
        </pc:picChg>
        <pc:picChg chg="add mod modCrop">
          <ac:chgData name="M Lonni" userId="3d4a17f187bdd15d" providerId="LiveId" clId="{CC5ABEC5-6A5E-4AA3-88CC-55777C708859}" dt="2023-02-24T18:54:39.092" v="201" actId="1076"/>
          <ac:picMkLst>
            <pc:docMk/>
            <pc:sldMk cId="951873635" sldId="619"/>
            <ac:picMk id="28" creationId="{579B0B14-E5EA-CBF0-ECBE-A016D0FF336B}"/>
          </ac:picMkLst>
        </pc:picChg>
        <pc:picChg chg="add mod">
          <ac:chgData name="M Lonni" userId="3d4a17f187bdd15d" providerId="LiveId" clId="{CC5ABEC5-6A5E-4AA3-88CC-55777C708859}" dt="2023-02-24T18:56:57.475" v="324" actId="1076"/>
          <ac:picMkLst>
            <pc:docMk/>
            <pc:sldMk cId="951873635" sldId="619"/>
            <ac:picMk id="33" creationId="{E2FE6D2E-9A34-16FB-0DC6-55E8C9D5137C}"/>
          </ac:picMkLst>
        </pc:picChg>
        <pc:picChg chg="add mod">
          <ac:chgData name="M Lonni" userId="3d4a17f187bdd15d" providerId="LiveId" clId="{CC5ABEC5-6A5E-4AA3-88CC-55777C708859}" dt="2023-02-24T18:57:58.790" v="327" actId="1076"/>
          <ac:picMkLst>
            <pc:docMk/>
            <pc:sldMk cId="951873635" sldId="619"/>
            <ac:picMk id="36" creationId="{875FFB9C-A8BE-5767-3993-07AE5D861108}"/>
          </ac:picMkLst>
        </pc:picChg>
        <pc:cxnChg chg="del">
          <ac:chgData name="M Lonni" userId="3d4a17f187bdd15d" providerId="LiveId" clId="{CC5ABEC5-6A5E-4AA3-88CC-55777C708859}" dt="2023-02-24T18:49:23.903" v="12" actId="478"/>
          <ac:cxnSpMkLst>
            <pc:docMk/>
            <pc:sldMk cId="951873635" sldId="619"/>
            <ac:cxnSpMk id="22" creationId="{10936CB7-76DF-43BA-A7DC-6571C409C36F}"/>
          </ac:cxnSpMkLst>
        </pc:cxnChg>
      </pc:sldChg>
      <pc:sldChg chg="addSp delSp modSp add mod delAnim">
        <pc:chgData name="M Lonni" userId="3d4a17f187bdd15d" providerId="LiveId" clId="{CC5ABEC5-6A5E-4AA3-88CC-55777C708859}" dt="2023-02-24T19:35:20.743" v="1216" actId="1076"/>
        <pc:sldMkLst>
          <pc:docMk/>
          <pc:sldMk cId="610362096" sldId="620"/>
        </pc:sldMkLst>
        <pc:spChg chg="add mod">
          <ac:chgData name="M Lonni" userId="3d4a17f187bdd15d" providerId="LiveId" clId="{CC5ABEC5-6A5E-4AA3-88CC-55777C708859}" dt="2023-02-24T19:32:24.180" v="1139" actId="1076"/>
          <ac:spMkLst>
            <pc:docMk/>
            <pc:sldMk cId="610362096" sldId="620"/>
            <ac:spMk id="2" creationId="{32A8C7BB-F8B9-EF10-D54B-0C72A1622537}"/>
          </ac:spMkLst>
        </pc:spChg>
        <pc:spChg chg="add mod">
          <ac:chgData name="M Lonni" userId="3d4a17f187bdd15d" providerId="LiveId" clId="{CC5ABEC5-6A5E-4AA3-88CC-55777C708859}" dt="2023-02-24T19:32:24.180" v="1139" actId="1076"/>
          <ac:spMkLst>
            <pc:docMk/>
            <pc:sldMk cId="610362096" sldId="620"/>
            <ac:spMk id="3" creationId="{69578143-1108-A76A-10E6-63FE53D29823}"/>
          </ac:spMkLst>
        </pc:spChg>
        <pc:spChg chg="add mod">
          <ac:chgData name="M Lonni" userId="3d4a17f187bdd15d" providerId="LiveId" clId="{CC5ABEC5-6A5E-4AA3-88CC-55777C708859}" dt="2023-02-24T19:32:24.180" v="1139" actId="1076"/>
          <ac:spMkLst>
            <pc:docMk/>
            <pc:sldMk cId="610362096" sldId="620"/>
            <ac:spMk id="4" creationId="{8E426808-F36C-8542-A9FC-2B2C74511B7A}"/>
          </ac:spMkLst>
        </pc:spChg>
        <pc:spChg chg="add del mod">
          <ac:chgData name="M Lonni" userId="3d4a17f187bdd15d" providerId="LiveId" clId="{CC5ABEC5-6A5E-4AA3-88CC-55777C708859}" dt="2023-02-24T19:17:44.164" v="698" actId="478"/>
          <ac:spMkLst>
            <pc:docMk/>
            <pc:sldMk cId="610362096" sldId="620"/>
            <ac:spMk id="5" creationId="{FB59ACB5-DB9E-509C-840E-82EF6D7E6BCE}"/>
          </ac:spMkLst>
        </pc:spChg>
        <pc:spChg chg="add mod">
          <ac:chgData name="M Lonni" userId="3d4a17f187bdd15d" providerId="LiveId" clId="{CC5ABEC5-6A5E-4AA3-88CC-55777C708859}" dt="2023-02-24T19:32:24.180" v="1139" actId="1076"/>
          <ac:spMkLst>
            <pc:docMk/>
            <pc:sldMk cId="610362096" sldId="620"/>
            <ac:spMk id="6" creationId="{F4B354AC-4AFC-C8E8-93A7-66DA58B5F9D7}"/>
          </ac:spMkLst>
        </pc:spChg>
        <pc:spChg chg="add mod">
          <ac:chgData name="M Lonni" userId="3d4a17f187bdd15d" providerId="LiveId" clId="{CC5ABEC5-6A5E-4AA3-88CC-55777C708859}" dt="2023-02-24T19:32:24.180" v="1139" actId="1076"/>
          <ac:spMkLst>
            <pc:docMk/>
            <pc:sldMk cId="610362096" sldId="620"/>
            <ac:spMk id="7" creationId="{6EE66229-3F15-6068-16B8-9217DCB953AA}"/>
          </ac:spMkLst>
        </pc:spChg>
        <pc:spChg chg="add del mod">
          <ac:chgData name="M Lonni" userId="3d4a17f187bdd15d" providerId="LiveId" clId="{CC5ABEC5-6A5E-4AA3-88CC-55777C708859}" dt="2023-02-24T19:17:44.164" v="698" actId="478"/>
          <ac:spMkLst>
            <pc:docMk/>
            <pc:sldMk cId="610362096" sldId="620"/>
            <ac:spMk id="8" creationId="{2B3ED042-F19A-895D-419E-209253B0C13B}"/>
          </ac:spMkLst>
        </pc:spChg>
        <pc:spChg chg="add del mod">
          <ac:chgData name="M Lonni" userId="3d4a17f187bdd15d" providerId="LiveId" clId="{CC5ABEC5-6A5E-4AA3-88CC-55777C708859}" dt="2023-02-24T19:17:44.164" v="698" actId="478"/>
          <ac:spMkLst>
            <pc:docMk/>
            <pc:sldMk cId="610362096" sldId="620"/>
            <ac:spMk id="10" creationId="{54DDB336-792F-E413-1AD3-DA1E56F32ED0}"/>
          </ac:spMkLst>
        </pc:spChg>
        <pc:spChg chg="add mod">
          <ac:chgData name="M Lonni" userId="3d4a17f187bdd15d" providerId="LiveId" clId="{CC5ABEC5-6A5E-4AA3-88CC-55777C708859}" dt="2023-02-24T19:32:24.180" v="1139" actId="1076"/>
          <ac:spMkLst>
            <pc:docMk/>
            <pc:sldMk cId="610362096" sldId="620"/>
            <ac:spMk id="11" creationId="{419FA2CC-D40B-F83C-7D22-6CE7E4E99C2A}"/>
          </ac:spMkLst>
        </pc:spChg>
        <pc:spChg chg="add mod">
          <ac:chgData name="M Lonni" userId="3d4a17f187bdd15d" providerId="LiveId" clId="{CC5ABEC5-6A5E-4AA3-88CC-55777C708859}" dt="2023-02-24T19:32:24.180" v="1139" actId="1076"/>
          <ac:spMkLst>
            <pc:docMk/>
            <pc:sldMk cId="610362096" sldId="620"/>
            <ac:spMk id="13" creationId="{C638B5AD-CAA9-554A-7C87-0A2AE59271ED}"/>
          </ac:spMkLst>
        </pc:spChg>
        <pc:spChg chg="mod">
          <ac:chgData name="M Lonni" userId="3d4a17f187bdd15d" providerId="LiveId" clId="{CC5ABEC5-6A5E-4AA3-88CC-55777C708859}" dt="2023-02-24T19:12:13.661" v="490" actId="6549"/>
          <ac:spMkLst>
            <pc:docMk/>
            <pc:sldMk cId="610362096" sldId="620"/>
            <ac:spMk id="14" creationId="{00000000-0000-0000-0000-000000000000}"/>
          </ac:spMkLst>
        </pc:spChg>
        <pc:spChg chg="add del mod">
          <ac:chgData name="M Lonni" userId="3d4a17f187bdd15d" providerId="LiveId" clId="{CC5ABEC5-6A5E-4AA3-88CC-55777C708859}" dt="2023-02-24T19:19:35.214" v="732" actId="478"/>
          <ac:spMkLst>
            <pc:docMk/>
            <pc:sldMk cId="610362096" sldId="620"/>
            <ac:spMk id="15" creationId="{8C8E649F-5496-F499-86A5-17849B06ACAA}"/>
          </ac:spMkLst>
        </pc:spChg>
        <pc:spChg chg="add del mod">
          <ac:chgData name="M Lonni" userId="3d4a17f187bdd15d" providerId="LiveId" clId="{CC5ABEC5-6A5E-4AA3-88CC-55777C708859}" dt="2023-02-24T19:19:38.114" v="733" actId="478"/>
          <ac:spMkLst>
            <pc:docMk/>
            <pc:sldMk cId="610362096" sldId="620"/>
            <ac:spMk id="16" creationId="{3C836225-E761-D77B-FD75-A83D28AF75A9}"/>
          </ac:spMkLst>
        </pc:spChg>
        <pc:spChg chg="add mod">
          <ac:chgData name="M Lonni" userId="3d4a17f187bdd15d" providerId="LiveId" clId="{CC5ABEC5-6A5E-4AA3-88CC-55777C708859}" dt="2023-02-24T19:35:18.956" v="1215" actId="1076"/>
          <ac:spMkLst>
            <pc:docMk/>
            <pc:sldMk cId="610362096" sldId="620"/>
            <ac:spMk id="22" creationId="{F3FD256D-ABE7-1B1A-079F-B122CCCA2635}"/>
          </ac:spMkLst>
        </pc:spChg>
        <pc:spChg chg="del">
          <ac:chgData name="M Lonni" userId="3d4a17f187bdd15d" providerId="LiveId" clId="{CC5ABEC5-6A5E-4AA3-88CC-55777C708859}" dt="2023-02-24T19:12:09.995" v="487" actId="478"/>
          <ac:spMkLst>
            <pc:docMk/>
            <pc:sldMk cId="610362096" sldId="620"/>
            <ac:spMk id="26" creationId="{192AE0EC-E57A-C3FA-3BE9-C2C0F9C6C08D}"/>
          </ac:spMkLst>
        </pc:spChg>
        <pc:spChg chg="del">
          <ac:chgData name="M Lonni" userId="3d4a17f187bdd15d" providerId="LiveId" clId="{CC5ABEC5-6A5E-4AA3-88CC-55777C708859}" dt="2023-02-24T19:12:09.995" v="487" actId="478"/>
          <ac:spMkLst>
            <pc:docMk/>
            <pc:sldMk cId="610362096" sldId="620"/>
            <ac:spMk id="29" creationId="{F1B5B71C-4A33-38D7-8F0F-F58CDD294BD2}"/>
          </ac:spMkLst>
        </pc:spChg>
        <pc:spChg chg="del">
          <ac:chgData name="M Lonni" userId="3d4a17f187bdd15d" providerId="LiveId" clId="{CC5ABEC5-6A5E-4AA3-88CC-55777C708859}" dt="2023-02-24T19:12:09.995" v="487" actId="478"/>
          <ac:spMkLst>
            <pc:docMk/>
            <pc:sldMk cId="610362096" sldId="620"/>
            <ac:spMk id="34" creationId="{B3034E7E-126C-9775-DE53-5A29509A146D}"/>
          </ac:spMkLst>
        </pc:spChg>
        <pc:spChg chg="del">
          <ac:chgData name="M Lonni" userId="3d4a17f187bdd15d" providerId="LiveId" clId="{CC5ABEC5-6A5E-4AA3-88CC-55777C708859}" dt="2023-02-24T19:12:09.995" v="487" actId="478"/>
          <ac:spMkLst>
            <pc:docMk/>
            <pc:sldMk cId="610362096" sldId="620"/>
            <ac:spMk id="37" creationId="{515C65D7-1D87-9946-0B42-6501A7BBC1A9}"/>
          </ac:spMkLst>
        </pc:spChg>
        <pc:picChg chg="add mod">
          <ac:chgData name="M Lonni" userId="3d4a17f187bdd15d" providerId="LiveId" clId="{CC5ABEC5-6A5E-4AA3-88CC-55777C708859}" dt="2023-02-24T19:35:20.743" v="1216" actId="1076"/>
          <ac:picMkLst>
            <pc:docMk/>
            <pc:sldMk cId="610362096" sldId="620"/>
            <ac:picMk id="8" creationId="{C46F49C5-0F2D-F4EB-D548-2C91F7AA3850}"/>
          </ac:picMkLst>
        </pc:picChg>
        <pc:picChg chg="mod">
          <ac:chgData name="M Lonni" userId="3d4a17f187bdd15d" providerId="LiveId" clId="{CC5ABEC5-6A5E-4AA3-88CC-55777C708859}" dt="2023-02-24T19:32:14.490" v="1138" actId="1076"/>
          <ac:picMkLst>
            <pc:docMk/>
            <pc:sldMk cId="610362096" sldId="620"/>
            <ac:picMk id="9" creationId="{00000000-0000-0000-0000-000000000000}"/>
          </ac:picMkLst>
        </pc:picChg>
        <pc:picChg chg="del">
          <ac:chgData name="M Lonni" userId="3d4a17f187bdd15d" providerId="LiveId" clId="{CC5ABEC5-6A5E-4AA3-88CC-55777C708859}" dt="2023-02-24T19:12:15.424" v="491" actId="478"/>
          <ac:picMkLst>
            <pc:docMk/>
            <pc:sldMk cId="610362096" sldId="620"/>
            <ac:picMk id="25" creationId="{579207F2-5A5F-5F68-5035-92EE45FE2F20}"/>
          </ac:picMkLst>
        </pc:picChg>
        <pc:picChg chg="del">
          <ac:chgData name="M Lonni" userId="3d4a17f187bdd15d" providerId="LiveId" clId="{CC5ABEC5-6A5E-4AA3-88CC-55777C708859}" dt="2023-02-24T19:12:09.995" v="487" actId="478"/>
          <ac:picMkLst>
            <pc:docMk/>
            <pc:sldMk cId="610362096" sldId="620"/>
            <ac:picMk id="28" creationId="{579B0B14-E5EA-CBF0-ECBE-A016D0FF336B}"/>
          </ac:picMkLst>
        </pc:picChg>
        <pc:picChg chg="del">
          <ac:chgData name="M Lonni" userId="3d4a17f187bdd15d" providerId="LiveId" clId="{CC5ABEC5-6A5E-4AA3-88CC-55777C708859}" dt="2023-02-24T19:12:09.995" v="487" actId="478"/>
          <ac:picMkLst>
            <pc:docMk/>
            <pc:sldMk cId="610362096" sldId="620"/>
            <ac:picMk id="33" creationId="{E2FE6D2E-9A34-16FB-0DC6-55E8C9D5137C}"/>
          </ac:picMkLst>
        </pc:picChg>
        <pc:picChg chg="del">
          <ac:chgData name="M Lonni" userId="3d4a17f187bdd15d" providerId="LiveId" clId="{CC5ABEC5-6A5E-4AA3-88CC-55777C708859}" dt="2023-02-24T19:12:09.995" v="487" actId="478"/>
          <ac:picMkLst>
            <pc:docMk/>
            <pc:sldMk cId="610362096" sldId="620"/>
            <ac:picMk id="36" creationId="{875FFB9C-A8BE-5767-3993-07AE5D861108}"/>
          </ac:picMkLst>
        </pc:picChg>
        <pc:cxnChg chg="add mod">
          <ac:chgData name="M Lonni" userId="3d4a17f187bdd15d" providerId="LiveId" clId="{CC5ABEC5-6A5E-4AA3-88CC-55777C708859}" dt="2023-02-24T19:32:24.180" v="1139" actId="1076"/>
          <ac:cxnSpMkLst>
            <pc:docMk/>
            <pc:sldMk cId="610362096" sldId="620"/>
            <ac:cxnSpMk id="18" creationId="{3B7C7F86-EC76-9146-5888-7E004292A575}"/>
          </ac:cxnSpMkLst>
        </pc:cxnChg>
        <pc:cxnChg chg="add mod">
          <ac:chgData name="M Lonni" userId="3d4a17f187bdd15d" providerId="LiveId" clId="{CC5ABEC5-6A5E-4AA3-88CC-55777C708859}" dt="2023-02-24T19:32:24.180" v="1139" actId="1076"/>
          <ac:cxnSpMkLst>
            <pc:docMk/>
            <pc:sldMk cId="610362096" sldId="620"/>
            <ac:cxnSpMk id="19" creationId="{C2E75F25-D9AD-B1C6-6E5D-CCFE377CBBF2}"/>
          </ac:cxnSpMkLst>
        </pc:cxnChg>
        <pc:cxnChg chg="add mod">
          <ac:chgData name="M Lonni" userId="3d4a17f187bdd15d" providerId="LiveId" clId="{CC5ABEC5-6A5E-4AA3-88CC-55777C708859}" dt="2023-02-24T19:32:24.180" v="1139" actId="1076"/>
          <ac:cxnSpMkLst>
            <pc:docMk/>
            <pc:sldMk cId="610362096" sldId="620"/>
            <ac:cxnSpMk id="20" creationId="{3CC0B9A4-3253-60FE-7EB8-0375F6CEAF1B}"/>
          </ac:cxnSpMkLst>
        </pc:cxnChg>
        <pc:cxnChg chg="add mod">
          <ac:chgData name="M Lonni" userId="3d4a17f187bdd15d" providerId="LiveId" clId="{CC5ABEC5-6A5E-4AA3-88CC-55777C708859}" dt="2023-02-24T19:32:24.180" v="1139" actId="1076"/>
          <ac:cxnSpMkLst>
            <pc:docMk/>
            <pc:sldMk cId="610362096" sldId="620"/>
            <ac:cxnSpMk id="21" creationId="{E4BA8772-45C3-62D3-8B68-616C433FF10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24341-53E3-46D3-A2C0-26BE538C59CB}" type="datetimeFigureOut">
              <a:rPr lang="fr-FR" smtClean="0"/>
              <a:pPr/>
              <a:t>06/10/2023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92B8B-B7A2-43CE-9D09-8F53CBD3D9AE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109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2775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639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5286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14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783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4608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5425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3594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740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15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754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055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3037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4116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9784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882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6656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452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331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277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764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1540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887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4167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7532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5023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541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0148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976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05745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673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55153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6772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68132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28827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33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55702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9070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82894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663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67380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894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61436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42337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42258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9826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95277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21804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97186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163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578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4603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60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49403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60</a:t>
            </a:fld>
            <a:endParaRPr lang="fr-FR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61</a:t>
            </a:fld>
            <a:endParaRPr lang="fr-FR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6095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75064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11290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73423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321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3232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89618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8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617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09495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9238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1448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96812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17392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41798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5703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7894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78</a:t>
            </a:fld>
            <a:endParaRPr lang="fr-FR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642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10383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85470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1772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232277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4155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42532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4637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86</a:t>
            </a:fld>
            <a:endParaRPr 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87</a:t>
            </a:fld>
            <a:endParaRPr lang="fr-FR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2634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1630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635176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45541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18838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905952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35674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4563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930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06/10/2023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g"/><Relationship Id="rId18" Type="http://schemas.openxmlformats.org/officeDocument/2006/relationships/image" Target="../media/image60.jpeg"/><Relationship Id="rId3" Type="http://schemas.openxmlformats.org/officeDocument/2006/relationships/image" Target="../media/image5.png"/><Relationship Id="rId21" Type="http://schemas.openxmlformats.org/officeDocument/2006/relationships/image" Target="../media/image63.jpg"/><Relationship Id="rId7" Type="http://schemas.openxmlformats.org/officeDocument/2006/relationships/image" Target="../media/image49.jpeg"/><Relationship Id="rId12" Type="http://schemas.openxmlformats.org/officeDocument/2006/relationships/image" Target="../media/image54.jp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11" Type="http://schemas.openxmlformats.org/officeDocument/2006/relationships/image" Target="../media/image53.jpeg"/><Relationship Id="rId5" Type="http://schemas.openxmlformats.org/officeDocument/2006/relationships/image" Target="../media/image47.jpg"/><Relationship Id="rId15" Type="http://schemas.openxmlformats.org/officeDocument/2006/relationships/image" Target="../media/image57.png"/><Relationship Id="rId10" Type="http://schemas.openxmlformats.org/officeDocument/2006/relationships/image" Target="../media/image52.jpeg"/><Relationship Id="rId19" Type="http://schemas.openxmlformats.org/officeDocument/2006/relationships/image" Target="../media/image61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5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5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5.pn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5" Type="http://schemas.openxmlformats.org/officeDocument/2006/relationships/image" Target="../media/image128.pn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5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g"/><Relationship Id="rId5" Type="http://schemas.openxmlformats.org/officeDocument/2006/relationships/image" Target="../media/image146.jpg"/><Relationship Id="rId4" Type="http://schemas.openxmlformats.org/officeDocument/2006/relationships/image" Target="../media/image1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5.png"/><Relationship Id="rId7" Type="http://schemas.openxmlformats.org/officeDocument/2006/relationships/image" Target="../media/image153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gif"/><Relationship Id="rId3" Type="http://schemas.openxmlformats.org/officeDocument/2006/relationships/image" Target="../media/image5.png"/><Relationship Id="rId7" Type="http://schemas.openxmlformats.org/officeDocument/2006/relationships/image" Target="../media/image169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gif"/><Relationship Id="rId5" Type="http://schemas.openxmlformats.org/officeDocument/2006/relationships/image" Target="../media/image167.gif"/><Relationship Id="rId10" Type="http://schemas.openxmlformats.org/officeDocument/2006/relationships/image" Target="../media/image172.gif"/><Relationship Id="rId4" Type="http://schemas.openxmlformats.org/officeDocument/2006/relationships/image" Target="../media/image166.gif"/><Relationship Id="rId9" Type="http://schemas.openxmlformats.org/officeDocument/2006/relationships/image" Target="../media/image17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9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gif"/><Relationship Id="rId5" Type="http://schemas.openxmlformats.org/officeDocument/2006/relationships/image" Target="../media/image177.gif"/><Relationship Id="rId4" Type="http://schemas.openxmlformats.org/officeDocument/2006/relationships/image" Target="../media/image176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5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11" Type="http://schemas.openxmlformats.org/officeDocument/2006/relationships/image" Target="../media/image187.jpe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5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5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gi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5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5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gif"/><Relationship Id="rId5" Type="http://schemas.openxmlformats.org/officeDocument/2006/relationships/image" Target="../media/image250.gif"/><Relationship Id="rId4" Type="http://schemas.openxmlformats.org/officeDocument/2006/relationships/image" Target="../media/image249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gif"/><Relationship Id="rId7" Type="http://schemas.openxmlformats.org/officeDocument/2006/relationships/image" Target="../media/image25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5" Type="http://schemas.openxmlformats.org/officeDocument/2006/relationships/image" Target="../media/image254.png"/><Relationship Id="rId4" Type="http://schemas.openxmlformats.org/officeDocument/2006/relationships/image" Target="../media/image25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8.emf"/><Relationship Id="rId4" Type="http://schemas.openxmlformats.org/officeDocument/2006/relationships/image" Target="../media/image25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jpeg"/><Relationship Id="rId5" Type="http://schemas.openxmlformats.org/officeDocument/2006/relationships/image" Target="../media/image260.gif"/><Relationship Id="rId4" Type="http://schemas.openxmlformats.org/officeDocument/2006/relationships/image" Target="../media/image25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7.gif"/><Relationship Id="rId4" Type="http://schemas.openxmlformats.org/officeDocument/2006/relationships/image" Target="../media/image26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Ingénierie système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924944"/>
            <a:ext cx="2020626" cy="284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7E469-6DB8-453B-A620-7D83DDAD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3016"/>
            <a:ext cx="2921356" cy="19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354DC9-6739-45A7-882F-E06D923BE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58" y="3717032"/>
            <a:ext cx="2001207" cy="26662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TP de SI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1D7961-FA43-40F5-909E-B14AB493E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91" y="1399799"/>
            <a:ext cx="1925483" cy="12243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85B6EB-4E0E-4015-83BD-02D2689E3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26" y="1364791"/>
            <a:ext cx="2376959" cy="12776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27A84D-ABEA-4F29-84CD-8E536E820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41" y="1273838"/>
            <a:ext cx="1616874" cy="15177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9F9B73-A664-41B8-BD62-A5314BE111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22" y="3114576"/>
            <a:ext cx="1711760" cy="14521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6815DA-2D29-448F-940B-7FBDA9B69D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8" y="3220089"/>
            <a:ext cx="1716400" cy="12243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9630B8-E091-493B-8D00-26C0881ADB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80" y="2910476"/>
            <a:ext cx="1420916" cy="16820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A436B4-0D71-4E7C-B403-B444AE324A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14" y="5251716"/>
            <a:ext cx="1632181" cy="1224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41C2FB7-6574-4FA9-B96E-C98D9F8FBA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8" y="5038835"/>
            <a:ext cx="2217674" cy="12241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5456A98-5A32-4EA4-9622-94FC6CAABA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99" y="3117856"/>
            <a:ext cx="1519560" cy="16068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A75923-4BA5-4CF5-93EF-B348D2ACA6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36" y="4921373"/>
            <a:ext cx="1992922" cy="1554479"/>
          </a:xfrm>
          <a:prstGeom prst="rect">
            <a:avLst/>
          </a:prstGeom>
        </p:spPr>
      </p:pic>
      <p:pic>
        <p:nvPicPr>
          <p:cNvPr id="18" name="Picture 4" descr="Afficher l'image d'origine">
            <a:extLst>
              <a:ext uri="{FF2B5EF4-FFF2-40B4-BE49-F238E27FC236}">
                <a16:creationId xmlns:a16="http://schemas.microsoft.com/office/drawing/2014/main" id="{24F29EEE-1B78-4244-A77D-0662F2FF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65" y="4048198"/>
            <a:ext cx="1137300" cy="6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B979E6-4710-49F8-9441-5518CC0060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3242" y="6031998"/>
            <a:ext cx="924528" cy="627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8E59BBD-7E4A-4E82-9C9E-BDD7DC66AB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530" y="6114044"/>
            <a:ext cx="1452185" cy="627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3F53A5-C304-408A-A035-3467E2DA44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46" y="2054181"/>
            <a:ext cx="1066089" cy="697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9CADD56-ABCB-4B54-86AE-80CECDF6306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13" y="2236567"/>
            <a:ext cx="1278067" cy="607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B748CAF-EFAE-4329-886B-A8CC1DAA09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061" y="4070262"/>
            <a:ext cx="924529" cy="696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CF7949-1DF5-4780-B199-884F78E6A06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87577" y="4201197"/>
            <a:ext cx="940710" cy="62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3EE0AE9-925D-43AD-BE6A-C93BCEBF2E7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60" y="2216199"/>
            <a:ext cx="1088743" cy="7245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197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Présentation de TP : entraînement au TIPE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3B8A58-0511-4DA2-B4DA-F259F1FD8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0" y="1795399"/>
            <a:ext cx="4964324" cy="248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DE62CE4-D37F-437C-BCCB-A2D0CECD1F78}"/>
              </a:ext>
            </a:extLst>
          </p:cNvPr>
          <p:cNvSpPr txBox="1"/>
          <p:nvPr/>
        </p:nvSpPr>
        <p:spPr>
          <a:xfrm>
            <a:off x="702303" y="4749517"/>
            <a:ext cx="15467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Diaporama</a:t>
            </a:r>
          </a:p>
          <a:p>
            <a:r>
              <a:rPr lang="fr-FR" sz="1600" dirty="0"/>
              <a:t>Conseil</a:t>
            </a:r>
          </a:p>
          <a:p>
            <a:r>
              <a:rPr lang="fr-FR" sz="1600" dirty="0"/>
              <a:t>Expression orale</a:t>
            </a:r>
          </a:p>
          <a:p>
            <a:r>
              <a:rPr lang="fr-FR" sz="1600" dirty="0"/>
              <a:t>Trépied</a:t>
            </a:r>
          </a:p>
          <a:p>
            <a:r>
              <a:rPr lang="fr-FR" sz="1600" dirty="0"/>
              <a:t>Cravate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E3109E-F339-E53F-6D67-7363281C9DAE}"/>
              </a:ext>
            </a:extLst>
          </p:cNvPr>
          <p:cNvSpPr txBox="1"/>
          <p:nvPr/>
        </p:nvSpPr>
        <p:spPr>
          <a:xfrm>
            <a:off x="5365548" y="1868413"/>
            <a:ext cx="35637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Présenter un système multiphysique avec un vocabulaire technique adapté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Proposer un modèle, et des hypothèses simplificatrices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Réaliser une expérience et choisir un protocole expérimental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Analyser les courbes, caractériser les écarts, les expliquer et y remédier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/>
              <a:t>Communication et savoir être, restitution orale du travail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AB7EEF-580E-1CFB-1387-69C8FEAF0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063" y="5728097"/>
            <a:ext cx="6851352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12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Rapport de TP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1D95CB1-F3AD-4846-9D60-E0E252CCE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271" y="1292761"/>
            <a:ext cx="5138333" cy="427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6423BA3-3131-4841-877D-912A74CD7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0106" b="9043"/>
          <a:stretch>
            <a:fillRect/>
          </a:stretch>
        </p:blipFill>
        <p:spPr bwMode="auto">
          <a:xfrm>
            <a:off x="5626286" y="2636912"/>
            <a:ext cx="3315394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1771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Domaines d'application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97BA8F-E7EB-48DD-AC92-D6A3DE61B9DF}"/>
              </a:ext>
            </a:extLst>
          </p:cNvPr>
          <p:cNvSpPr txBox="1"/>
          <p:nvPr/>
        </p:nvSpPr>
        <p:spPr>
          <a:xfrm>
            <a:off x="4301303" y="1609157"/>
            <a:ext cx="34563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dirty="0"/>
              <a:t>Ingénierie système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/>
              <a:t>Asservissement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/>
              <a:t>Cinématique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/>
              <a:t>Actions mécaniques</a:t>
            </a:r>
          </a:p>
          <a:p>
            <a:endParaRPr lang="fr-FR" dirty="0"/>
          </a:p>
        </p:txBody>
      </p:sp>
      <p:pic>
        <p:nvPicPr>
          <p:cNvPr id="6" name="Picture 2" descr="Cours - Les diagrammes SysML">
            <a:extLst>
              <a:ext uri="{FF2B5EF4-FFF2-40B4-BE49-F238E27FC236}">
                <a16:creationId xmlns:a16="http://schemas.microsoft.com/office/drawing/2014/main" id="{2205D6B6-B931-4F78-AE9B-11CB2D05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71" y="1464268"/>
            <a:ext cx="1728192" cy="7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TS systèmes numériques 2eme année physique: (EC) Asservissement 1">
            <a:extLst>
              <a:ext uri="{FF2B5EF4-FFF2-40B4-BE49-F238E27FC236}">
                <a16:creationId xmlns:a16="http://schemas.microsoft.com/office/drawing/2014/main" id="{CC97B373-4A92-448C-A5B9-51E60644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71" y="2681810"/>
            <a:ext cx="1619249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éveloppement durable &amp; Eco-conception - Découvertes et définitions">
            <a:extLst>
              <a:ext uri="{FF2B5EF4-FFF2-40B4-BE49-F238E27FC236}">
                <a16:creationId xmlns:a16="http://schemas.microsoft.com/office/drawing/2014/main" id="{94641998-321D-4A4B-9458-30867100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71" y="3817744"/>
            <a:ext cx="1619249" cy="6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16F748-03AB-4919-9415-467C48A0F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18" y="4555091"/>
            <a:ext cx="1420552" cy="1420552"/>
          </a:xfrm>
          <a:prstGeom prst="rect">
            <a:avLst/>
          </a:prstGeom>
        </p:spPr>
      </p:pic>
      <p:pic>
        <p:nvPicPr>
          <p:cNvPr id="11" name="Picture 8" descr="Drone 4K Caméra Ultra HD RC Quadcoptère FPV Wifi Noir">
            <a:extLst>
              <a:ext uri="{FF2B5EF4-FFF2-40B4-BE49-F238E27FC236}">
                <a16:creationId xmlns:a16="http://schemas.microsoft.com/office/drawing/2014/main" id="{DB40885C-F26A-4C96-94BC-07E6680F0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" y="1242741"/>
            <a:ext cx="3312696" cy="331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237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Introduction à l’ingénierie système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AA7D39-EDDA-4A97-AE36-453821592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7316"/>
            <a:ext cx="9144000" cy="32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5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Introduction à l’ingénierie système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2B65CA-FA96-486A-844E-7D6501B67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427777"/>
            <a:ext cx="8239184" cy="50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5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Introduction à l’ingénierie système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26A243-F23A-40C0-B00C-EA9FC152A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1432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5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Introduction à l’ingénierie système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84162-6F8F-4319-BADE-6F167E40E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40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47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Prothèse Carmat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1E2584-062D-4270-8891-48B7217E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172205"/>
            <a:ext cx="2548544" cy="25413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30D0EF-1C38-400D-8F71-D9B8C63D9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3" y="3864485"/>
            <a:ext cx="4121239" cy="23181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86F283-C98F-4C25-9E64-2A926B6AD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505" y="1388229"/>
            <a:ext cx="50647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2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Prothèse Carmat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648738-AB30-41D2-90F2-01403A320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4946054"/>
            <a:ext cx="7200800" cy="7572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53DA3B-74EC-456B-8529-1B36F31AA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47935"/>
            <a:ext cx="9144000" cy="33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75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19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Système, frontière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DC807A-E14E-414E-92FE-740CC9CD8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515" y="1193504"/>
            <a:ext cx="6848969" cy="49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93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ACV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156C93E-D732-4544-8F1B-7219B41C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965231"/>
            <a:ext cx="5904656" cy="489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D2059B-B9DA-49A5-AAC2-3335389469E0}"/>
              </a:ext>
            </a:extLst>
          </p:cNvPr>
          <p:cNvSpPr txBox="1"/>
          <p:nvPr/>
        </p:nvSpPr>
        <p:spPr>
          <a:xfrm>
            <a:off x="737828" y="1232084"/>
            <a:ext cx="511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Quelles sont les phases du cycle de vie d’un produit?</a:t>
            </a:r>
          </a:p>
        </p:txBody>
      </p:sp>
    </p:spTree>
    <p:extLst>
      <p:ext uri="{BB962C8B-B14F-4D97-AF65-F5344CB8AC3E}">
        <p14:creationId xmlns:p14="http://schemas.microsoft.com/office/powerpoint/2010/main" val="2680347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QCM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C2D600-8117-AF92-01AC-72F959BB1139}"/>
              </a:ext>
            </a:extLst>
          </p:cNvPr>
          <p:cNvSpPr txBox="1"/>
          <p:nvPr/>
        </p:nvSpPr>
        <p:spPr>
          <a:xfrm>
            <a:off x="2915816" y="18679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E6BEBB-9B40-F5D0-44FF-96FD96A163D7}"/>
              </a:ext>
            </a:extLst>
          </p:cNvPr>
          <p:cNvSpPr txBox="1"/>
          <p:nvPr/>
        </p:nvSpPr>
        <p:spPr>
          <a:xfrm>
            <a:off x="533794" y="1196372"/>
            <a:ext cx="422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Combien ce produit a t-il de phases de vie?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829FE6-3FAF-44DE-E832-7F14E9005D0B}"/>
              </a:ext>
            </a:extLst>
          </p:cNvPr>
          <p:cNvSpPr txBox="1"/>
          <p:nvPr/>
        </p:nvSpPr>
        <p:spPr>
          <a:xfrm>
            <a:off x="827584" y="4097331"/>
            <a:ext cx="761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 une voiture il faut embaucher 12 ingénieurs a plein temps pendant 6 mois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2FAD67-3F4A-3373-D667-C2622EA5D3F0}"/>
              </a:ext>
            </a:extLst>
          </p:cNvPr>
          <p:cNvSpPr txBox="1"/>
          <p:nvPr/>
        </p:nvSpPr>
        <p:spPr>
          <a:xfrm>
            <a:off x="827584" y="4601387"/>
            <a:ext cx="295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vitres arrières de Renault</a:t>
            </a:r>
          </a:p>
        </p:txBody>
      </p:sp>
      <p:sp>
        <p:nvSpPr>
          <p:cNvPr id="7" name="Flèche droite 16">
            <a:extLst>
              <a:ext uri="{FF2B5EF4-FFF2-40B4-BE49-F238E27FC236}">
                <a16:creationId xmlns:a16="http://schemas.microsoft.com/office/drawing/2014/main" id="{4F5E32FB-2E99-7BE3-BA6D-C25168040822}"/>
              </a:ext>
            </a:extLst>
          </p:cNvPr>
          <p:cNvSpPr/>
          <p:nvPr/>
        </p:nvSpPr>
        <p:spPr>
          <a:xfrm>
            <a:off x="971600" y="5105443"/>
            <a:ext cx="360040" cy="288032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A1C8A8-FEE0-96E3-9A22-F3E9BAE168B3}"/>
              </a:ext>
            </a:extLst>
          </p:cNvPr>
          <p:cNvSpPr txBox="1"/>
          <p:nvPr/>
        </p:nvSpPr>
        <p:spPr>
          <a:xfrm>
            <a:off x="1475656" y="5105443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phases de vie influent sur la conception !</a:t>
            </a:r>
          </a:p>
        </p:txBody>
      </p:sp>
      <p:pic>
        <p:nvPicPr>
          <p:cNvPr id="13" name="Image 12" descr="Une image contenant fournitures de bureau, Stylo-bille, Outils de marquage, papeterie&#10;&#10;Description générée automatiquement">
            <a:extLst>
              <a:ext uri="{FF2B5EF4-FFF2-40B4-BE49-F238E27FC236}">
                <a16:creationId xmlns:a16="http://schemas.microsoft.com/office/drawing/2014/main" id="{31442C3B-CD97-5C9A-615F-20DA5C55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08" y="1081812"/>
            <a:ext cx="2748109" cy="27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ACV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643651-FF51-4929-9115-0FF13FC0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63" y="1235324"/>
            <a:ext cx="7020273" cy="19815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4CD9A6-B7A7-4991-B713-5B75D0AC3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34" y="3266166"/>
            <a:ext cx="7020272" cy="283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86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AFB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E8B056-AC6C-476B-8A5A-1931CE91F302}"/>
              </a:ext>
            </a:extLst>
          </p:cNvPr>
          <p:cNvSpPr txBox="1"/>
          <p:nvPr/>
        </p:nvSpPr>
        <p:spPr>
          <a:xfrm>
            <a:off x="3162345" y="25903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9609D5B1-775E-4011-91C0-F0CB9E6C03DA}"/>
              </a:ext>
            </a:extLst>
          </p:cNvPr>
          <p:cNvSpPr/>
          <p:nvPr/>
        </p:nvSpPr>
        <p:spPr>
          <a:xfrm rot="18082998">
            <a:off x="2296505" y="2823610"/>
            <a:ext cx="415432" cy="441006"/>
          </a:xfrm>
          <a:prstGeom prst="downArrow">
            <a:avLst>
              <a:gd name="adj1" fmla="val 5504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F204CD-5E22-4421-A850-9B9364F66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681" y="2107848"/>
            <a:ext cx="817806" cy="9927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FB58ED-2D6A-4C0D-85E5-02D33E0F5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534" y="2977619"/>
            <a:ext cx="1029083" cy="9181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9BA91B-8DD8-40DE-A8E0-8F9C150AC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619" y="3971415"/>
            <a:ext cx="1054087" cy="9508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6D5395-BF2E-410F-B0E1-A0C29C3C7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560" y="4806109"/>
            <a:ext cx="1260451" cy="1210934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78CE203C-861D-4B33-A3F7-65C52E4C64B2}"/>
              </a:ext>
            </a:extLst>
          </p:cNvPr>
          <p:cNvSpPr/>
          <p:nvPr/>
        </p:nvSpPr>
        <p:spPr>
          <a:xfrm rot="18082998">
            <a:off x="4062510" y="3810083"/>
            <a:ext cx="415432" cy="441006"/>
          </a:xfrm>
          <a:prstGeom prst="downArrow">
            <a:avLst>
              <a:gd name="adj1" fmla="val 5504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B72A76C2-B07B-4596-99B5-AD2B5A37D745}"/>
              </a:ext>
            </a:extLst>
          </p:cNvPr>
          <p:cNvSpPr/>
          <p:nvPr/>
        </p:nvSpPr>
        <p:spPr>
          <a:xfrm rot="18082998">
            <a:off x="5869917" y="4816725"/>
            <a:ext cx="415432" cy="441006"/>
          </a:xfrm>
          <a:prstGeom prst="downArrow">
            <a:avLst>
              <a:gd name="adj1" fmla="val 5504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F2EFAA-DBD9-4307-96C3-02B95A487D69}"/>
              </a:ext>
            </a:extLst>
          </p:cNvPr>
          <p:cNvSpPr txBox="1"/>
          <p:nvPr/>
        </p:nvSpPr>
        <p:spPr>
          <a:xfrm>
            <a:off x="960280" y="3199289"/>
            <a:ext cx="13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Jarvik [1981]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BFE42B-51B5-4878-8785-6686725AA5FE}"/>
              </a:ext>
            </a:extLst>
          </p:cNvPr>
          <p:cNvSpPr txBox="1"/>
          <p:nvPr/>
        </p:nvSpPr>
        <p:spPr>
          <a:xfrm>
            <a:off x="2453849" y="4023304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AbioCor [2001]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A99039-B07F-4621-8738-6A8B88652E6A}"/>
              </a:ext>
            </a:extLst>
          </p:cNvPr>
          <p:cNvSpPr txBox="1"/>
          <p:nvPr/>
        </p:nvSpPr>
        <p:spPr>
          <a:xfrm>
            <a:off x="4330324" y="5042244"/>
            <a:ext cx="153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Carmat [2013]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85698D6-B3F0-4E04-98E4-CAF10C1F0320}"/>
              </a:ext>
            </a:extLst>
          </p:cNvPr>
          <p:cNvSpPr txBox="1"/>
          <p:nvPr/>
        </p:nvSpPr>
        <p:spPr>
          <a:xfrm>
            <a:off x="5999099" y="606818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Cœur imprimé en 3D [?]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3B353B7-0631-4D0A-84F6-6D8C7277C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587" y="1709490"/>
            <a:ext cx="5000625" cy="15144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6723D1C-A691-41C4-AECD-A8B269509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732" y="1628800"/>
            <a:ext cx="34671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7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AFB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4AC529-3CC9-4090-BD4C-15DD44710E1D}"/>
              </a:ext>
            </a:extLst>
          </p:cNvPr>
          <p:cNvSpPr txBox="1"/>
          <p:nvPr/>
        </p:nvSpPr>
        <p:spPr>
          <a:xfrm>
            <a:off x="2753544" y="23216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AB34EA-E77A-4E87-9B6A-92D25468DB51}"/>
              </a:ext>
            </a:extLst>
          </p:cNvPr>
          <p:cNvSpPr txBox="1"/>
          <p:nvPr/>
        </p:nvSpPr>
        <p:spPr>
          <a:xfrm>
            <a:off x="899592" y="1567165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Estimer</a:t>
            </a:r>
            <a:r>
              <a:rPr lang="fr-FR" dirty="0"/>
              <a:t> le besoin des clients potentiels</a:t>
            </a:r>
            <a:r>
              <a:rPr lang="fr-FR" baseline="30000" dirty="0"/>
              <a:t> </a:t>
            </a:r>
            <a:r>
              <a:rPr lang="fr-FR" dirty="0"/>
              <a:t>est donc indispensable.</a:t>
            </a:r>
          </a:p>
          <a:p>
            <a:pPr algn="just"/>
            <a:r>
              <a:rPr lang="fr-FR" dirty="0"/>
              <a:t>(</a:t>
            </a:r>
            <a:r>
              <a:rPr lang="fr-FR" i="1" dirty="0"/>
              <a:t>Enquêtes, sondages et études de marché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Picture 4" descr="Résultat de recherche d'images pour &quot;iholophone&quot;">
            <a:extLst>
              <a:ext uri="{FF2B5EF4-FFF2-40B4-BE49-F238E27FC236}">
                <a16:creationId xmlns:a16="http://schemas.microsoft.com/office/drawing/2014/main" id="{5BDE67DE-C0B7-4F70-B940-5BEE0CEC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9888" y="1501794"/>
            <a:ext cx="2664296" cy="1996809"/>
          </a:xfrm>
          <a:prstGeom prst="rect">
            <a:avLst/>
          </a:prstGeom>
          <a:noFill/>
        </p:spPr>
      </p:pic>
      <p:pic>
        <p:nvPicPr>
          <p:cNvPr id="10" name="Picture 2" descr="Caddie (entreprise) — Wikipédia">
            <a:extLst>
              <a:ext uri="{FF2B5EF4-FFF2-40B4-BE49-F238E27FC236}">
                <a16:creationId xmlns:a16="http://schemas.microsoft.com/office/drawing/2014/main" id="{4A3B5E25-A2C9-4671-A0AA-0158F834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6" y="3860136"/>
            <a:ext cx="19335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9804D03-5829-49A9-8BB8-A0FD6F130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68" y="5571221"/>
            <a:ext cx="8927976" cy="510350"/>
          </a:xfrm>
          <a:prstGeom prst="rect">
            <a:avLst/>
          </a:prstGeom>
        </p:spPr>
      </p:pic>
      <p:pic>
        <p:nvPicPr>
          <p:cNvPr id="13" name="Picture 4" descr="Chariot de supermarché — Wikipédia">
            <a:extLst>
              <a:ext uri="{FF2B5EF4-FFF2-40B4-BE49-F238E27FC236}">
                <a16:creationId xmlns:a16="http://schemas.microsoft.com/office/drawing/2014/main" id="{31A17C15-CBAA-4482-B2CA-6C84881F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07" y="3600690"/>
            <a:ext cx="17526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1EF99BD-C24E-46FC-99F2-CDB32D938349}"/>
              </a:ext>
            </a:extLst>
          </p:cNvPr>
          <p:cNvSpPr txBox="1"/>
          <p:nvPr/>
        </p:nvSpPr>
        <p:spPr>
          <a:xfrm>
            <a:off x="5028211" y="426031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L’entreprise Caddie n’a pas investi en R&amp;D et s’est fait dépassé par la concurrence.</a:t>
            </a:r>
          </a:p>
        </p:txBody>
      </p:sp>
    </p:spTree>
    <p:extLst>
      <p:ext uri="{BB962C8B-B14F-4D97-AF65-F5344CB8AC3E}">
        <p14:creationId xmlns:p14="http://schemas.microsoft.com/office/powerpoint/2010/main" val="2235247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Evolution à long terme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697609-5F3A-46A4-B95F-ED86A6EEF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3"/>
            <a:ext cx="1952191" cy="1098107"/>
          </a:xfrm>
          <a:prstGeom prst="rect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055A8EEB-3ECE-42C4-868F-0F906B0C264C}"/>
              </a:ext>
            </a:extLst>
          </p:cNvPr>
          <p:cNvSpPr/>
          <p:nvPr/>
        </p:nvSpPr>
        <p:spPr>
          <a:xfrm rot="6959990">
            <a:off x="3078261" y="2531864"/>
            <a:ext cx="249031" cy="1002547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167A77-6537-4B7F-9B6E-FB0D31511A43}"/>
              </a:ext>
            </a:extLst>
          </p:cNvPr>
          <p:cNvSpPr txBox="1"/>
          <p:nvPr/>
        </p:nvSpPr>
        <p:spPr>
          <a:xfrm>
            <a:off x="505226" y="2696096"/>
            <a:ext cx="220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Robotisation</a:t>
            </a:r>
            <a:br>
              <a:rPr lang="fr-FR" dirty="0"/>
            </a:br>
            <a:r>
              <a:rPr lang="fr-FR" dirty="0"/>
              <a:t>(</a:t>
            </a:r>
            <a:r>
              <a:rPr lang="fr-FR"/>
              <a:t>entrepôts d’Amazon)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D1CFE0-1544-4C0B-8BF9-AA24B360D695}"/>
              </a:ext>
            </a:extLst>
          </p:cNvPr>
          <p:cNvSpPr txBox="1"/>
          <p:nvPr/>
        </p:nvSpPr>
        <p:spPr>
          <a:xfrm>
            <a:off x="351743" y="5159961"/>
            <a:ext cx="2545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Biomimétisme </a:t>
            </a:r>
          </a:p>
          <a:p>
            <a:pPr algn="ctr"/>
            <a:r>
              <a:rPr lang="fr-FR" dirty="0"/>
              <a:t>(couleurs structurelles des ailes d’un papillon)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1BF456-BDD8-408A-A51C-6358761BC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07" y="3761396"/>
            <a:ext cx="2026921" cy="1343937"/>
          </a:xfrm>
          <a:prstGeom prst="rect">
            <a:avLst/>
          </a:prstGeom>
        </p:spPr>
      </p:pic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8EE156D3-9D3A-4AA0-99BA-46CAC087C002}"/>
              </a:ext>
            </a:extLst>
          </p:cNvPr>
          <p:cNvSpPr/>
          <p:nvPr/>
        </p:nvSpPr>
        <p:spPr>
          <a:xfrm rot="2992087">
            <a:off x="3422048" y="3034491"/>
            <a:ext cx="249031" cy="1002547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B6696F85-3B45-475E-9781-1F454C682806}"/>
              </a:ext>
            </a:extLst>
          </p:cNvPr>
          <p:cNvSpPr/>
          <p:nvPr/>
        </p:nvSpPr>
        <p:spPr>
          <a:xfrm rot="10800000">
            <a:off x="4301254" y="2529282"/>
            <a:ext cx="249031" cy="1002547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47F0478D-EBCE-4D62-84C7-06AFD0619A30}"/>
              </a:ext>
            </a:extLst>
          </p:cNvPr>
          <p:cNvSpPr/>
          <p:nvPr/>
        </p:nvSpPr>
        <p:spPr>
          <a:xfrm rot="14002298">
            <a:off x="5699008" y="2464523"/>
            <a:ext cx="249031" cy="1002547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3AEA481E-437E-426C-A664-91C6E7561E3F}"/>
              </a:ext>
            </a:extLst>
          </p:cNvPr>
          <p:cNvSpPr/>
          <p:nvPr/>
        </p:nvSpPr>
        <p:spPr>
          <a:xfrm rot="18087313">
            <a:off x="5348794" y="3022949"/>
            <a:ext cx="249031" cy="1002547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8B55824-55BE-46C3-9359-7E7ED0BE9AC7}"/>
              </a:ext>
            </a:extLst>
          </p:cNvPr>
          <p:cNvSpPr txBox="1"/>
          <p:nvPr/>
        </p:nvSpPr>
        <p:spPr>
          <a:xfrm>
            <a:off x="3615002" y="2211671"/>
            <a:ext cx="162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Miniaturisation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3647C08-77ED-405F-9557-AA5308F874AB}"/>
              </a:ext>
            </a:extLst>
          </p:cNvPr>
          <p:cNvSpPr txBox="1"/>
          <p:nvPr/>
        </p:nvSpPr>
        <p:spPr>
          <a:xfrm>
            <a:off x="6333445" y="2398224"/>
            <a:ext cx="2607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Nouveaux matériaux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Vantablack</a:t>
            </a:r>
            <a:r>
              <a:rPr lang="fr-FR" dirty="0"/>
              <a:t>, 99.99% d’air)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DA532A7-4F23-4049-A32A-49CC67FA1E67}"/>
              </a:ext>
            </a:extLst>
          </p:cNvPr>
          <p:cNvSpPr txBox="1"/>
          <p:nvPr/>
        </p:nvSpPr>
        <p:spPr>
          <a:xfrm>
            <a:off x="6108991" y="5206874"/>
            <a:ext cx="225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Intelligence artificielle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17E3059-9FE2-4244-B56E-D0C680DDF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38" y="3956606"/>
            <a:ext cx="2195736" cy="10978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EC8705-EC2F-4D24-BB07-C994703C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75" y="1115021"/>
            <a:ext cx="1846446" cy="103401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46D6128-2127-44BE-800A-CB7F15DA3B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45" y="1473666"/>
            <a:ext cx="1212840" cy="814336"/>
          </a:xfrm>
          <a:prstGeom prst="rect">
            <a:avLst/>
          </a:prstGeom>
        </p:spPr>
      </p:pic>
      <p:pic>
        <p:nvPicPr>
          <p:cNvPr id="23" name="Picture 2" descr="Quand Black Mirror inspire la vraie vie ! | OpenMinded">
            <a:extLst>
              <a:ext uri="{FF2B5EF4-FFF2-40B4-BE49-F238E27FC236}">
                <a16:creationId xmlns:a16="http://schemas.microsoft.com/office/drawing/2014/main" id="{177188BF-4F74-474F-939B-7A14A0592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29" y="1124744"/>
            <a:ext cx="1545782" cy="102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49DDFC0-C26D-4D75-BA91-A4AE5C01F4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51" y="4230282"/>
            <a:ext cx="1807570" cy="121649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C78AC23-1CBA-4E26-A032-218093D656B5}"/>
              </a:ext>
            </a:extLst>
          </p:cNvPr>
          <p:cNvSpPr txBox="1"/>
          <p:nvPr/>
        </p:nvSpPr>
        <p:spPr>
          <a:xfrm>
            <a:off x="3230367" y="5544087"/>
            <a:ext cx="254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Organes et muscles artificiels</a:t>
            </a:r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6F897BEF-0D16-4D42-B6CD-14D93CAE9A2A}"/>
              </a:ext>
            </a:extLst>
          </p:cNvPr>
          <p:cNvSpPr/>
          <p:nvPr/>
        </p:nvSpPr>
        <p:spPr>
          <a:xfrm>
            <a:off x="4315996" y="3158581"/>
            <a:ext cx="249031" cy="1002547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9A2FBA5-F577-43F1-9441-199918CC2B40}"/>
              </a:ext>
            </a:extLst>
          </p:cNvPr>
          <p:cNvSpPr/>
          <p:nvPr/>
        </p:nvSpPr>
        <p:spPr>
          <a:xfrm>
            <a:off x="3035660" y="2896146"/>
            <a:ext cx="2784647" cy="7093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A84709E-10B0-4E32-BC12-2EBCA5BC63BC}"/>
              </a:ext>
            </a:extLst>
          </p:cNvPr>
          <p:cNvSpPr txBox="1"/>
          <p:nvPr/>
        </p:nvSpPr>
        <p:spPr>
          <a:xfrm>
            <a:off x="3256800" y="3079133"/>
            <a:ext cx="243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Avenir de la mécanique</a:t>
            </a:r>
          </a:p>
        </p:txBody>
      </p:sp>
    </p:spTree>
    <p:extLst>
      <p:ext uri="{BB962C8B-B14F-4D97-AF65-F5344CB8AC3E}">
        <p14:creationId xmlns:p14="http://schemas.microsoft.com/office/powerpoint/2010/main" val="313758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Le besoin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D61600-ED91-49F9-82AD-C540BDF6B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31002"/>
            <a:ext cx="9144000" cy="8465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759E58-738D-4520-8C51-32CDAD5F6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48" y="2446665"/>
            <a:ext cx="8490912" cy="35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AFB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60C8F4-AE9D-4632-9419-306F5CDB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64" y="4655248"/>
            <a:ext cx="1911951" cy="161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D92DE2-3DBF-4697-A2D8-95EE2608FB1D}"/>
              </a:ext>
            </a:extLst>
          </p:cNvPr>
          <p:cNvSpPr txBox="1"/>
          <p:nvPr/>
        </p:nvSpPr>
        <p:spPr>
          <a:xfrm>
            <a:off x="265769" y="4736647"/>
            <a:ext cx="5769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« J’ai un rêve, un besoin, un souhait : Avoir un beau gazon »</a:t>
            </a:r>
          </a:p>
          <a:p>
            <a:endParaRPr lang="fr-FR" dirty="0"/>
          </a:p>
          <a:p>
            <a:endParaRPr lang="fr-FR" dirty="0"/>
          </a:p>
          <a:p>
            <a:pPr algn="r"/>
            <a:r>
              <a:rPr lang="fr-FR" dirty="0"/>
              <a:t>Comment caractériser ce besoin pour le satisfaire ?</a:t>
            </a:r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3E14AAE3-3D52-4F2D-B2F1-BD62E4781926}"/>
              </a:ext>
            </a:extLst>
          </p:cNvPr>
          <p:cNvSpPr/>
          <p:nvPr/>
        </p:nvSpPr>
        <p:spPr>
          <a:xfrm>
            <a:off x="2934253" y="2288375"/>
            <a:ext cx="216024" cy="21602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B78A44E5-DEB5-4093-8398-268519808939}"/>
              </a:ext>
            </a:extLst>
          </p:cNvPr>
          <p:cNvSpPr/>
          <p:nvPr/>
        </p:nvSpPr>
        <p:spPr>
          <a:xfrm>
            <a:off x="3078269" y="2216367"/>
            <a:ext cx="351656" cy="29641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D8166438-CF37-4839-9FA6-2BC001F61C6F}"/>
              </a:ext>
            </a:extLst>
          </p:cNvPr>
          <p:cNvSpPr/>
          <p:nvPr/>
        </p:nvSpPr>
        <p:spPr>
          <a:xfrm>
            <a:off x="3294293" y="2072351"/>
            <a:ext cx="567680" cy="5040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73057DD8-3DC6-42A4-954A-53F4DC34844C}"/>
              </a:ext>
            </a:extLst>
          </p:cNvPr>
          <p:cNvSpPr/>
          <p:nvPr/>
        </p:nvSpPr>
        <p:spPr>
          <a:xfrm>
            <a:off x="3582325" y="1928335"/>
            <a:ext cx="792088" cy="72008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B1FB75D-AEDC-4385-A9E9-BD6D2291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2365" y="1280263"/>
            <a:ext cx="46165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E6C83B2-AFED-4007-B891-5B6E485DC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75628"/>
            <a:ext cx="1693874" cy="33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92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 err="1">
                <a:solidFill>
                  <a:schemeClr val="bg1"/>
                </a:solidFill>
                <a:latin typeface="Calibri" panose="020F0502020204030204" pitchFamily="34" charset="0"/>
              </a:rPr>
              <a:t>SysML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4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Sciences industrielles de l’ingénieur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2BB444-807A-437D-A713-3B3F56125CA5}"/>
              </a:ext>
            </a:extLst>
          </p:cNvPr>
          <p:cNvSpPr/>
          <p:nvPr/>
        </p:nvSpPr>
        <p:spPr>
          <a:xfrm rot="872313">
            <a:off x="-35125" y="2042107"/>
            <a:ext cx="8783290" cy="4274048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Flèche droite 34">
            <a:extLst>
              <a:ext uri="{FF2B5EF4-FFF2-40B4-BE49-F238E27FC236}">
                <a16:creationId xmlns:a16="http://schemas.microsoft.com/office/drawing/2014/main" id="{1BCC071A-0153-4A39-9A1E-2FD87184BEED}"/>
              </a:ext>
            </a:extLst>
          </p:cNvPr>
          <p:cNvSpPr/>
          <p:nvPr/>
        </p:nvSpPr>
        <p:spPr>
          <a:xfrm rot="21424755">
            <a:off x="3639549" y="2330017"/>
            <a:ext cx="2091687" cy="225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D6045B6-BAFB-437C-9BA6-A5D34C6D75BB}"/>
              </a:ext>
            </a:extLst>
          </p:cNvPr>
          <p:cNvSpPr/>
          <p:nvPr/>
        </p:nvSpPr>
        <p:spPr>
          <a:xfrm>
            <a:off x="2483768" y="1916832"/>
            <a:ext cx="1368152" cy="1008112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Chimie</a:t>
            </a:r>
          </a:p>
        </p:txBody>
      </p:sp>
      <p:sp>
        <p:nvSpPr>
          <p:cNvPr id="8" name="Flèche droite 36">
            <a:extLst>
              <a:ext uri="{FF2B5EF4-FFF2-40B4-BE49-F238E27FC236}">
                <a16:creationId xmlns:a16="http://schemas.microsoft.com/office/drawing/2014/main" id="{D9C2D0AC-1D28-4B3D-A158-54B60F23C746}"/>
              </a:ext>
            </a:extLst>
          </p:cNvPr>
          <p:cNvSpPr/>
          <p:nvPr/>
        </p:nvSpPr>
        <p:spPr>
          <a:xfrm rot="19240856">
            <a:off x="4943795" y="3309627"/>
            <a:ext cx="1200628" cy="238746"/>
          </a:xfrm>
          <a:prstGeom prst="rightArrow">
            <a:avLst/>
          </a:prstGeom>
          <a:solidFill>
            <a:srgbClr val="E18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41">
            <a:extLst>
              <a:ext uri="{FF2B5EF4-FFF2-40B4-BE49-F238E27FC236}">
                <a16:creationId xmlns:a16="http://schemas.microsoft.com/office/drawing/2014/main" id="{0CD4377A-0D88-4499-A78B-70C314CF6C65}"/>
              </a:ext>
            </a:extLst>
          </p:cNvPr>
          <p:cNvSpPr/>
          <p:nvPr/>
        </p:nvSpPr>
        <p:spPr>
          <a:xfrm rot="18796096">
            <a:off x="4029175" y="3968225"/>
            <a:ext cx="2845215" cy="245436"/>
          </a:xfrm>
          <a:prstGeom prst="rightArrow">
            <a:avLst/>
          </a:prstGeom>
          <a:solidFill>
            <a:srgbClr val="C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42">
            <a:extLst>
              <a:ext uri="{FF2B5EF4-FFF2-40B4-BE49-F238E27FC236}">
                <a16:creationId xmlns:a16="http://schemas.microsoft.com/office/drawing/2014/main" id="{3B8571F1-8637-4CD3-B77D-D3C77B932556}"/>
              </a:ext>
            </a:extLst>
          </p:cNvPr>
          <p:cNvSpPr/>
          <p:nvPr/>
        </p:nvSpPr>
        <p:spPr>
          <a:xfrm rot="21036769">
            <a:off x="2264932" y="2837647"/>
            <a:ext cx="3364213" cy="241727"/>
          </a:xfrm>
          <a:prstGeom prst="rightArrow">
            <a:avLst/>
          </a:prstGeom>
          <a:solidFill>
            <a:srgbClr val="9C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43">
            <a:extLst>
              <a:ext uri="{FF2B5EF4-FFF2-40B4-BE49-F238E27FC236}">
                <a16:creationId xmlns:a16="http://schemas.microsoft.com/office/drawing/2014/main" id="{75FECC87-A158-4905-A2AF-C777C51C5668}"/>
              </a:ext>
            </a:extLst>
          </p:cNvPr>
          <p:cNvSpPr/>
          <p:nvPr/>
        </p:nvSpPr>
        <p:spPr>
          <a:xfrm rot="20614246">
            <a:off x="1861180" y="3453265"/>
            <a:ext cx="3868837" cy="229530"/>
          </a:xfrm>
          <a:prstGeom prst="rightArrow">
            <a:avLst/>
          </a:prstGeom>
          <a:solidFill>
            <a:srgbClr val="FF9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B5E3B2C-B9A5-4A52-B5A7-88D2D3C35CBB}"/>
              </a:ext>
            </a:extLst>
          </p:cNvPr>
          <p:cNvSpPr/>
          <p:nvPr/>
        </p:nvSpPr>
        <p:spPr>
          <a:xfrm>
            <a:off x="1115616" y="2780928"/>
            <a:ext cx="1296144" cy="936104"/>
          </a:xfrm>
          <a:prstGeom prst="ellipse">
            <a:avLst/>
          </a:prstGeom>
          <a:solidFill>
            <a:srgbClr val="9CFF8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SVT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2003F5B-DB6C-44B2-89CE-83B8427EC509}"/>
              </a:ext>
            </a:extLst>
          </p:cNvPr>
          <p:cNvSpPr/>
          <p:nvPr/>
        </p:nvSpPr>
        <p:spPr>
          <a:xfrm>
            <a:off x="755576" y="3933056"/>
            <a:ext cx="2160240" cy="1008112"/>
          </a:xfrm>
          <a:prstGeom prst="ellipse">
            <a:avLst/>
          </a:prstGeom>
          <a:solidFill>
            <a:srgbClr val="FF9C8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Informatique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C711B9F-C8C7-4D00-95D6-2F9E00EBC87E}"/>
              </a:ext>
            </a:extLst>
          </p:cNvPr>
          <p:cNvSpPr/>
          <p:nvPr/>
        </p:nvSpPr>
        <p:spPr>
          <a:xfrm>
            <a:off x="3419872" y="3573016"/>
            <a:ext cx="1800200" cy="936104"/>
          </a:xfrm>
          <a:prstGeom prst="ellipse">
            <a:avLst/>
          </a:prstGeom>
          <a:solidFill>
            <a:srgbClr val="E181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Mécanique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A10255A-13B0-4160-A378-DCF1D3D5D7C7}"/>
              </a:ext>
            </a:extLst>
          </p:cNvPr>
          <p:cNvSpPr/>
          <p:nvPr/>
        </p:nvSpPr>
        <p:spPr>
          <a:xfrm>
            <a:off x="2555776" y="4869160"/>
            <a:ext cx="2016224" cy="864096"/>
          </a:xfrm>
          <a:prstGeom prst="ellipse">
            <a:avLst/>
          </a:prstGeom>
          <a:solidFill>
            <a:srgbClr val="CFFF8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Electronique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83FD8B2-DC5B-4521-B4AB-38C1C4E645D5}"/>
              </a:ext>
            </a:extLst>
          </p:cNvPr>
          <p:cNvSpPr/>
          <p:nvPr/>
        </p:nvSpPr>
        <p:spPr>
          <a:xfrm>
            <a:off x="6300192" y="1844824"/>
            <a:ext cx="2376264" cy="936104"/>
          </a:xfrm>
          <a:prstGeom prst="ellipse">
            <a:avLst/>
          </a:prstGeom>
          <a:solidFill>
            <a:srgbClr val="FFE78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Mathématique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4564FBB-FB9E-4A85-8011-908F88EA3826}"/>
              </a:ext>
            </a:extLst>
          </p:cNvPr>
          <p:cNvSpPr txBox="1"/>
          <p:nvPr/>
        </p:nvSpPr>
        <p:spPr>
          <a:xfrm flipH="1">
            <a:off x="4427984" y="5877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Physique</a:t>
            </a:r>
          </a:p>
        </p:txBody>
      </p:sp>
    </p:spTree>
    <p:extLst>
      <p:ext uri="{BB962C8B-B14F-4D97-AF65-F5344CB8AC3E}">
        <p14:creationId xmlns:p14="http://schemas.microsoft.com/office/powerpoint/2010/main" val="36725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Diagramme des cas d’utilisation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439EE6-6A0D-7A7F-5DC9-FD5BB0D37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227766"/>
            <a:ext cx="7308304" cy="51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80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Diagramme des exigences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DA8A7D-1384-4FF5-9613-31DF84423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213449"/>
            <a:ext cx="7274198" cy="48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96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Diagramme des exigences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DEFAE8-45E2-4058-9DF3-7B7B8174EDC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6501"/>
            <a:ext cx="5373340" cy="369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703A3D-D826-444F-8252-CC37E31B5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3" y="4975893"/>
            <a:ext cx="7015689" cy="201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22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CdCF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B53F1A-B4EB-406B-9743-050DBAC77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35079" r="-510"/>
          <a:stretch/>
        </p:blipFill>
        <p:spPr>
          <a:xfrm>
            <a:off x="971600" y="1484783"/>
            <a:ext cx="7200800" cy="33877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7BDDCB-B039-4B96-8878-A671ED3D0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5144813"/>
            <a:ext cx="5760640" cy="14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06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Design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26538D-A865-4B02-A399-45B89466B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4768" y="3029375"/>
            <a:ext cx="4176464" cy="295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A66DF2-27AF-4C77-9A98-174020B0F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712" y="1229175"/>
            <a:ext cx="53625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70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Design</a:t>
            </a:r>
          </a:p>
        </p:txBody>
      </p:sp>
      <p:pic>
        <p:nvPicPr>
          <p:cNvPr id="5" name="Picture 1" descr="C:\Users\Simon\Desktop\Lycée de la Mer\Lycée de la Mer - Seconde SI\Design\wassily.jpg">
            <a:extLst>
              <a:ext uri="{FF2B5EF4-FFF2-40B4-BE49-F238E27FC236}">
                <a16:creationId xmlns:a16="http://schemas.microsoft.com/office/drawing/2014/main" id="{0DA042AC-B173-40C9-A072-22456964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03" y="1209506"/>
            <a:ext cx="2304256" cy="1784152"/>
          </a:xfrm>
          <a:prstGeom prst="rect">
            <a:avLst/>
          </a:prstGeom>
          <a:noFill/>
        </p:spPr>
      </p:pic>
      <p:pic>
        <p:nvPicPr>
          <p:cNvPr id="6" name="Picture 2" descr="C:\Users\Simon\Desktop\Lycée de la Mer\Lycée de la Mer - Seconde SI\Design\11.-Locomotive-a-vapeur-K4S--R.-Loewy--1933.jpg">
            <a:extLst>
              <a:ext uri="{FF2B5EF4-FFF2-40B4-BE49-F238E27FC236}">
                <a16:creationId xmlns:a16="http://schemas.microsoft.com/office/drawing/2014/main" id="{2837D12C-D2CA-4621-B4A3-05879526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564" y="1484783"/>
            <a:ext cx="1656184" cy="1707583"/>
          </a:xfrm>
          <a:prstGeom prst="rect">
            <a:avLst/>
          </a:prstGeom>
          <a:noFill/>
        </p:spPr>
      </p:pic>
      <p:pic>
        <p:nvPicPr>
          <p:cNvPr id="7" name="Picture 3" descr="C:\Users\Simon\Desktop\Lycée de la Mer\Lycée de la Mer - Seconde SI\Design\19.-Verner-Panton--Plastic-Chair--1959.jpg">
            <a:extLst>
              <a:ext uri="{FF2B5EF4-FFF2-40B4-BE49-F238E27FC236}">
                <a16:creationId xmlns:a16="http://schemas.microsoft.com/office/drawing/2014/main" id="{A6C9C8FF-604A-45B5-A99C-424614DD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292" y="1412775"/>
            <a:ext cx="1440160" cy="1440160"/>
          </a:xfrm>
          <a:prstGeom prst="rect">
            <a:avLst/>
          </a:prstGeom>
          <a:noFill/>
        </p:spPr>
      </p:pic>
      <p:pic>
        <p:nvPicPr>
          <p:cNvPr id="8" name="Picture 4" descr="C:\Users\Simon\Desktop\Lycée de la Mer\Lycée de la Mer - Seconde SI\Design\23.-Bibliotheque-carlton.jpg">
            <a:extLst>
              <a:ext uri="{FF2B5EF4-FFF2-40B4-BE49-F238E27FC236}">
                <a16:creationId xmlns:a16="http://schemas.microsoft.com/office/drawing/2014/main" id="{4F2DCE4D-C1EB-4322-91E4-E7D62954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0292" y="4653135"/>
            <a:ext cx="1550533" cy="1988840"/>
          </a:xfrm>
          <a:prstGeom prst="rect">
            <a:avLst/>
          </a:prstGeom>
          <a:noFill/>
        </p:spPr>
      </p:pic>
      <p:pic>
        <p:nvPicPr>
          <p:cNvPr id="10" name="Picture 7" descr="C:\Users\Simon\Desktop\Lycée de la Mer\Lycée de la Mer - Seconde SI\Design\apple-macintosh-1984-128k-ordinateur-mac.jpg">
            <a:extLst>
              <a:ext uri="{FF2B5EF4-FFF2-40B4-BE49-F238E27FC236}">
                <a16:creationId xmlns:a16="http://schemas.microsoft.com/office/drawing/2014/main" id="{274D9A09-51DF-4C68-99D8-B490A50C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60354" y="3520707"/>
            <a:ext cx="1843405" cy="1228395"/>
          </a:xfrm>
          <a:prstGeom prst="rect">
            <a:avLst/>
          </a:prstGeom>
          <a:noFill/>
        </p:spPr>
      </p:pic>
      <p:pic>
        <p:nvPicPr>
          <p:cNvPr id="11" name="Picture 9" descr="C:\Users\Simon\Desktop\Lycée de la Mer\Lycée de la Mer - Seconde SI\Design\H7R37Fc8_400x400.jpeg">
            <a:extLst>
              <a:ext uri="{FF2B5EF4-FFF2-40B4-BE49-F238E27FC236}">
                <a16:creationId xmlns:a16="http://schemas.microsoft.com/office/drawing/2014/main" id="{A4363A83-3E01-4C09-8266-5680EFC66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5931" y="1209506"/>
            <a:ext cx="1843405" cy="1843405"/>
          </a:xfrm>
          <a:prstGeom prst="rect">
            <a:avLst/>
          </a:prstGeom>
          <a:noFill/>
        </p:spPr>
      </p:pic>
      <p:pic>
        <p:nvPicPr>
          <p:cNvPr id="13" name="Picture 10" descr="C:\Users\Simon\Desktop\Lycée de la Mer\Lycée de la Mer - Seconde SI\Design\pasta-31.jpg">
            <a:extLst>
              <a:ext uri="{FF2B5EF4-FFF2-40B4-BE49-F238E27FC236}">
                <a16:creationId xmlns:a16="http://schemas.microsoft.com/office/drawing/2014/main" id="{854B30D1-63C9-44CB-BBD2-6D151C99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4926" y="3041302"/>
            <a:ext cx="1873518" cy="1373913"/>
          </a:xfrm>
          <a:prstGeom prst="rect">
            <a:avLst/>
          </a:prstGeom>
          <a:noFill/>
        </p:spPr>
      </p:pic>
      <p:pic>
        <p:nvPicPr>
          <p:cNvPr id="15" name="Picture 2" descr="C:\Users\Simon\Desktop\Lycée de la Mer\Lycée de la Mer - Seconde SI\Design\design.jpg">
            <a:extLst>
              <a:ext uri="{FF2B5EF4-FFF2-40B4-BE49-F238E27FC236}">
                <a16:creationId xmlns:a16="http://schemas.microsoft.com/office/drawing/2014/main" id="{BB4448FD-4230-4BA2-B55B-294D1CA3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71700" y="5229199"/>
            <a:ext cx="1787691" cy="1340768"/>
          </a:xfrm>
          <a:prstGeom prst="rect">
            <a:avLst/>
          </a:prstGeom>
          <a:noFill/>
        </p:spPr>
      </p:pic>
      <p:pic>
        <p:nvPicPr>
          <p:cNvPr id="16" name="Picture 2" descr="Design De Smartphone Moderne | Vecteur Gratuite">
            <a:extLst>
              <a:ext uri="{FF2B5EF4-FFF2-40B4-BE49-F238E27FC236}">
                <a16:creationId xmlns:a16="http://schemas.microsoft.com/office/drawing/2014/main" id="{05E0610A-6FCD-4FE9-B726-D517AC50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2" y="3330477"/>
            <a:ext cx="1340768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ision Next 100 : La voiture futuriste de BMW pour fêter les 100 ans de la  marque">
            <a:extLst>
              <a:ext uri="{FF2B5EF4-FFF2-40B4-BE49-F238E27FC236}">
                <a16:creationId xmlns:a16="http://schemas.microsoft.com/office/drawing/2014/main" id="{18914F30-10F2-456C-ABFB-E091316C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88" y="5276151"/>
            <a:ext cx="2759211" cy="124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1908714-DDC2-494D-A7A2-02CD9205A4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" y="4993553"/>
            <a:ext cx="1228071" cy="16758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A66E4B-1967-4D41-87EA-5329995814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6855" y="3159343"/>
            <a:ext cx="1704975" cy="17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35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Développement Durable et impact environnemental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1E67215-C02C-47B5-9061-1887F4A4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3150" y="4516923"/>
            <a:ext cx="44577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BF9E6A-2F94-4797-824E-21DF23788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0808"/>
            <a:ext cx="9144000" cy="27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Impacts environnementaux d’une éolienne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561729-1818-4043-BB9C-455F01AFC21F}"/>
              </a:ext>
            </a:extLst>
          </p:cNvPr>
          <p:cNvSpPr txBox="1"/>
          <p:nvPr/>
        </p:nvSpPr>
        <p:spPr>
          <a:xfrm>
            <a:off x="2735291" y="2052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69D02AB-9CAA-4A14-AF48-8D57D4B01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12928"/>
            <a:ext cx="8191500" cy="4019550"/>
          </a:xfrm>
          <a:prstGeom prst="rect">
            <a:avLst/>
          </a:prstGeom>
        </p:spPr>
      </p:pic>
      <p:pic>
        <p:nvPicPr>
          <p:cNvPr id="11" name="Picture 2" descr="Jean-Marc Jancovici — Wikipédia">
            <a:extLst>
              <a:ext uri="{FF2B5EF4-FFF2-40B4-BE49-F238E27FC236}">
                <a16:creationId xmlns:a16="http://schemas.microsoft.com/office/drawing/2014/main" id="{FCB4EF10-28ED-499E-BF59-CAA7BF6A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95" y="4789124"/>
            <a:ext cx="1046419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3C3F6D8-EDC5-4696-98CF-9B2D702F83CE}"/>
              </a:ext>
            </a:extLst>
          </p:cNvPr>
          <p:cNvSpPr txBox="1"/>
          <p:nvPr/>
        </p:nvSpPr>
        <p:spPr>
          <a:xfrm>
            <a:off x="3455371" y="5682654"/>
            <a:ext cx="3707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Jean-Marc </a:t>
            </a:r>
            <a:r>
              <a:rPr lang="fr-FR" dirty="0" err="1"/>
              <a:t>Jancovici</a:t>
            </a:r>
            <a:r>
              <a:rPr lang="fr-FR" dirty="0"/>
              <a:t> – Mines de PARIS</a:t>
            </a:r>
          </a:p>
          <a:p>
            <a:r>
              <a:rPr lang="fr-FR"/>
              <a:t>Polytechnicien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2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Impacts environnementaux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359558-5280-4EB5-894F-49DAC9462FC8}"/>
              </a:ext>
            </a:extLst>
          </p:cNvPr>
          <p:cNvSpPr txBox="1"/>
          <p:nvPr/>
        </p:nvSpPr>
        <p:spPr>
          <a:xfrm>
            <a:off x="1358272" y="1086520"/>
            <a:ext cx="645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La chine a utilisé plus de ciment en 3 ans que les USA en 1 siècle.</a:t>
            </a:r>
          </a:p>
        </p:txBody>
      </p:sp>
      <p:pic>
        <p:nvPicPr>
          <p:cNvPr id="6" name="Picture 2" descr="Nouvel aéroport de Pékin : qui ira à Daxing ? | Air Journal">
            <a:extLst>
              <a:ext uri="{FF2B5EF4-FFF2-40B4-BE49-F238E27FC236}">
                <a16:creationId xmlns:a16="http://schemas.microsoft.com/office/drawing/2014/main" id="{6A1850A7-A6C1-483C-A875-3610A27B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69987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ine : le nouvel aéroport Pékin-Daxing officiellement inauguré | Air  Journal">
            <a:extLst>
              <a:ext uri="{FF2B5EF4-FFF2-40B4-BE49-F238E27FC236}">
                <a16:creationId xmlns:a16="http://schemas.microsoft.com/office/drawing/2014/main" id="{66CA1138-F5E6-44B5-B546-81152338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43" y="1860411"/>
            <a:ext cx="1627268" cy="122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0DDC809-942C-4663-82BC-76F268F476DE}"/>
              </a:ext>
            </a:extLst>
          </p:cNvPr>
          <p:cNvSpPr txBox="1"/>
          <p:nvPr/>
        </p:nvSpPr>
        <p:spPr>
          <a:xfrm>
            <a:off x="1331640" y="3595824"/>
            <a:ext cx="1695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Aéroport de Pékin</a:t>
            </a:r>
          </a:p>
        </p:txBody>
      </p:sp>
      <p:pic>
        <p:nvPicPr>
          <p:cNvPr id="10" name="Picture 6" descr="Comment la Chine combat la pollution de l'air">
            <a:extLst>
              <a:ext uri="{FF2B5EF4-FFF2-40B4-BE49-F238E27FC236}">
                <a16:creationId xmlns:a16="http://schemas.microsoft.com/office/drawing/2014/main" id="{86D18272-D710-45D5-A74A-4EFF1E3A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09" y="4253151"/>
            <a:ext cx="2404120" cy="11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92A204-C04F-4D4D-8EAC-9C2824F78205}"/>
              </a:ext>
            </a:extLst>
          </p:cNvPr>
          <p:cNvSpPr txBox="1"/>
          <p:nvPr/>
        </p:nvSpPr>
        <p:spPr>
          <a:xfrm>
            <a:off x="6844731" y="5638870"/>
            <a:ext cx="156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Pollution à Pékin</a:t>
            </a:r>
          </a:p>
        </p:txBody>
      </p:sp>
      <p:pic>
        <p:nvPicPr>
          <p:cNvPr id="13" name="Picture 8" descr="Le plus long embouteillage de Chine a duré 11 jours">
            <a:extLst>
              <a:ext uri="{FF2B5EF4-FFF2-40B4-BE49-F238E27FC236}">
                <a16:creationId xmlns:a16="http://schemas.microsoft.com/office/drawing/2014/main" id="{2350B7D6-4D9D-4D8B-8B50-47EFA2129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51" y="1826519"/>
            <a:ext cx="16859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9C9B5D0-213B-4D52-BDA7-91112D89C1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4134518"/>
            <a:ext cx="2618656" cy="162619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0101E72-150C-4EAE-A916-21477FB29E41}"/>
              </a:ext>
            </a:extLst>
          </p:cNvPr>
          <p:cNvSpPr txBox="1"/>
          <p:nvPr/>
        </p:nvSpPr>
        <p:spPr>
          <a:xfrm>
            <a:off x="625927" y="5818183"/>
            <a:ext cx="2182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Barrage des trois gorges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8562C76-D4EE-4FDD-8842-17C88B3126AB}"/>
              </a:ext>
            </a:extLst>
          </p:cNvPr>
          <p:cNvSpPr txBox="1"/>
          <p:nvPr/>
        </p:nvSpPr>
        <p:spPr>
          <a:xfrm>
            <a:off x="4537023" y="3643355"/>
            <a:ext cx="1166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Autoroute</a:t>
            </a:r>
          </a:p>
        </p:txBody>
      </p:sp>
      <p:pic>
        <p:nvPicPr>
          <p:cNvPr id="18" name="Picture 12" descr="Les chiffres fous du TGV chinois - L'Express L'Expansion">
            <a:extLst>
              <a:ext uri="{FF2B5EF4-FFF2-40B4-BE49-F238E27FC236}">
                <a16:creationId xmlns:a16="http://schemas.microsoft.com/office/drawing/2014/main" id="{78833642-CD88-4254-AEA8-3445E8EE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75" y="4116257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B2966BE-1185-486E-9146-1B3253F3FCE5}"/>
              </a:ext>
            </a:extLst>
          </p:cNvPr>
          <p:cNvSpPr txBox="1"/>
          <p:nvPr/>
        </p:nvSpPr>
        <p:spPr>
          <a:xfrm>
            <a:off x="4455002" y="5848270"/>
            <a:ext cx="1166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TGV</a:t>
            </a:r>
          </a:p>
        </p:txBody>
      </p:sp>
      <p:pic>
        <p:nvPicPr>
          <p:cNvPr id="20" name="Picture 14" descr="Impact des mines à ciel ouvert dans l'exploitation des terres rares">
            <a:extLst>
              <a:ext uri="{FF2B5EF4-FFF2-40B4-BE49-F238E27FC236}">
                <a16:creationId xmlns:a16="http://schemas.microsoft.com/office/drawing/2014/main" id="{4CD50C4D-5850-4131-BB56-68911F36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09" y="1939389"/>
            <a:ext cx="2440854" cy="16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964B651-B395-4582-A875-893079462388}"/>
              </a:ext>
            </a:extLst>
          </p:cNvPr>
          <p:cNvSpPr txBox="1"/>
          <p:nvPr/>
        </p:nvSpPr>
        <p:spPr>
          <a:xfrm>
            <a:off x="6799834" y="3686106"/>
            <a:ext cx="1700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Mines terres rares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0936CB7-76DF-43BA-A7DC-6571C409C36F}"/>
              </a:ext>
            </a:extLst>
          </p:cNvPr>
          <p:cNvCxnSpPr/>
          <p:nvPr/>
        </p:nvCxnSpPr>
        <p:spPr>
          <a:xfrm>
            <a:off x="6156176" y="1585286"/>
            <a:ext cx="0" cy="43186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853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Impacts environnementaux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359558-5280-4EB5-894F-49DAC9462FC8}"/>
              </a:ext>
            </a:extLst>
          </p:cNvPr>
          <p:cNvSpPr txBox="1"/>
          <p:nvPr/>
        </p:nvSpPr>
        <p:spPr>
          <a:xfrm>
            <a:off x="539552" y="4081267"/>
            <a:ext cx="7488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Exemples :</a:t>
            </a:r>
          </a:p>
          <a:p>
            <a:endParaRPr lang="fr-FR" sz="1800" dirty="0"/>
          </a:p>
          <a:p>
            <a:r>
              <a:rPr lang="fr-FR" sz="1800" dirty="0"/>
              <a:t>Les principaux polluants de l’air de paris ont été divisés par 1000 depuis 1955. L’air de paris n’a jamais été aussi pur depuis le moyen </a:t>
            </a:r>
            <a:r>
              <a:rPr lang="fr-FR" sz="1800" dirty="0" err="1"/>
              <a:t>age</a:t>
            </a:r>
            <a:r>
              <a:rPr lang="fr-FR" sz="1800" dirty="0"/>
              <a:t>.</a:t>
            </a:r>
          </a:p>
          <a:p>
            <a:endParaRPr lang="fr-FR" dirty="0"/>
          </a:p>
          <a:p>
            <a:r>
              <a:rPr lang="fr-FR" dirty="0"/>
              <a:t>Il y a plus de forêts aujourd'hui sur Terre qu'il y a vingt ans. La Terre a gagné l'équivalent de l'Amazonie en surface forestière depuis l'an 2000.</a:t>
            </a:r>
          </a:p>
          <a:p>
            <a:endParaRPr lang="fr-FR" sz="1800" dirty="0"/>
          </a:p>
          <a:p>
            <a:r>
              <a:rPr lang="fr-FR" dirty="0"/>
              <a:t>Chaque humain rejette de CO</a:t>
            </a:r>
            <a:r>
              <a:rPr lang="fr-FR" sz="1400" dirty="0"/>
              <a:t>2</a:t>
            </a:r>
            <a:r>
              <a:rPr lang="fr-FR" dirty="0"/>
              <a:t> de environ 100 arbres.</a:t>
            </a:r>
            <a:endParaRPr lang="fr-FR" sz="1800" dirty="0"/>
          </a:p>
        </p:txBody>
      </p:sp>
      <p:pic>
        <p:nvPicPr>
          <p:cNvPr id="2" name="Image 1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7865E465-E799-9430-03FF-C1594BA93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084586"/>
            <a:ext cx="5174581" cy="29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1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11A141AA-4E77-4D45-9341-A4A0042E49C4}"/>
              </a:ext>
            </a:extLst>
          </p:cNvPr>
          <p:cNvSpPr/>
          <p:nvPr/>
        </p:nvSpPr>
        <p:spPr>
          <a:xfrm rot="872313">
            <a:off x="-35125" y="2042107"/>
            <a:ext cx="8783290" cy="4274048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Sciences industrielles de l’ingénieur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AB6FD4-7CEF-4512-93A2-948ABAB904D8}"/>
              </a:ext>
            </a:extLst>
          </p:cNvPr>
          <p:cNvSpPr txBox="1"/>
          <p:nvPr/>
        </p:nvSpPr>
        <p:spPr>
          <a:xfrm flipH="1">
            <a:off x="4427984" y="5877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Physique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087022-6F0B-42D0-AAAA-8B82D0DB5BA2}"/>
              </a:ext>
            </a:extLst>
          </p:cNvPr>
          <p:cNvSpPr/>
          <p:nvPr/>
        </p:nvSpPr>
        <p:spPr>
          <a:xfrm>
            <a:off x="6300192" y="1844824"/>
            <a:ext cx="2376264" cy="936104"/>
          </a:xfrm>
          <a:prstGeom prst="ellipse">
            <a:avLst/>
          </a:prstGeom>
          <a:solidFill>
            <a:srgbClr val="FFE78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Mathématique</a:t>
            </a:r>
          </a:p>
        </p:txBody>
      </p:sp>
      <p:sp>
        <p:nvSpPr>
          <p:cNvPr id="7" name="Flèche droite 34">
            <a:extLst>
              <a:ext uri="{FF2B5EF4-FFF2-40B4-BE49-F238E27FC236}">
                <a16:creationId xmlns:a16="http://schemas.microsoft.com/office/drawing/2014/main" id="{BE18E4F3-1B7C-4AF1-BD9D-B6A8329ACC03}"/>
              </a:ext>
            </a:extLst>
          </p:cNvPr>
          <p:cNvSpPr/>
          <p:nvPr/>
        </p:nvSpPr>
        <p:spPr>
          <a:xfrm rot="2644336">
            <a:off x="3166615" y="3519550"/>
            <a:ext cx="3867676" cy="216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995E5C-23BE-45A4-84EC-D8897198402A}"/>
              </a:ext>
            </a:extLst>
          </p:cNvPr>
          <p:cNvSpPr/>
          <p:nvPr/>
        </p:nvSpPr>
        <p:spPr>
          <a:xfrm>
            <a:off x="2483768" y="1916832"/>
            <a:ext cx="1368152" cy="1008112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Chimie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B8C3A31-C7C9-4140-B437-EAA222639EE3}"/>
              </a:ext>
            </a:extLst>
          </p:cNvPr>
          <p:cNvSpPr/>
          <p:nvPr/>
        </p:nvSpPr>
        <p:spPr>
          <a:xfrm>
            <a:off x="1115616" y="2780928"/>
            <a:ext cx="1296144" cy="936104"/>
          </a:xfrm>
          <a:prstGeom prst="ellipse">
            <a:avLst/>
          </a:prstGeom>
          <a:solidFill>
            <a:srgbClr val="9CFF8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SVT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58C188D-FDAF-465F-BC0B-C2604F1473A2}"/>
              </a:ext>
            </a:extLst>
          </p:cNvPr>
          <p:cNvSpPr/>
          <p:nvPr/>
        </p:nvSpPr>
        <p:spPr>
          <a:xfrm>
            <a:off x="5940152" y="4941168"/>
            <a:ext cx="2376264" cy="936104"/>
          </a:xfrm>
          <a:prstGeom prst="ellipse">
            <a:avLst/>
          </a:prstGeom>
          <a:solidFill>
            <a:srgbClr val="7CFE7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Sciences industrielles</a:t>
            </a:r>
          </a:p>
        </p:txBody>
      </p:sp>
      <p:sp>
        <p:nvSpPr>
          <p:cNvPr id="13" name="Flèche droite 50">
            <a:extLst>
              <a:ext uri="{FF2B5EF4-FFF2-40B4-BE49-F238E27FC236}">
                <a16:creationId xmlns:a16="http://schemas.microsoft.com/office/drawing/2014/main" id="{A68FE7AB-B518-4714-A76A-5A253BAF118C}"/>
              </a:ext>
            </a:extLst>
          </p:cNvPr>
          <p:cNvSpPr/>
          <p:nvPr/>
        </p:nvSpPr>
        <p:spPr>
          <a:xfrm rot="445831">
            <a:off x="4475204" y="5215434"/>
            <a:ext cx="1313197" cy="204897"/>
          </a:xfrm>
          <a:prstGeom prst="rightArrow">
            <a:avLst/>
          </a:prstGeom>
          <a:solidFill>
            <a:srgbClr val="C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52">
            <a:extLst>
              <a:ext uri="{FF2B5EF4-FFF2-40B4-BE49-F238E27FC236}">
                <a16:creationId xmlns:a16="http://schemas.microsoft.com/office/drawing/2014/main" id="{BBE30297-4537-485D-B23B-EC7AC1BBF0B0}"/>
              </a:ext>
            </a:extLst>
          </p:cNvPr>
          <p:cNvSpPr/>
          <p:nvPr/>
        </p:nvSpPr>
        <p:spPr>
          <a:xfrm rot="2238309">
            <a:off x="4885328" y="4501413"/>
            <a:ext cx="1317559" cy="206324"/>
          </a:xfrm>
          <a:prstGeom prst="rightArrow">
            <a:avLst/>
          </a:prstGeom>
          <a:solidFill>
            <a:srgbClr val="E18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D34E75E-7687-46A4-9C55-19CF22DBCC78}"/>
              </a:ext>
            </a:extLst>
          </p:cNvPr>
          <p:cNvSpPr/>
          <p:nvPr/>
        </p:nvSpPr>
        <p:spPr>
          <a:xfrm>
            <a:off x="3419872" y="3573016"/>
            <a:ext cx="1800200" cy="936104"/>
          </a:xfrm>
          <a:prstGeom prst="ellipse">
            <a:avLst/>
          </a:prstGeom>
          <a:solidFill>
            <a:srgbClr val="E181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Mécanique</a:t>
            </a:r>
          </a:p>
        </p:txBody>
      </p:sp>
      <p:sp>
        <p:nvSpPr>
          <p:cNvPr id="17" name="Flèche droite 22">
            <a:extLst>
              <a:ext uri="{FF2B5EF4-FFF2-40B4-BE49-F238E27FC236}">
                <a16:creationId xmlns:a16="http://schemas.microsoft.com/office/drawing/2014/main" id="{0FA84B5E-ACE2-45E3-BB42-03B07D4704C5}"/>
              </a:ext>
            </a:extLst>
          </p:cNvPr>
          <p:cNvSpPr/>
          <p:nvPr/>
        </p:nvSpPr>
        <p:spPr>
          <a:xfrm rot="937008">
            <a:off x="2744461" y="4637344"/>
            <a:ext cx="3124565" cy="233703"/>
          </a:xfrm>
          <a:prstGeom prst="rightArrow">
            <a:avLst/>
          </a:prstGeom>
          <a:solidFill>
            <a:srgbClr val="FF9C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7DB6B05-8712-429E-9867-F441440AB787}"/>
              </a:ext>
            </a:extLst>
          </p:cNvPr>
          <p:cNvSpPr/>
          <p:nvPr/>
        </p:nvSpPr>
        <p:spPr>
          <a:xfrm>
            <a:off x="755576" y="3933056"/>
            <a:ext cx="2160240" cy="1008112"/>
          </a:xfrm>
          <a:prstGeom prst="ellipse">
            <a:avLst/>
          </a:prstGeom>
          <a:solidFill>
            <a:srgbClr val="FF9C8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Informatique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C3F56C3-3E78-4E01-B58C-CEE0C43226DD}"/>
              </a:ext>
            </a:extLst>
          </p:cNvPr>
          <p:cNvSpPr/>
          <p:nvPr/>
        </p:nvSpPr>
        <p:spPr>
          <a:xfrm>
            <a:off x="2555776" y="4869160"/>
            <a:ext cx="2016224" cy="864096"/>
          </a:xfrm>
          <a:prstGeom prst="ellipse">
            <a:avLst/>
          </a:prstGeom>
          <a:solidFill>
            <a:srgbClr val="CFFF8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Electronique</a:t>
            </a:r>
          </a:p>
        </p:txBody>
      </p:sp>
    </p:spTree>
    <p:extLst>
      <p:ext uri="{BB962C8B-B14F-4D97-AF65-F5344CB8AC3E}">
        <p14:creationId xmlns:p14="http://schemas.microsoft.com/office/powerpoint/2010/main" val="30939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Faux impacts environnementaux</a:t>
            </a:r>
          </a:p>
        </p:txBody>
      </p:sp>
      <p:pic>
        <p:nvPicPr>
          <p:cNvPr id="3" name="Image 2" descr="Une image contenant texte, capture d’écran, Appareils électroniques, affichage&#10;&#10;Description générée automatiquement">
            <a:extLst>
              <a:ext uri="{FF2B5EF4-FFF2-40B4-BE49-F238E27FC236}">
                <a16:creationId xmlns:a16="http://schemas.microsoft.com/office/drawing/2014/main" id="{59F6D7A0-5158-033B-3CA4-FEA90A104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2557179" cy="1751740"/>
          </a:xfrm>
          <a:prstGeom prst="rect">
            <a:avLst/>
          </a:prstGeom>
        </p:spPr>
      </p:pic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76BE6D99-B7AF-9DD0-326A-BCF14A23C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38" y="3604844"/>
            <a:ext cx="2336046" cy="1299016"/>
          </a:xfrm>
          <a:prstGeom prst="rect">
            <a:avLst/>
          </a:prstGeom>
        </p:spPr>
      </p:pic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F2EB26A1-5F4C-105C-DEF2-A692B17B4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63170"/>
            <a:ext cx="3341693" cy="294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0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Faux impacts environnementaux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A2220F-C711-F4DD-CFD0-321C2B1B5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3" y="1515919"/>
            <a:ext cx="8366633" cy="42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99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Impacts environnementaux nucléaire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79207F2-5A5F-5F68-5035-92EE45FE2F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36912"/>
            <a:ext cx="288032" cy="27918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92AE0EC-E57A-C3FA-3BE9-C2C0F9C6C08D}"/>
              </a:ext>
            </a:extLst>
          </p:cNvPr>
          <p:cNvSpPr txBox="1"/>
          <p:nvPr/>
        </p:nvSpPr>
        <p:spPr>
          <a:xfrm>
            <a:off x="211442" y="1139751"/>
            <a:ext cx="400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Chaque français produit une pièce de 20 centimes de déchet nucléaire par an, 5g</a:t>
            </a:r>
          </a:p>
          <a:p>
            <a:pPr algn="ctr"/>
            <a:r>
              <a:rPr lang="fr-FR" dirty="0"/>
              <a:t>(70% de son énergie élec domicile)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79B0B14-E5EA-CBF0-ECBE-A016D0FF33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3"/>
          <a:stretch/>
        </p:blipFill>
        <p:spPr>
          <a:xfrm>
            <a:off x="4860032" y="1442464"/>
            <a:ext cx="3962400" cy="218997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B5B71C-4A33-38D7-8F0F-F58CDD294BD2}"/>
              </a:ext>
            </a:extLst>
          </p:cNvPr>
          <p:cNvSpPr txBox="1"/>
          <p:nvPr/>
        </p:nvSpPr>
        <p:spPr>
          <a:xfrm>
            <a:off x="4673462" y="1139751"/>
            <a:ext cx="400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Et 354 kg de déchets ménagers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2FE6D2E-9A34-16FB-0DC6-55E8C9D513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71754"/>
            <a:ext cx="3531413" cy="2354276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B3034E7E-126C-9775-DE53-5A29509A146D}"/>
              </a:ext>
            </a:extLst>
          </p:cNvPr>
          <p:cNvSpPr txBox="1"/>
          <p:nvPr/>
        </p:nvSpPr>
        <p:spPr>
          <a:xfrm>
            <a:off x="107504" y="3578600"/>
            <a:ext cx="4104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La totalité des déchets nucléaires des français depuis De Gaule tient dans une piscine olympique.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75FFB9C-A8BE-5767-3993-07AE5D861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42" y="4761906"/>
            <a:ext cx="4355237" cy="1693703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15C65D7-1D87-9946-0B42-6501A7BBC1A9}"/>
              </a:ext>
            </a:extLst>
          </p:cNvPr>
          <p:cNvSpPr txBox="1"/>
          <p:nvPr/>
        </p:nvSpPr>
        <p:spPr>
          <a:xfrm>
            <a:off x="4197080" y="3727261"/>
            <a:ext cx="4628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Les déchets nucléaires, on sait quoi en faire : on les enterre à 400m de profondeur, zone stable pour 2 milliards d’années (mine au </a:t>
            </a:r>
            <a:r>
              <a:rPr lang="fr-FR" dirty="0" err="1"/>
              <a:t>gabon</a:t>
            </a:r>
            <a:r>
              <a:rPr lang="fr-F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518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27385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Impacts environnementaux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A8C7BB-F8B9-EF10-D54B-0C72A1622537}"/>
              </a:ext>
            </a:extLst>
          </p:cNvPr>
          <p:cNvSpPr/>
          <p:nvPr/>
        </p:nvSpPr>
        <p:spPr>
          <a:xfrm>
            <a:off x="2104865" y="1483873"/>
            <a:ext cx="489654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578143-1108-A76A-10E6-63FE53D29823}"/>
              </a:ext>
            </a:extLst>
          </p:cNvPr>
          <p:cNvSpPr txBox="1"/>
          <p:nvPr/>
        </p:nvSpPr>
        <p:spPr>
          <a:xfrm>
            <a:off x="2899183" y="1048477"/>
            <a:ext cx="315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Nombre de mort pour 100 TWh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426808-F36C-8542-A9FC-2B2C74511B7A}"/>
              </a:ext>
            </a:extLst>
          </p:cNvPr>
          <p:cNvSpPr/>
          <p:nvPr/>
        </p:nvSpPr>
        <p:spPr>
          <a:xfrm>
            <a:off x="2104865" y="2012147"/>
            <a:ext cx="3949541" cy="198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354AC-4AFC-C8E8-93A7-66DA58B5F9D7}"/>
              </a:ext>
            </a:extLst>
          </p:cNvPr>
          <p:cNvSpPr/>
          <p:nvPr/>
        </p:nvSpPr>
        <p:spPr>
          <a:xfrm>
            <a:off x="2104865" y="2568005"/>
            <a:ext cx="3098574" cy="198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E66229-3F15-6068-16B8-9217DCB953AA}"/>
              </a:ext>
            </a:extLst>
          </p:cNvPr>
          <p:cNvSpPr/>
          <p:nvPr/>
        </p:nvSpPr>
        <p:spPr>
          <a:xfrm>
            <a:off x="2104865" y="3118404"/>
            <a:ext cx="362270" cy="198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9FA2CC-D40B-F83C-7D22-6CE7E4E99C2A}"/>
              </a:ext>
            </a:extLst>
          </p:cNvPr>
          <p:cNvSpPr txBox="1"/>
          <p:nvPr/>
        </p:nvSpPr>
        <p:spPr>
          <a:xfrm>
            <a:off x="399797" y="1392198"/>
            <a:ext cx="18722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Lignite</a:t>
            </a:r>
          </a:p>
          <a:p>
            <a:endParaRPr lang="fr-FR" dirty="0"/>
          </a:p>
          <a:p>
            <a:r>
              <a:rPr lang="fr-FR" dirty="0"/>
              <a:t>Charbon</a:t>
            </a:r>
          </a:p>
          <a:p>
            <a:endParaRPr lang="fr-FR" dirty="0"/>
          </a:p>
          <a:p>
            <a:r>
              <a:rPr lang="fr-FR" dirty="0"/>
              <a:t>Pétrole</a:t>
            </a:r>
          </a:p>
          <a:p>
            <a:endParaRPr lang="fr-FR" dirty="0"/>
          </a:p>
          <a:p>
            <a:r>
              <a:rPr lang="fr-FR" dirty="0"/>
              <a:t>Gaz</a:t>
            </a:r>
          </a:p>
          <a:p>
            <a:endParaRPr lang="fr-FR" dirty="0"/>
          </a:p>
          <a:p>
            <a:r>
              <a:rPr lang="fr-FR" dirty="0"/>
              <a:t>Nucléaire</a:t>
            </a:r>
          </a:p>
          <a:p>
            <a:endParaRPr lang="fr-FR" dirty="0"/>
          </a:p>
          <a:p>
            <a:r>
              <a:rPr lang="fr-FR" dirty="0"/>
              <a:t>Eolien</a:t>
            </a:r>
          </a:p>
          <a:p>
            <a:endParaRPr lang="fr-FR" dirty="0"/>
          </a:p>
          <a:p>
            <a:r>
              <a:rPr lang="fr-FR" dirty="0"/>
              <a:t>Hydroélectrique</a:t>
            </a:r>
          </a:p>
          <a:p>
            <a:endParaRPr lang="fr-FR" dirty="0"/>
          </a:p>
          <a:p>
            <a:r>
              <a:rPr lang="fr-FR" dirty="0"/>
              <a:t>Solaire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638B5AD-CAA9-554A-7C87-0A2AE59271ED}"/>
              </a:ext>
            </a:extLst>
          </p:cNvPr>
          <p:cNvSpPr txBox="1"/>
          <p:nvPr/>
        </p:nvSpPr>
        <p:spPr>
          <a:xfrm>
            <a:off x="7236296" y="1367695"/>
            <a:ext cx="18722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3272 morts</a:t>
            </a:r>
          </a:p>
          <a:p>
            <a:endParaRPr lang="fr-FR" dirty="0"/>
          </a:p>
          <a:p>
            <a:r>
              <a:rPr lang="fr-FR" dirty="0"/>
              <a:t>2462 morts</a:t>
            </a:r>
          </a:p>
          <a:p>
            <a:endParaRPr lang="fr-FR" dirty="0"/>
          </a:p>
          <a:p>
            <a:r>
              <a:rPr lang="fr-FR" dirty="0"/>
              <a:t>1843 morts</a:t>
            </a:r>
          </a:p>
          <a:p>
            <a:endParaRPr lang="fr-FR" dirty="0"/>
          </a:p>
          <a:p>
            <a:r>
              <a:rPr lang="fr-FR" dirty="0"/>
              <a:t>282 morts</a:t>
            </a:r>
          </a:p>
          <a:p>
            <a:endParaRPr lang="fr-FR" dirty="0"/>
          </a:p>
          <a:p>
            <a:r>
              <a:rPr lang="fr-FR" dirty="0"/>
              <a:t>7 morts</a:t>
            </a:r>
          </a:p>
          <a:p>
            <a:endParaRPr lang="fr-FR" dirty="0"/>
          </a:p>
          <a:p>
            <a:r>
              <a:rPr lang="fr-FR" dirty="0"/>
              <a:t>4 morts</a:t>
            </a:r>
          </a:p>
          <a:p>
            <a:endParaRPr lang="fr-FR" dirty="0"/>
          </a:p>
          <a:p>
            <a:r>
              <a:rPr lang="fr-FR" dirty="0"/>
              <a:t>2 morts</a:t>
            </a:r>
          </a:p>
          <a:p>
            <a:endParaRPr lang="fr-FR" dirty="0"/>
          </a:p>
          <a:p>
            <a:r>
              <a:rPr lang="fr-FR" dirty="0"/>
              <a:t>2 morts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B7C7F86-EC76-9146-5888-7E004292A575}"/>
              </a:ext>
            </a:extLst>
          </p:cNvPr>
          <p:cNvCxnSpPr/>
          <p:nvPr/>
        </p:nvCxnSpPr>
        <p:spPr>
          <a:xfrm>
            <a:off x="2104865" y="3644113"/>
            <a:ext cx="0" cy="2880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2E75F25-D9AD-B1C6-6E5D-CCFE377CBBF2}"/>
              </a:ext>
            </a:extLst>
          </p:cNvPr>
          <p:cNvCxnSpPr/>
          <p:nvPr/>
        </p:nvCxnSpPr>
        <p:spPr>
          <a:xfrm>
            <a:off x="2104865" y="4148169"/>
            <a:ext cx="0" cy="28803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CC0B9A4-3253-60FE-7EB8-0375F6CEAF1B}"/>
              </a:ext>
            </a:extLst>
          </p:cNvPr>
          <p:cNvCxnSpPr/>
          <p:nvPr/>
        </p:nvCxnSpPr>
        <p:spPr>
          <a:xfrm>
            <a:off x="2120248" y="4724233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4BA8772-45C3-62D3-8B68-616C433FF108}"/>
              </a:ext>
            </a:extLst>
          </p:cNvPr>
          <p:cNvCxnSpPr/>
          <p:nvPr/>
        </p:nvCxnSpPr>
        <p:spPr>
          <a:xfrm>
            <a:off x="2120248" y="5300297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F3FD256D-ABE7-1B1A-079F-B122CCCA2635}"/>
              </a:ext>
            </a:extLst>
          </p:cNvPr>
          <p:cNvSpPr txBox="1"/>
          <p:nvPr/>
        </p:nvSpPr>
        <p:spPr>
          <a:xfrm>
            <a:off x="332493" y="5579453"/>
            <a:ext cx="8288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Toutes catastrophes nucléaires inclues, Fukushima = 0 mort par le surplus de radiation, Bhopal en inde usine chimique = 5000 morts du coup le nucléaire en France a sauvé la vie de 2 millions de personnes dans le monde</a:t>
            </a:r>
          </a:p>
          <a:p>
            <a:r>
              <a:rPr lang="fr-FR" sz="1600" dirty="0"/>
              <a:t>L’éolien utilise 10 fois plus de métal que le nucléaire par KWh.</a:t>
            </a:r>
          </a:p>
          <a:p>
            <a:r>
              <a:rPr lang="fr-FR" sz="1600" dirty="0"/>
              <a:t>L’hydrogène coute plus d’énergie à faire qu’il en rapporte puisqu’il n’existe pas à l’état naturel.</a:t>
            </a:r>
          </a:p>
        </p:txBody>
      </p:sp>
      <p:pic>
        <p:nvPicPr>
          <p:cNvPr id="8" name="Image 7" descr="Une image contenant texte, intérieur, sombre&#10;&#10;Description générée automatiquement">
            <a:extLst>
              <a:ext uri="{FF2B5EF4-FFF2-40B4-BE49-F238E27FC236}">
                <a16:creationId xmlns:a16="http://schemas.microsoft.com/office/drawing/2014/main" id="{C46F49C5-0F2D-F4EB-D548-2C91F7AA3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08" y="3279196"/>
            <a:ext cx="986395" cy="9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62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CAO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B1A4A74-41B0-4AF3-9559-B977110C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9051" t="3563" r="109" b="13751"/>
          <a:stretch>
            <a:fillRect/>
          </a:stretch>
        </p:blipFill>
        <p:spPr bwMode="auto">
          <a:xfrm>
            <a:off x="12818" y="2225101"/>
            <a:ext cx="5256076" cy="34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BA506A-A1A0-4D41-90E7-D817CC944856}"/>
              </a:ext>
            </a:extLst>
          </p:cNvPr>
          <p:cNvSpPr/>
          <p:nvPr/>
        </p:nvSpPr>
        <p:spPr>
          <a:xfrm>
            <a:off x="4036371" y="4299040"/>
            <a:ext cx="5076056" cy="2664296"/>
          </a:xfrm>
          <a:prstGeom prst="rect">
            <a:avLst/>
          </a:prstGeom>
          <a:solidFill>
            <a:schemeClr val="bg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ED3E151-9818-4864-A306-08801911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083" y="942048"/>
            <a:ext cx="5796644" cy="131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Map">
            <a:extLst>
              <a:ext uri="{FF2B5EF4-FFF2-40B4-BE49-F238E27FC236}">
                <a16:creationId xmlns:a16="http://schemas.microsoft.com/office/drawing/2014/main" id="{CBEE24FE-C8EF-406D-9890-FF26DD6C5DE9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0547" y="2354824"/>
            <a:ext cx="313184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Simon\Desktop\GIFbalancoire.gif">
            <a:extLst>
              <a:ext uri="{FF2B5EF4-FFF2-40B4-BE49-F238E27FC236}">
                <a16:creationId xmlns:a16="http://schemas.microsoft.com/office/drawing/2014/main" id="{AA0C1AA5-2B19-43E5-89FE-96B8FC486A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73" y="2973041"/>
            <a:ext cx="3032137" cy="2701359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70A848A-E11B-4C7B-A86C-F8F90AB2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8731" t="20469" r="21221" b="54922"/>
          <a:stretch>
            <a:fillRect/>
          </a:stretch>
        </p:blipFill>
        <p:spPr bwMode="auto">
          <a:xfrm>
            <a:off x="4045441" y="4371048"/>
            <a:ext cx="5066986" cy="116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DA8D816-4F4E-4779-8977-88468423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8731" t="58859" r="21221" b="17024"/>
          <a:stretch>
            <a:fillRect/>
          </a:stretch>
        </p:blipFill>
        <p:spPr bwMode="auto">
          <a:xfrm>
            <a:off x="4114031" y="5595184"/>
            <a:ext cx="4998395" cy="11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1327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 err="1"/>
              <a:t>bdd</a:t>
            </a:r>
            <a:endParaRPr 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952034-676C-3BA4-69B4-3C5E6386D9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416824" cy="494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044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 err="1"/>
              <a:t>bdd</a:t>
            </a:r>
            <a:endParaRPr 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2B3BDB-A28D-1B3D-1067-6294B2910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340768"/>
            <a:ext cx="662722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Les relations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E177A79-A46B-4E34-AC4C-B6CAADBB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16595"/>
            <a:ext cx="93283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9361CD-9E46-4157-AC80-7DD394D0BC03}"/>
              </a:ext>
            </a:extLst>
          </p:cNvPr>
          <p:cNvSpPr txBox="1"/>
          <p:nvPr/>
        </p:nvSpPr>
        <p:spPr>
          <a:xfrm>
            <a:off x="1547664" y="1516595"/>
            <a:ext cx="73355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Association :</a:t>
            </a:r>
            <a:r>
              <a:rPr lang="fr-FR" dirty="0"/>
              <a:t>	A utilise B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Dépendance :</a:t>
            </a:r>
            <a:r>
              <a:rPr lang="fr-FR" dirty="0"/>
              <a:t> 	X dépend de Y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Agrégation : </a:t>
            </a:r>
            <a:r>
              <a:rPr lang="fr-FR" dirty="0"/>
              <a:t>	X entre dans la composition de Y </a:t>
            </a:r>
            <a:r>
              <a:rPr lang="fr-FR" u="sng" dirty="0"/>
              <a:t>sans être indispensable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Composition : </a:t>
            </a:r>
            <a:r>
              <a:rPr lang="fr-FR" dirty="0"/>
              <a:t>	X entre dans la composition de Y et </a:t>
            </a:r>
            <a:r>
              <a:rPr lang="fr-FR" u="sng" dirty="0"/>
              <a:t>est indispensable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Généralisation :</a:t>
            </a:r>
            <a:r>
              <a:rPr lang="fr-FR" dirty="0"/>
              <a:t>	X est une sorte de Y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Conteneur :</a:t>
            </a:r>
            <a:r>
              <a:rPr lang="fr-FR" dirty="0"/>
              <a:t>	Y contient X</a:t>
            </a:r>
          </a:p>
        </p:txBody>
      </p:sp>
    </p:spTree>
    <p:extLst>
      <p:ext uri="{BB962C8B-B14F-4D97-AF65-F5344CB8AC3E}">
        <p14:creationId xmlns:p14="http://schemas.microsoft.com/office/powerpoint/2010/main" val="3851547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Diagramme de blocs internes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987E6A-10A2-335F-0F39-E1E644966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40" y="1196752"/>
            <a:ext cx="7452320" cy="52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53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Chaîne fonctionnelle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3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Domaines d'application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7A4F8598-7099-475E-BC87-2838E30EA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268760"/>
            <a:ext cx="3635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pour l’eau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5B552627-FC7A-402C-AE54-44E89895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340768"/>
            <a:ext cx="3635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pour la santé</a:t>
            </a: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4EA7CE59-FFCF-4886-8D1B-B2D8C38ED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149080"/>
            <a:ext cx="3635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pour l’énergie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BFAD01-C14D-4A00-8158-1B82433D3993}"/>
              </a:ext>
            </a:extLst>
          </p:cNvPr>
          <p:cNvSpPr txBox="1"/>
          <p:nvPr/>
        </p:nvSpPr>
        <p:spPr>
          <a:xfrm>
            <a:off x="5448813" y="3550158"/>
            <a:ext cx="2383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Cœur artificiel, Robot </a:t>
            </a:r>
            <a:r>
              <a:rPr lang="fr-FR" sz="1400" dirty="0" err="1"/>
              <a:t>DaVinci</a:t>
            </a:r>
            <a:r>
              <a:rPr lang="fr-FR" sz="1400" dirty="0"/>
              <a:t> </a:t>
            </a:r>
          </a:p>
        </p:txBody>
      </p:sp>
      <p:pic>
        <p:nvPicPr>
          <p:cNvPr id="25" name="Picture 10" descr="La centrale au sol Germasolar, près de Séville">
            <a:extLst>
              <a:ext uri="{FF2B5EF4-FFF2-40B4-BE49-F238E27FC236}">
                <a16:creationId xmlns:a16="http://schemas.microsoft.com/office/drawing/2014/main" id="{99FD52AF-C3F8-48BB-BDBD-8912E3CE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725144"/>
            <a:ext cx="2952328" cy="166068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6" name="Text Box 16">
            <a:extLst>
              <a:ext uri="{FF2B5EF4-FFF2-40B4-BE49-F238E27FC236}">
                <a16:creationId xmlns:a16="http://schemas.microsoft.com/office/drawing/2014/main" id="{027D9E91-7224-4D25-9E1E-DF9590780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4149080"/>
            <a:ext cx="3635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pour le transport</a:t>
            </a:r>
          </a:p>
        </p:txBody>
      </p:sp>
      <p:pic>
        <p:nvPicPr>
          <p:cNvPr id="27" name="Picture 11" descr="78ac90d66badc9ca67b7b31a5a13257d93b37157">
            <a:extLst>
              <a:ext uri="{FF2B5EF4-FFF2-40B4-BE49-F238E27FC236}">
                <a16:creationId xmlns:a16="http://schemas.microsoft.com/office/drawing/2014/main" id="{CE8C8EB6-2567-44CE-B64E-4B4CDF2AA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581128"/>
            <a:ext cx="1950161" cy="12961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8D103CC-2FEF-4E84-B33B-6E8C98B07E6C}"/>
              </a:ext>
            </a:extLst>
          </p:cNvPr>
          <p:cNvSpPr txBox="1"/>
          <p:nvPr/>
        </p:nvSpPr>
        <p:spPr>
          <a:xfrm>
            <a:off x="7236296" y="5949280"/>
            <a:ext cx="1516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574 km/h LGV Est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A67FEC1-9519-4CB2-BAD3-B8026236119D}"/>
              </a:ext>
            </a:extLst>
          </p:cNvPr>
          <p:cNvSpPr txBox="1"/>
          <p:nvPr/>
        </p:nvSpPr>
        <p:spPr>
          <a:xfrm>
            <a:off x="1043608" y="6381328"/>
            <a:ext cx="2404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Central solaire de </a:t>
            </a:r>
            <a:r>
              <a:rPr lang="fr-FR" sz="1400" dirty="0" err="1"/>
              <a:t>Targassonne</a:t>
            </a:r>
            <a:endParaRPr lang="fr-FR" sz="1400" dirty="0"/>
          </a:p>
        </p:txBody>
      </p:sp>
      <p:sp>
        <p:nvSpPr>
          <p:cNvPr id="30" name="Rectangle 8" descr="R8 arriere">
            <a:extLst>
              <a:ext uri="{FF2B5EF4-FFF2-40B4-BE49-F238E27FC236}">
                <a16:creationId xmlns:a16="http://schemas.microsoft.com/office/drawing/2014/main" id="{BAEAED58-24D9-46C7-9D46-0DAC0CA3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25144"/>
            <a:ext cx="2357264" cy="1457672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31" name="Picture 9" descr="airbusA380Paris-2">
            <a:extLst>
              <a:ext uri="{FF2B5EF4-FFF2-40B4-BE49-F238E27FC236}">
                <a16:creationId xmlns:a16="http://schemas.microsoft.com/office/drawing/2014/main" id="{CE0BF01A-2B55-4900-AC3C-28C7A58C5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5805264"/>
            <a:ext cx="1584176" cy="86453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4A61FA0C-50CB-4FF8-8187-55DD1C92B920}"/>
              </a:ext>
            </a:extLst>
          </p:cNvPr>
          <p:cNvSpPr txBox="1"/>
          <p:nvPr/>
        </p:nvSpPr>
        <p:spPr>
          <a:xfrm>
            <a:off x="7164288" y="633478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A380 A350</a:t>
            </a:r>
          </a:p>
          <a:p>
            <a:endParaRPr lang="fr-FR" sz="14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8F67C98-BE45-4DE7-87F4-722638F40F6C}"/>
              </a:ext>
            </a:extLst>
          </p:cNvPr>
          <p:cNvSpPr txBox="1"/>
          <p:nvPr/>
        </p:nvSpPr>
        <p:spPr>
          <a:xfrm>
            <a:off x="1716299" y="3653153"/>
            <a:ext cx="126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Dessalement</a:t>
            </a:r>
          </a:p>
          <a:p>
            <a:endParaRPr lang="fr-FR" sz="1600" dirty="0"/>
          </a:p>
        </p:txBody>
      </p:sp>
      <p:pic>
        <p:nvPicPr>
          <p:cNvPr id="34" name="Picture 4" descr="RÃ©sultat de recherche d'images pour &quot;coeur artificiel&quot;">
            <a:extLst>
              <a:ext uri="{FF2B5EF4-FFF2-40B4-BE49-F238E27FC236}">
                <a16:creationId xmlns:a16="http://schemas.microsoft.com/office/drawing/2014/main" id="{21AAD396-C25D-4467-B403-57B2AABDA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09"/>
          <a:stretch/>
        </p:blipFill>
        <p:spPr bwMode="auto">
          <a:xfrm>
            <a:off x="6830301" y="1936391"/>
            <a:ext cx="1889803" cy="1499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Ã©sultat de recherche d'images pour &quot;robot chirurgical&quot;">
            <a:extLst>
              <a:ext uri="{FF2B5EF4-FFF2-40B4-BE49-F238E27FC236}">
                <a16:creationId xmlns:a16="http://schemas.microsoft.com/office/drawing/2014/main" id="{69C6F30C-8A1B-4D10-99A6-15ADADC5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927051"/>
            <a:ext cx="2160704" cy="1499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Perth usine dessalement osmose inverse">
            <a:extLst>
              <a:ext uri="{FF2B5EF4-FFF2-40B4-BE49-F238E27FC236}">
                <a16:creationId xmlns:a16="http://schemas.microsoft.com/office/drawing/2014/main" id="{549FDA67-7F6B-4025-A889-205DAEAED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51" y="1972816"/>
            <a:ext cx="235029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22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Energie et puissance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DED18E-AFAD-4B35-A5CA-46F2CCF3A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639732"/>
            <a:ext cx="6591534" cy="470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93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Puissance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C3AAA5-5FC7-4D5E-8A3E-FF0FCFB9B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43455"/>
            <a:ext cx="6624736" cy="54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795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Puissance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40FD85-11FD-466A-8A49-1597ACADF1FD}"/>
              </a:ext>
            </a:extLst>
          </p:cNvPr>
          <p:cNvSpPr txBox="1"/>
          <p:nvPr/>
        </p:nvSpPr>
        <p:spPr>
          <a:xfrm>
            <a:off x="179512" y="1355329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Puissance = débit d’énergie</a:t>
            </a:r>
          </a:p>
        </p:txBody>
      </p:sp>
      <p:sp>
        <p:nvSpPr>
          <p:cNvPr id="6" name="Flèche droite 12">
            <a:extLst>
              <a:ext uri="{FF2B5EF4-FFF2-40B4-BE49-F238E27FC236}">
                <a16:creationId xmlns:a16="http://schemas.microsoft.com/office/drawing/2014/main" id="{E148B53B-1BAB-4617-8638-1C78DCDCC85C}"/>
              </a:ext>
            </a:extLst>
          </p:cNvPr>
          <p:cNvSpPr/>
          <p:nvPr/>
        </p:nvSpPr>
        <p:spPr>
          <a:xfrm>
            <a:off x="2699792" y="3587577"/>
            <a:ext cx="432048" cy="628648"/>
          </a:xfrm>
          <a:prstGeom prst="rightArrow">
            <a:avLst/>
          </a:prstGeom>
          <a:solidFill>
            <a:srgbClr val="26B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15">
            <a:extLst>
              <a:ext uri="{FF2B5EF4-FFF2-40B4-BE49-F238E27FC236}">
                <a16:creationId xmlns:a16="http://schemas.microsoft.com/office/drawing/2014/main" id="{E059EBF1-C814-44D5-BF06-18924954C3B1}"/>
              </a:ext>
            </a:extLst>
          </p:cNvPr>
          <p:cNvSpPr/>
          <p:nvPr/>
        </p:nvSpPr>
        <p:spPr>
          <a:xfrm>
            <a:off x="5508104" y="3587577"/>
            <a:ext cx="432048" cy="628648"/>
          </a:xfrm>
          <a:prstGeom prst="rightArrow">
            <a:avLst/>
          </a:prstGeom>
          <a:solidFill>
            <a:srgbClr val="26B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4" descr="Résultat de recherche d'images pour &quot;moteur électrique&quot;">
            <a:extLst>
              <a:ext uri="{FF2B5EF4-FFF2-40B4-BE49-F238E27FC236}">
                <a16:creationId xmlns:a16="http://schemas.microsoft.com/office/drawing/2014/main" id="{7F2DD20F-2AAD-4A73-BB4E-8D587E69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491880" y="3155529"/>
            <a:ext cx="1728192" cy="1341890"/>
          </a:xfrm>
          <a:prstGeom prst="rect">
            <a:avLst/>
          </a:prstGeom>
          <a:noFill/>
        </p:spPr>
      </p:pic>
      <p:pic>
        <p:nvPicPr>
          <p:cNvPr id="10" name="Picture 6" descr="Afficher l'image d'origine">
            <a:extLst>
              <a:ext uri="{FF2B5EF4-FFF2-40B4-BE49-F238E27FC236}">
                <a16:creationId xmlns:a16="http://schemas.microsoft.com/office/drawing/2014/main" id="{F0123365-0528-4DCB-9A76-BE9D6500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2204" t="-1926" r="30508" b="1772"/>
          <a:stretch>
            <a:fillRect/>
          </a:stretch>
        </p:blipFill>
        <p:spPr bwMode="auto">
          <a:xfrm>
            <a:off x="539552" y="1211313"/>
            <a:ext cx="1584176" cy="3744416"/>
          </a:xfrm>
          <a:prstGeom prst="rect">
            <a:avLst/>
          </a:prstGeom>
          <a:noFill/>
        </p:spPr>
      </p:pic>
      <p:pic>
        <p:nvPicPr>
          <p:cNvPr id="11" name="Picture 8" descr="Afficher l'image d'origine">
            <a:extLst>
              <a:ext uri="{FF2B5EF4-FFF2-40B4-BE49-F238E27FC236}">
                <a16:creationId xmlns:a16="http://schemas.microsoft.com/office/drawing/2014/main" id="{96766161-844C-4A84-B777-467074604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795489"/>
            <a:ext cx="1493534" cy="1995315"/>
          </a:xfrm>
          <a:prstGeom prst="rect">
            <a:avLst/>
          </a:prstGeom>
          <a:noFill/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B0A0A05-EECC-4DD8-B43B-E50AFD656A7B}"/>
              </a:ext>
            </a:extLst>
          </p:cNvPr>
          <p:cNvSpPr txBox="1"/>
          <p:nvPr/>
        </p:nvSpPr>
        <p:spPr>
          <a:xfrm>
            <a:off x="611560" y="5243761"/>
            <a:ext cx="7637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puissance d’un moteur, c’est la capacité d’un système a convertir de l’énergie.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568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Puissance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B56252-F88D-8F95-2796-85AFC4550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829" y="1124744"/>
            <a:ext cx="6493346" cy="53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83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Moteur électrique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05565F-AB3C-42E1-8BA6-AD09BB88B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23" y="1844824"/>
            <a:ext cx="6233950" cy="404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24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Pompe hydraulique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CFF8A1-334A-4D57-947E-0838C6B2A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67857"/>
            <a:ext cx="2823275" cy="21301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863CEB-149F-4850-9125-987689915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5" y="1319183"/>
            <a:ext cx="2160240" cy="16584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E95B35-40E6-4A8E-A049-B1F7E94B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" y="3952859"/>
            <a:ext cx="2952151" cy="22141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7A375A-89B0-4734-98A2-42B1FE245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498115"/>
            <a:ext cx="2508710" cy="17998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A3B9FF-4C55-454A-B03E-493EA3AB4E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3136" y="4328061"/>
            <a:ext cx="2452446" cy="16349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E09CFF-CE47-4C88-B73B-51F6249A99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32" y="1543939"/>
            <a:ext cx="2567947" cy="19259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E9038DF-980E-479F-8139-CAA0455C9E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65" y="1684363"/>
            <a:ext cx="2776374" cy="17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3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D94B289-9452-43E8-B304-E132C91D8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31640" y="3227111"/>
            <a:ext cx="6408712" cy="35933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9F785C-3702-4B83-BE96-E2FD4AAE5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56" y="37564"/>
            <a:ext cx="6116684" cy="343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24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Vérin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47E3D4-26D4-4782-B159-B86707FBC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7056784" cy="3423249"/>
          </a:xfrm>
          <a:prstGeom prst="rect">
            <a:avLst/>
          </a:prstGeom>
        </p:spPr>
      </p:pic>
      <p:sp>
        <p:nvSpPr>
          <p:cNvPr id="13" name="Zone de texte 2">
            <a:extLst>
              <a:ext uri="{FF2B5EF4-FFF2-40B4-BE49-F238E27FC236}">
                <a16:creationId xmlns:a16="http://schemas.microsoft.com/office/drawing/2014/main" id="{9CC587BF-CBA6-48BA-9E9D-E1EBCCE4E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332" y="5068763"/>
            <a:ext cx="864096" cy="35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Tige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37CA50C-0C62-44D5-B457-7DDEA75FE5BF}"/>
              </a:ext>
            </a:extLst>
          </p:cNvPr>
          <p:cNvCxnSpPr>
            <a:cxnSpLocks/>
          </p:cNvCxnSpPr>
          <p:nvPr/>
        </p:nvCxnSpPr>
        <p:spPr>
          <a:xfrm>
            <a:off x="1496854" y="4653136"/>
            <a:ext cx="482858" cy="438449"/>
          </a:xfrm>
          <a:prstGeom prst="line">
            <a:avLst/>
          </a:prstGeom>
          <a:ln w="38100">
            <a:solidFill>
              <a:srgbClr val="FF33C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 de texte 2">
            <a:extLst>
              <a:ext uri="{FF2B5EF4-FFF2-40B4-BE49-F238E27FC236}">
                <a16:creationId xmlns:a16="http://schemas.microsoft.com/office/drawing/2014/main" id="{F0A8E16E-4784-4829-B572-0B5A834E6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605" y="2198069"/>
            <a:ext cx="864096" cy="35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Corps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0A6616D-2DBD-4913-9B53-5C0318BA1BDC}"/>
              </a:ext>
            </a:extLst>
          </p:cNvPr>
          <p:cNvCxnSpPr>
            <a:cxnSpLocks/>
          </p:cNvCxnSpPr>
          <p:nvPr/>
        </p:nvCxnSpPr>
        <p:spPr>
          <a:xfrm flipH="1" flipV="1">
            <a:off x="2857184" y="2547367"/>
            <a:ext cx="673988" cy="568585"/>
          </a:xfrm>
          <a:prstGeom prst="line">
            <a:avLst/>
          </a:prstGeom>
          <a:ln w="38100">
            <a:solidFill>
              <a:srgbClr val="FF33C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 de texte 2">
            <a:extLst>
              <a:ext uri="{FF2B5EF4-FFF2-40B4-BE49-F238E27FC236}">
                <a16:creationId xmlns:a16="http://schemas.microsoft.com/office/drawing/2014/main" id="{623ACEBF-7D63-4A54-ACBE-A96D72DE8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475" y="1902953"/>
            <a:ext cx="1728192" cy="64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Joint d’étanchéité torique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54980D8-944C-44CA-8154-407158597F06}"/>
              </a:ext>
            </a:extLst>
          </p:cNvPr>
          <p:cNvCxnSpPr>
            <a:cxnSpLocks/>
          </p:cNvCxnSpPr>
          <p:nvPr/>
        </p:nvCxnSpPr>
        <p:spPr>
          <a:xfrm flipH="1" flipV="1">
            <a:off x="4712571" y="2331742"/>
            <a:ext cx="778789" cy="597898"/>
          </a:xfrm>
          <a:prstGeom prst="line">
            <a:avLst/>
          </a:prstGeom>
          <a:ln w="38100">
            <a:solidFill>
              <a:srgbClr val="FF33C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A960501-A621-49B0-A96E-8B481354C942}"/>
              </a:ext>
            </a:extLst>
          </p:cNvPr>
          <p:cNvCxnSpPr>
            <a:cxnSpLocks/>
          </p:cNvCxnSpPr>
          <p:nvPr/>
        </p:nvCxnSpPr>
        <p:spPr>
          <a:xfrm flipH="1" flipV="1">
            <a:off x="5713478" y="2025443"/>
            <a:ext cx="3032" cy="1084157"/>
          </a:xfrm>
          <a:prstGeom prst="line">
            <a:avLst/>
          </a:prstGeom>
          <a:ln w="38100">
            <a:solidFill>
              <a:srgbClr val="FF33C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 de texte 2">
            <a:extLst>
              <a:ext uri="{FF2B5EF4-FFF2-40B4-BE49-F238E27FC236}">
                <a16:creationId xmlns:a16="http://schemas.microsoft.com/office/drawing/2014/main" id="{6A2D0DE5-CE42-47A1-B10A-09504D4A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3" y="1626677"/>
            <a:ext cx="864096" cy="35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Piston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Zone de texte 2">
            <a:extLst>
              <a:ext uri="{FF2B5EF4-FFF2-40B4-BE49-F238E27FC236}">
                <a16:creationId xmlns:a16="http://schemas.microsoft.com/office/drawing/2014/main" id="{C2A0F68A-1B46-406E-B9AA-BEFBB9414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5604740"/>
            <a:ext cx="3637857" cy="6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Orifices d’admission et de refoulement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D466B47-2C37-4A0B-AEFB-F96F321A4600}"/>
              </a:ext>
            </a:extLst>
          </p:cNvPr>
          <p:cNvCxnSpPr>
            <a:cxnSpLocks/>
          </p:cNvCxnSpPr>
          <p:nvPr/>
        </p:nvCxnSpPr>
        <p:spPr>
          <a:xfrm>
            <a:off x="3062458" y="4426872"/>
            <a:ext cx="1325061" cy="1131745"/>
          </a:xfrm>
          <a:prstGeom prst="line">
            <a:avLst/>
          </a:prstGeom>
          <a:ln w="38100">
            <a:solidFill>
              <a:srgbClr val="FF33C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124EBC3-DF65-4785-BF5D-008553420666}"/>
              </a:ext>
            </a:extLst>
          </p:cNvPr>
          <p:cNvCxnSpPr>
            <a:cxnSpLocks/>
          </p:cNvCxnSpPr>
          <p:nvPr/>
        </p:nvCxnSpPr>
        <p:spPr>
          <a:xfrm flipH="1">
            <a:off x="5837664" y="2996952"/>
            <a:ext cx="581302" cy="1508287"/>
          </a:xfrm>
          <a:prstGeom prst="line">
            <a:avLst/>
          </a:prstGeom>
          <a:ln w="38100">
            <a:solidFill>
              <a:srgbClr val="FF33C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 de texte 2">
            <a:extLst>
              <a:ext uri="{FF2B5EF4-FFF2-40B4-BE49-F238E27FC236}">
                <a16:creationId xmlns:a16="http://schemas.microsoft.com/office/drawing/2014/main" id="{3718D945-5B23-4DCF-93E5-0996472CD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414" y="4505239"/>
            <a:ext cx="1728192" cy="64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Chambres haute et basse pression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74DD218-5B73-4C5A-A11D-F5A5276DEDAE}"/>
              </a:ext>
            </a:extLst>
          </p:cNvPr>
          <p:cNvCxnSpPr>
            <a:cxnSpLocks/>
          </p:cNvCxnSpPr>
          <p:nvPr/>
        </p:nvCxnSpPr>
        <p:spPr>
          <a:xfrm>
            <a:off x="4066888" y="3974331"/>
            <a:ext cx="785526" cy="606797"/>
          </a:xfrm>
          <a:prstGeom prst="line">
            <a:avLst/>
          </a:prstGeom>
          <a:ln w="38100">
            <a:solidFill>
              <a:srgbClr val="FF33C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5603C63-2AA1-4998-9ED2-D03805F7DC42}"/>
              </a:ext>
            </a:extLst>
          </p:cNvPr>
          <p:cNvCxnSpPr>
            <a:cxnSpLocks/>
          </p:cNvCxnSpPr>
          <p:nvPr/>
        </p:nvCxnSpPr>
        <p:spPr>
          <a:xfrm flipH="1">
            <a:off x="6372200" y="3307658"/>
            <a:ext cx="910230" cy="2250959"/>
          </a:xfrm>
          <a:prstGeom prst="line">
            <a:avLst/>
          </a:prstGeom>
          <a:ln w="38100">
            <a:solidFill>
              <a:srgbClr val="FF33CC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4940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Vérin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71A979-D746-41BC-8DA1-65C598629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82994"/>
            <a:ext cx="4608512" cy="9354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D3AF76-57ED-447C-BB8B-141891C17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84" y="1860090"/>
            <a:ext cx="4395166" cy="8539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18BE1F-704D-47BD-BFE6-1F454734F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9" y="4287839"/>
            <a:ext cx="3600973" cy="15937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C73675-A660-4EA2-B656-221B361B7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10" y="4139548"/>
            <a:ext cx="3554430" cy="144969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43B434B-5E97-4B9C-8482-D0A2176488BE}"/>
              </a:ext>
            </a:extLst>
          </p:cNvPr>
          <p:cNvSpPr txBox="1"/>
          <p:nvPr/>
        </p:nvSpPr>
        <p:spPr>
          <a:xfrm>
            <a:off x="611560" y="1362038"/>
            <a:ext cx="142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Vérin linéaire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A2B6D77-F324-4272-A5EC-BA419F729E7E}"/>
              </a:ext>
            </a:extLst>
          </p:cNvPr>
          <p:cNvSpPr txBox="1"/>
          <p:nvPr/>
        </p:nvSpPr>
        <p:spPr>
          <a:xfrm>
            <a:off x="723485" y="3650859"/>
            <a:ext cx="130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Vérin rotatif</a:t>
            </a:r>
          </a:p>
        </p:txBody>
      </p:sp>
    </p:spTree>
    <p:extLst>
      <p:ext uri="{BB962C8B-B14F-4D97-AF65-F5344CB8AC3E}">
        <p14:creationId xmlns:p14="http://schemas.microsoft.com/office/powerpoint/2010/main" val="24608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Chaîne de puissance et d’information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70A708-B5D8-4028-842A-156C96BDC9D3}"/>
              </a:ext>
            </a:extLst>
          </p:cNvPr>
          <p:cNvSpPr txBox="1"/>
          <p:nvPr/>
        </p:nvSpPr>
        <p:spPr>
          <a:xfrm>
            <a:off x="2879304" y="2249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B30156-5DDD-48C2-8B18-306A4AF4F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1766" y="1457400"/>
            <a:ext cx="346336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1979908-81BB-449F-9804-F7406B09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601416"/>
            <a:ext cx="242650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3112598-29E2-4991-9982-B64221DD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032" y="3977680"/>
            <a:ext cx="1603775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DB88FD5-6675-4B88-8A35-E503E49F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672" y="4121696"/>
            <a:ext cx="64722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B6B89BAE-C66E-40FA-BE8F-0358895F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1272" y="1601416"/>
            <a:ext cx="2520280" cy="159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BE641392-7ABE-4913-867D-E81A665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204" y="5416798"/>
            <a:ext cx="2304256" cy="81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CA5D4027-40F9-48B4-B8EA-92EE03BC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99784" y="4049688"/>
            <a:ext cx="183632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ADAD8B-F1B1-403A-A5C5-46260F2F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52" y="336588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670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Domaines d'application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7E8D5673-B272-4322-924B-0DB3ECC43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268760"/>
            <a:ext cx="3635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du génie civil</a:t>
            </a: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768F5F99-8CEB-4331-A6FF-AE7D59780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992" y="1268760"/>
            <a:ext cx="4896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pour la communication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1A696E24-AB95-4998-9708-5082CD248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344065"/>
            <a:ext cx="29378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en intelligence artificielle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14FCCDAA-ACFA-43A4-8710-935BB1210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469" y="4173496"/>
            <a:ext cx="2520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en électronique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3BCB6D3-35E8-4559-851D-CD423AE3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907" t="11454" r="-1072" b="11230"/>
          <a:stretch>
            <a:fillRect/>
          </a:stretch>
        </p:blipFill>
        <p:spPr bwMode="auto">
          <a:xfrm>
            <a:off x="611560" y="1844824"/>
            <a:ext cx="3744416" cy="19442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01C5AA-B32E-4395-B86F-8900A72298CE}"/>
              </a:ext>
            </a:extLst>
          </p:cNvPr>
          <p:cNvSpPr txBox="1"/>
          <p:nvPr/>
        </p:nvSpPr>
        <p:spPr>
          <a:xfrm>
            <a:off x="1619672" y="3861048"/>
            <a:ext cx="15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Viaduc de Millau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4859F23-DB4D-4A7F-A7F1-ADE3B1C1C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844824"/>
            <a:ext cx="3248520" cy="21612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057D00C1-2E2F-4619-A71A-E07A3347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8881" y="5080252"/>
            <a:ext cx="1378470" cy="141277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" name="Picture 2" descr="Résultat de recherche d'images pour &quot;intelligence artificielle film&quot;">
            <a:extLst>
              <a:ext uri="{FF2B5EF4-FFF2-40B4-BE49-F238E27FC236}">
                <a16:creationId xmlns:a16="http://schemas.microsoft.com/office/drawing/2014/main" id="{DDF48F02-DF98-48FC-BAA9-FD9F1E3E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3588" y="5291753"/>
            <a:ext cx="1800200" cy="1008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2" descr="Résultat de recherche d'images pour &quot;WhatsApp&quot;">
            <a:extLst>
              <a:ext uri="{FF2B5EF4-FFF2-40B4-BE49-F238E27FC236}">
                <a16:creationId xmlns:a16="http://schemas.microsoft.com/office/drawing/2014/main" id="{62AC15E1-42AD-40FF-8FA1-DCA14B85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6992" y="6107359"/>
            <a:ext cx="582390" cy="453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67CE1C7-3E91-4581-8B06-645120830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229" y="4978183"/>
            <a:ext cx="1635251" cy="1635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 Box 16">
            <a:extLst>
              <a:ext uri="{FF2B5EF4-FFF2-40B4-BE49-F238E27FC236}">
                <a16:creationId xmlns:a16="http://schemas.microsoft.com/office/drawing/2014/main" id="{C99CD1C1-1394-4B69-B7E1-8044E5F55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745" y="4199602"/>
            <a:ext cx="2520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400" dirty="0">
                <a:latin typeface="Calibri" pitchFamily="34" charset="0"/>
              </a:rPr>
              <a:t>Ingénieur dans le luxe</a:t>
            </a:r>
          </a:p>
        </p:txBody>
      </p:sp>
    </p:spTree>
    <p:extLst>
      <p:ext uri="{BB962C8B-B14F-4D97-AF65-F5344CB8AC3E}">
        <p14:creationId xmlns:p14="http://schemas.microsoft.com/office/powerpoint/2010/main" val="11617291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4139952" y="26369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96752"/>
            <a:ext cx="5149080" cy="151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221088"/>
            <a:ext cx="5472608" cy="129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5589240"/>
            <a:ext cx="565907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Flèche courbée vers la droite 16"/>
          <p:cNvSpPr/>
          <p:nvPr/>
        </p:nvSpPr>
        <p:spPr>
          <a:xfrm>
            <a:off x="2699792" y="980728"/>
            <a:ext cx="360040" cy="504056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Flèche courbée vers la droite 17"/>
          <p:cNvSpPr/>
          <p:nvPr/>
        </p:nvSpPr>
        <p:spPr>
          <a:xfrm>
            <a:off x="2699792" y="3717032"/>
            <a:ext cx="360040" cy="504056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 courbée vers la droite 18"/>
          <p:cNvSpPr/>
          <p:nvPr/>
        </p:nvSpPr>
        <p:spPr>
          <a:xfrm>
            <a:off x="2699792" y="5229200"/>
            <a:ext cx="360040" cy="504056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0" y="3068960"/>
            <a:ext cx="31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Chaîne de puissance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0"/>
            <a:ext cx="4464496" cy="135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lèche courbée vers la droite 11"/>
          <p:cNvSpPr/>
          <p:nvPr/>
        </p:nvSpPr>
        <p:spPr>
          <a:xfrm>
            <a:off x="2699792" y="2276872"/>
            <a:ext cx="360040" cy="504056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37649A-B583-433B-BCE6-D86E356A2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928" y="2917571"/>
            <a:ext cx="5383250" cy="115645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4860032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8" name="Flèche courbée vers la droite 17"/>
          <p:cNvSpPr/>
          <p:nvPr/>
        </p:nvSpPr>
        <p:spPr>
          <a:xfrm>
            <a:off x="2411760" y="2636912"/>
            <a:ext cx="360040" cy="504056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lèche courbée vers la droite 18"/>
          <p:cNvSpPr/>
          <p:nvPr/>
        </p:nvSpPr>
        <p:spPr>
          <a:xfrm>
            <a:off x="2483768" y="4869160"/>
            <a:ext cx="360040" cy="504056"/>
          </a:xfrm>
          <a:prstGeom prst="curvedRigh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157" y="3091586"/>
            <a:ext cx="3600400" cy="179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5085184"/>
            <a:ext cx="3744416" cy="15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0" y="3068960"/>
            <a:ext cx="2206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Chaîne</a:t>
            </a:r>
          </a:p>
          <a:p>
            <a:pPr algn="ctr"/>
            <a:r>
              <a:rPr lang="fr-FR" sz="2800" dirty="0"/>
              <a:t>d’information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6A1FFC-9F02-4509-BC77-43101D4C8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193167"/>
            <a:ext cx="5191869" cy="272287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de puissance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F94B44-22DC-4BC0-A82D-8850C680A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0" y="1052736"/>
            <a:ext cx="5829300" cy="31813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9DAFC0-3F60-4A33-B9E9-5B3C87A0A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727" y="4194022"/>
            <a:ext cx="54768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83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de puissance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9C831D-4F61-451D-A462-A062DE268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537" y="1337306"/>
            <a:ext cx="58769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16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Pré-actionneur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6EA8D9-FA1D-4326-B44A-956CEC2C3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264702"/>
            <a:ext cx="76390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490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de puissance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AAA4B5-360E-48D3-AC9B-CA12C754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251917"/>
            <a:ext cx="72771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59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de puissance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3F161D-04B1-479E-B6DB-3AA2AE1B1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28" y="1336140"/>
            <a:ext cx="7216982" cy="45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838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de puissance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B8EF2E-4CE5-4D92-971D-9F7B50858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626" y="1268760"/>
            <a:ext cx="6498747" cy="48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56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d’information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2C5038-B540-4880-A46B-2509725C5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262" y="1412776"/>
            <a:ext cx="57054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463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d’information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A930C4-F2C9-4A63-8DCA-D673CFB5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66" y="1108220"/>
            <a:ext cx="5489659" cy="55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99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19336277-CCD2-E9B7-AFC7-6AB85465D270}"/>
              </a:ext>
            </a:extLst>
          </p:cNvPr>
          <p:cNvSpPr/>
          <p:nvPr/>
        </p:nvSpPr>
        <p:spPr>
          <a:xfrm>
            <a:off x="107504" y="1072895"/>
            <a:ext cx="8640960" cy="5705872"/>
          </a:xfrm>
          <a:prstGeom prst="ellipse">
            <a:avLst/>
          </a:prstGeom>
          <a:solidFill>
            <a:srgbClr val="99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1D7B942-8A67-BE09-9A76-3DEECB3CF041}"/>
              </a:ext>
            </a:extLst>
          </p:cNvPr>
          <p:cNvSpPr/>
          <p:nvPr/>
        </p:nvSpPr>
        <p:spPr>
          <a:xfrm>
            <a:off x="1835696" y="1916831"/>
            <a:ext cx="5472608" cy="4032449"/>
          </a:xfrm>
          <a:prstGeom prst="ellipse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Systèmes mécatroniques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41A649A-3491-48AD-ABB4-76EBC6C297DA}"/>
              </a:ext>
            </a:extLst>
          </p:cNvPr>
          <p:cNvSpPr/>
          <p:nvPr/>
        </p:nvSpPr>
        <p:spPr>
          <a:xfrm>
            <a:off x="3131840" y="2780928"/>
            <a:ext cx="3024336" cy="22448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 descr="Une image contenant roue, voiture, véhicule, Véhicule terrestre&#10;&#10;Description générée automatiquement">
            <a:extLst>
              <a:ext uri="{FF2B5EF4-FFF2-40B4-BE49-F238E27FC236}">
                <a16:creationId xmlns:a16="http://schemas.microsoft.com/office/drawing/2014/main" id="{371339F3-664F-78C3-D937-E0BC0064D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97" y="3017381"/>
            <a:ext cx="969510" cy="969510"/>
          </a:xfrm>
          <a:prstGeom prst="rect">
            <a:avLst/>
          </a:prstGeom>
        </p:spPr>
      </p:pic>
      <p:pic>
        <p:nvPicPr>
          <p:cNvPr id="32" name="Image 31" descr="Une image contenant habits, garçon, personne, jeune enfant&#10;&#10;Description générée automatiquement">
            <a:extLst>
              <a:ext uri="{FF2B5EF4-FFF2-40B4-BE49-F238E27FC236}">
                <a16:creationId xmlns:a16="http://schemas.microsoft.com/office/drawing/2014/main" id="{CC9A6748-ECFC-C4F1-612D-2AC72982D9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79" y="3292875"/>
            <a:ext cx="1201109" cy="120929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BB6D7D2-05AA-4EFF-B584-EA559E2F5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171" y="4014476"/>
            <a:ext cx="774846" cy="466746"/>
          </a:xfrm>
          <a:prstGeom prst="rect">
            <a:avLst/>
          </a:prstGeom>
        </p:spPr>
      </p:pic>
      <p:pic>
        <p:nvPicPr>
          <p:cNvPr id="40" name="Image 39" descr="Une image contenant transport, rouge, capture d’écran, véhicule&#10;&#10;Description générée automatiquement">
            <a:extLst>
              <a:ext uri="{FF2B5EF4-FFF2-40B4-BE49-F238E27FC236}">
                <a16:creationId xmlns:a16="http://schemas.microsoft.com/office/drawing/2014/main" id="{E6DDE149-0EB4-DF7F-ECE1-14B22DCF9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3" y="3708280"/>
            <a:ext cx="1032367" cy="1032367"/>
          </a:xfrm>
          <a:prstGeom prst="rect">
            <a:avLst/>
          </a:prstGeom>
        </p:spPr>
      </p:pic>
      <p:pic>
        <p:nvPicPr>
          <p:cNvPr id="44" name="Image 43" descr="Une image contenant transport, avion, Transport aérien, véhicule&#10;&#10;Description générée automatiquement">
            <a:extLst>
              <a:ext uri="{FF2B5EF4-FFF2-40B4-BE49-F238E27FC236}">
                <a16:creationId xmlns:a16="http://schemas.microsoft.com/office/drawing/2014/main" id="{9E98AE00-48CF-1242-4758-A042935D80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05" y="4952451"/>
            <a:ext cx="1371045" cy="642746"/>
          </a:xfrm>
          <a:prstGeom prst="rect">
            <a:avLst/>
          </a:prstGeom>
        </p:spPr>
      </p:pic>
      <p:pic>
        <p:nvPicPr>
          <p:cNvPr id="46" name="Image 45" descr="Une image contenant transport, avion, espace, jet&#10;&#10;Description générée automatiquement">
            <a:extLst>
              <a:ext uri="{FF2B5EF4-FFF2-40B4-BE49-F238E27FC236}">
                <a16:creationId xmlns:a16="http://schemas.microsoft.com/office/drawing/2014/main" id="{B8666943-32E4-FD4E-EAEA-5A86042AB8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75" y="3589177"/>
            <a:ext cx="945526" cy="94552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303346A9-1F16-0ABD-78B4-2D7B17215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03" y="3054900"/>
            <a:ext cx="559605" cy="653380"/>
          </a:xfrm>
          <a:prstGeom prst="rect">
            <a:avLst/>
          </a:prstGeom>
        </p:spPr>
      </p:pic>
      <p:pic>
        <p:nvPicPr>
          <p:cNvPr id="50" name="Image 49" descr="Une image contenant plein air, bâtiment, ciel, Pont en béton&#10;&#10;Description générée automatiquement">
            <a:extLst>
              <a:ext uri="{FF2B5EF4-FFF2-40B4-BE49-F238E27FC236}">
                <a16:creationId xmlns:a16="http://schemas.microsoft.com/office/drawing/2014/main" id="{5A2A57D4-1BAE-C4CA-8F07-9F5B8D74B3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055" y="4118376"/>
            <a:ext cx="825062" cy="550041"/>
          </a:xfrm>
          <a:prstGeom prst="rect">
            <a:avLst/>
          </a:prstGeom>
        </p:spPr>
      </p:pic>
      <p:pic>
        <p:nvPicPr>
          <p:cNvPr id="58" name="Image 57" descr="Une image contenant transport, roue, grue, véhicule&#10;&#10;Description générée automatiquement">
            <a:extLst>
              <a:ext uri="{FF2B5EF4-FFF2-40B4-BE49-F238E27FC236}">
                <a16:creationId xmlns:a16="http://schemas.microsoft.com/office/drawing/2014/main" id="{806AF8A5-8998-E885-75E6-9AB6079095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46" y="2356279"/>
            <a:ext cx="843666" cy="617298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7EB2CC5C-C2CB-0BA2-2E20-8ABA8705B9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3882" y="4076022"/>
            <a:ext cx="504787" cy="504787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7D75E815-2E8C-E4D3-9E8D-4826702334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84391" y="2302382"/>
            <a:ext cx="928785" cy="69457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1E690FFF-8238-3437-C59F-6254435DC1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5022" y="1327121"/>
            <a:ext cx="864096" cy="51326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E4F2142B-AAAD-2A18-AAD4-C345282616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25188" y="4418939"/>
            <a:ext cx="554833" cy="554833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02DE4165-4557-A8A2-12BB-E08EDDD88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3688" y="5346545"/>
            <a:ext cx="969510" cy="740749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DFA466D0-A13A-DEDA-7C0C-132F209F74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3209" y="2872706"/>
            <a:ext cx="401856" cy="469840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F1F0A0CE-FBCB-9DE5-F8BA-A38F1B1F85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02425" y="2435868"/>
            <a:ext cx="865637" cy="509731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E6836D04-D600-45F5-BD28-A33B88E133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5776" y="1352266"/>
            <a:ext cx="722089" cy="72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725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d’information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9727D7-FC75-41B6-8752-F8B07259D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052736"/>
            <a:ext cx="5181228" cy="56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121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Chaine d’information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7DBE41-4B57-49D3-A237-9602CBE1B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416942"/>
            <a:ext cx="59721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324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Capteurs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A6FDF50-F318-4365-97BF-195BE4F3E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7218"/>
          <a:stretch/>
        </p:blipFill>
        <p:spPr bwMode="auto">
          <a:xfrm>
            <a:off x="863588" y="1601416"/>
            <a:ext cx="7416824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02617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3DEC8F-C30E-7BE6-7BB6-69A4B1457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34" y="1124744"/>
            <a:ext cx="7352320" cy="5606087"/>
          </a:xfrm>
          <a:prstGeom prst="rect">
            <a:avLst/>
          </a:prstGeom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Chaîne de puissance et d’information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859CB0-3D4C-48C4-ACBE-FC8C0FF6B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072" y="5466551"/>
            <a:ext cx="2764199" cy="2028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9C5E0A-D943-4A33-ADDD-9410766F6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214" y="5671376"/>
            <a:ext cx="2764199" cy="2028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90D1B21-5F60-4273-B8D2-E0C7F11ED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355" y="5837704"/>
            <a:ext cx="2764199" cy="20287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5A3E709-686F-4E9A-BD3F-B7B952934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04" y="6062874"/>
            <a:ext cx="2764199" cy="20287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EFF8987-A726-4E3D-AEF7-7CDBF29104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104" y="6259096"/>
            <a:ext cx="2764199" cy="20287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D5F4F44-46B6-41C8-86B2-E04D18A8D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8104" y="6470576"/>
            <a:ext cx="2764199" cy="202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695570-7D79-26D3-68BF-732DE2229D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8072" y="5250814"/>
            <a:ext cx="2871808" cy="2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7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CC57B7-039E-5506-CF3F-56FEE8BD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23" y="1196752"/>
            <a:ext cx="9144000" cy="4791456"/>
          </a:xfrm>
          <a:prstGeom prst="rect">
            <a:avLst/>
          </a:prstGeom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Chaîne de puissance et d’information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0164D6-1498-4574-8608-22D505066AEA}"/>
              </a:ext>
            </a:extLst>
          </p:cNvPr>
          <p:cNvSpPr txBox="1"/>
          <p:nvPr/>
        </p:nvSpPr>
        <p:spPr>
          <a:xfrm>
            <a:off x="532405" y="4625069"/>
            <a:ext cx="122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batteries Lithium-ion </a:t>
            </a:r>
            <a:endParaRPr lang="fr-FR" sz="1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0C06AE-10E6-4E93-971E-7CCF3E0B236C}"/>
              </a:ext>
            </a:extLst>
          </p:cNvPr>
          <p:cNvSpPr txBox="1"/>
          <p:nvPr/>
        </p:nvSpPr>
        <p:spPr>
          <a:xfrm>
            <a:off x="3220647" y="4569380"/>
            <a:ext cx="138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oteur à courant continu </a:t>
            </a:r>
            <a:endParaRPr lang="fr-FR" sz="11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FDAFF3-403E-4D96-9702-E5C0458640FC}"/>
              </a:ext>
            </a:extLst>
          </p:cNvPr>
          <p:cNvSpPr txBox="1"/>
          <p:nvPr/>
        </p:nvSpPr>
        <p:spPr>
          <a:xfrm>
            <a:off x="1992057" y="4622140"/>
            <a:ext cx="122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Hacheur </a:t>
            </a:r>
            <a:endParaRPr lang="fr-FR" sz="11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AE311E-3B03-4006-904E-26AB6C21E507}"/>
              </a:ext>
            </a:extLst>
          </p:cNvPr>
          <p:cNvSpPr txBox="1"/>
          <p:nvPr/>
        </p:nvSpPr>
        <p:spPr>
          <a:xfrm>
            <a:off x="4750655" y="4621975"/>
            <a:ext cx="122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éducteur</a:t>
            </a:r>
            <a:endParaRPr lang="fr-FR" sz="11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EA55DE-50CA-41E0-B07C-1EFDDD844088}"/>
              </a:ext>
            </a:extLst>
          </p:cNvPr>
          <p:cNvSpPr txBox="1"/>
          <p:nvPr/>
        </p:nvSpPr>
        <p:spPr>
          <a:xfrm>
            <a:off x="4215071" y="2459834"/>
            <a:ext cx="1611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 électronique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5FCCFC-FB4B-4A5C-BE15-82608ACFA0B3}"/>
              </a:ext>
            </a:extLst>
          </p:cNvPr>
          <p:cNvSpPr txBox="1"/>
          <p:nvPr/>
        </p:nvSpPr>
        <p:spPr>
          <a:xfrm>
            <a:off x="8349859" y="2912500"/>
            <a:ext cx="686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 sans débit</a:t>
            </a:r>
            <a:endParaRPr lang="fr-FR" sz="11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5072B18-CA66-44DC-ABC7-A50D17EA7999}"/>
              </a:ext>
            </a:extLst>
          </p:cNvPr>
          <p:cNvSpPr txBox="1"/>
          <p:nvPr/>
        </p:nvSpPr>
        <p:spPr>
          <a:xfrm>
            <a:off x="1130058" y="1835423"/>
            <a:ext cx="1385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Consignes</a:t>
            </a:r>
            <a:endParaRPr lang="fr-FR" sz="11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63E5E1-913A-4CBC-A492-4ACFBFF92D42}"/>
              </a:ext>
            </a:extLst>
          </p:cNvPr>
          <p:cNvSpPr txBox="1"/>
          <p:nvPr/>
        </p:nvSpPr>
        <p:spPr>
          <a:xfrm>
            <a:off x="2415071" y="2961503"/>
            <a:ext cx="3286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capteurs (débitmètre, pressostats…) </a:t>
            </a:r>
            <a:endParaRPr lang="fr-FR" sz="10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523B35E-45EF-45A0-BC58-0DD1DC7AB2D0}"/>
              </a:ext>
            </a:extLst>
          </p:cNvPr>
          <p:cNvSpPr txBox="1"/>
          <p:nvPr/>
        </p:nvSpPr>
        <p:spPr>
          <a:xfrm>
            <a:off x="2416837" y="2265944"/>
            <a:ext cx="18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Pupitre de commande</a:t>
            </a:r>
            <a:endParaRPr lang="fr-FR" sz="11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925BAA6-B846-471A-B734-41CD92E5C310}"/>
              </a:ext>
            </a:extLst>
          </p:cNvPr>
          <p:cNvSpPr txBox="1"/>
          <p:nvPr/>
        </p:nvSpPr>
        <p:spPr>
          <a:xfrm>
            <a:off x="8161639" y="4636557"/>
            <a:ext cx="1385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Membranes</a:t>
            </a:r>
            <a:endParaRPr lang="fr-FR" sz="11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0BCEED6-DBAB-4D83-88C7-EC6B8761BC9C}"/>
              </a:ext>
            </a:extLst>
          </p:cNvPr>
          <p:cNvSpPr txBox="1"/>
          <p:nvPr/>
        </p:nvSpPr>
        <p:spPr>
          <a:xfrm>
            <a:off x="1208414" y="3446986"/>
            <a:ext cx="138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 électrique</a:t>
            </a:r>
            <a:endParaRPr lang="fr-FR" sz="1100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4C691F-0244-4B2F-BB45-B385C603DF46}"/>
              </a:ext>
            </a:extLst>
          </p:cNvPr>
          <p:cNvSpPr txBox="1"/>
          <p:nvPr/>
        </p:nvSpPr>
        <p:spPr>
          <a:xfrm>
            <a:off x="2706715" y="3511343"/>
            <a:ext cx="138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électrique</a:t>
            </a:r>
            <a:endParaRPr lang="fr-FR" sz="11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79DD18-AFCC-4776-A933-AF088247B536}"/>
              </a:ext>
            </a:extLst>
          </p:cNvPr>
          <p:cNvSpPr txBox="1"/>
          <p:nvPr/>
        </p:nvSpPr>
        <p:spPr>
          <a:xfrm>
            <a:off x="4094845" y="3325461"/>
            <a:ext cx="1021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mécanique de rotation</a:t>
            </a:r>
            <a:endParaRPr lang="fr-FR" sz="11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9CEE6F1-86B1-4307-ADF1-4DDEDE46B74C}"/>
              </a:ext>
            </a:extLst>
          </p:cNvPr>
          <p:cNvSpPr txBox="1"/>
          <p:nvPr/>
        </p:nvSpPr>
        <p:spPr>
          <a:xfrm>
            <a:off x="7591087" y="1776806"/>
            <a:ext cx="1171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Informations lumineuses</a:t>
            </a:r>
            <a:endParaRPr lang="fr-FR" sz="1100" b="1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7D1890D-6881-40FE-B13F-7E348CFCF37C}"/>
              </a:ext>
            </a:extLst>
          </p:cNvPr>
          <p:cNvSpPr txBox="1"/>
          <p:nvPr/>
        </p:nvSpPr>
        <p:spPr>
          <a:xfrm>
            <a:off x="5924123" y="2337066"/>
            <a:ext cx="18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upitre de commande</a:t>
            </a:r>
            <a:endParaRPr lang="fr-FR" sz="1100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E7F7368-AEBE-4040-ADF9-FAA0F67420C9}"/>
              </a:ext>
            </a:extLst>
          </p:cNvPr>
          <p:cNvSpPr txBox="1"/>
          <p:nvPr/>
        </p:nvSpPr>
        <p:spPr>
          <a:xfrm>
            <a:off x="8393754" y="5422606"/>
            <a:ext cx="737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 avec débit</a:t>
            </a:r>
            <a:endParaRPr lang="fr-FR" sz="11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E096241-CCBF-40E7-9301-4A934879BFA1}"/>
              </a:ext>
            </a:extLst>
          </p:cNvPr>
          <p:cNvSpPr txBox="1"/>
          <p:nvPr/>
        </p:nvSpPr>
        <p:spPr>
          <a:xfrm>
            <a:off x="5364950" y="3319059"/>
            <a:ext cx="1021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mécanique de rotation</a:t>
            </a:r>
            <a:endParaRPr lang="fr-FR" sz="1100" b="1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20AEC9F-0FC5-441C-A88E-DD0CB08B76ED}"/>
              </a:ext>
            </a:extLst>
          </p:cNvPr>
          <p:cNvSpPr txBox="1"/>
          <p:nvPr/>
        </p:nvSpPr>
        <p:spPr>
          <a:xfrm>
            <a:off x="6753956" y="3485255"/>
            <a:ext cx="118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 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hydraulique</a:t>
            </a:r>
            <a:endParaRPr lang="fr-FR" sz="1100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1616B8A-ED6A-4671-9B07-D40549D0056F}"/>
              </a:ext>
            </a:extLst>
          </p:cNvPr>
          <p:cNvSpPr txBox="1"/>
          <p:nvPr/>
        </p:nvSpPr>
        <p:spPr>
          <a:xfrm>
            <a:off x="6124210" y="4615825"/>
            <a:ext cx="135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Pompe volumétrique</a:t>
            </a:r>
            <a:endParaRPr lang="fr-FR" sz="1100" b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E129FB7-4972-499B-A720-5BB95A81D790}"/>
              </a:ext>
            </a:extLst>
          </p:cNvPr>
          <p:cNvSpPr txBox="1"/>
          <p:nvPr/>
        </p:nvSpPr>
        <p:spPr>
          <a:xfrm>
            <a:off x="5804745" y="2738752"/>
            <a:ext cx="1385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Commande</a:t>
            </a:r>
            <a:endParaRPr lang="fr-FR" sz="1100" b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74E6E8A-DAE0-4512-BC18-B5E7F0369C93}"/>
              </a:ext>
            </a:extLst>
          </p:cNvPr>
          <p:cNvSpPr txBox="1"/>
          <p:nvPr/>
        </p:nvSpPr>
        <p:spPr>
          <a:xfrm>
            <a:off x="837026" y="2613722"/>
            <a:ext cx="138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Mesures (débit, pression… )</a:t>
            </a:r>
            <a:endParaRPr lang="fr-FR" sz="1100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D2499C2-E2E9-4400-813C-F6064217447A}"/>
              </a:ext>
            </a:extLst>
          </p:cNvPr>
          <p:cNvSpPr txBox="1"/>
          <p:nvPr/>
        </p:nvSpPr>
        <p:spPr>
          <a:xfrm>
            <a:off x="7657337" y="4183728"/>
            <a:ext cx="947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Pomper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2704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Activité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ED985D-2794-44B9-B0F4-63F552BC3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196752"/>
            <a:ext cx="7509271" cy="19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885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Chaîne de puissance et d’information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FD54D9-27AC-9CC9-E236-EF1BF7A0D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09" y="1286192"/>
            <a:ext cx="72961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04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Haute puissance et basse puissance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5DE127-6D22-4098-939F-C477EB9B1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628952"/>
            <a:ext cx="7543800" cy="2209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8DCAC6-2710-43E0-8F95-E502CDF51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87" y="1516994"/>
            <a:ext cx="69056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93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771800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08649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lèche droite 5"/>
          <p:cNvSpPr/>
          <p:nvPr/>
        </p:nvSpPr>
        <p:spPr>
          <a:xfrm rot="5400000">
            <a:off x="6120172" y="4113076"/>
            <a:ext cx="3528392" cy="57606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467544" y="4437112"/>
            <a:ext cx="7128792" cy="57606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1104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611560" y="1268760"/>
            <a:ext cx="7128792" cy="576064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c plein 12"/>
          <p:cNvSpPr/>
          <p:nvPr/>
        </p:nvSpPr>
        <p:spPr>
          <a:xfrm>
            <a:off x="2771800" y="1988840"/>
            <a:ext cx="3384376" cy="2115407"/>
          </a:xfrm>
          <a:prstGeom prst="blockArc">
            <a:avLst>
              <a:gd name="adj1" fmla="val 18593620"/>
              <a:gd name="adj2" fmla="val 1558154"/>
              <a:gd name="adj3" fmla="val 14671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 rot="7893732">
            <a:off x="5439778" y="3329238"/>
            <a:ext cx="359839" cy="714193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rc plein 10"/>
          <p:cNvSpPr/>
          <p:nvPr/>
        </p:nvSpPr>
        <p:spPr>
          <a:xfrm>
            <a:off x="611560" y="1988840"/>
            <a:ext cx="3384376" cy="2115407"/>
          </a:xfrm>
          <a:prstGeom prst="blockArc">
            <a:avLst>
              <a:gd name="adj1" fmla="val 8879575"/>
              <a:gd name="adj2" fmla="val 14092178"/>
              <a:gd name="adj3" fmla="val 1388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 rot="20757464">
            <a:off x="1568692" y="1854942"/>
            <a:ext cx="359839" cy="714193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619672" y="6211669"/>
            <a:ext cx="1150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couleurs</a:t>
            </a:r>
          </a:p>
          <a:p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619672" y="5877272"/>
            <a:ext cx="5866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chaîne d’information est au-dessus de la chaîne d’énergie.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3" grpId="0" animBg="1"/>
      <p:bldP spid="14" grpId="0" animBg="1"/>
      <p:bldP spid="11" grpId="0" animBg="1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QCM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AFAF78-1D77-8244-1FBF-9700AADC1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204864"/>
            <a:ext cx="7164288" cy="22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5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Un enseignement basé sur des systèmes réels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A848FB7-4C55-4C47-9D1A-93ABD3322AC1}"/>
              </a:ext>
            </a:extLst>
          </p:cNvPr>
          <p:cNvSpPr/>
          <p:nvPr/>
        </p:nvSpPr>
        <p:spPr>
          <a:xfrm>
            <a:off x="7151874" y="5867795"/>
            <a:ext cx="1804320" cy="553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Robovolc</a:t>
            </a:r>
            <a:br>
              <a:rPr lang="fr-FR" sz="1400" dirty="0"/>
            </a:br>
            <a:r>
              <a:rPr lang="fr-FR" sz="1400" dirty="0"/>
              <a:t>X ENS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6E55703-4412-4264-B52A-08EC4AD1EBF5}"/>
              </a:ext>
            </a:extLst>
          </p:cNvPr>
          <p:cNvGrpSpPr/>
          <p:nvPr/>
        </p:nvGrpSpPr>
        <p:grpSpPr>
          <a:xfrm>
            <a:off x="4233880" y="3800431"/>
            <a:ext cx="2514095" cy="2575446"/>
            <a:chOff x="4221688" y="3776047"/>
            <a:chExt cx="2514095" cy="257544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00857F9-C856-4B4A-89D0-E38260472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846"/>
            <a:stretch/>
          </p:blipFill>
          <p:spPr>
            <a:xfrm>
              <a:off x="4221688" y="4231821"/>
              <a:ext cx="2514095" cy="2119672"/>
            </a:xfrm>
            <a:prstGeom prst="rect">
              <a:avLst/>
            </a:prstGeom>
          </p:spPr>
        </p:pic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D693CE8-B669-463B-8F0C-2B7CEADEC7DB}"/>
                </a:ext>
              </a:extLst>
            </p:cNvPr>
            <p:cNvSpPr/>
            <p:nvPr/>
          </p:nvSpPr>
          <p:spPr>
            <a:xfrm>
              <a:off x="4559808" y="3776047"/>
              <a:ext cx="1892820" cy="48716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Bouée houlomotrice</a:t>
              </a:r>
            </a:p>
            <a:p>
              <a:pPr algn="ctr"/>
              <a:r>
                <a:rPr lang="fr-FR" sz="1400" dirty="0"/>
                <a:t>CCP PSI 2016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22CE048-B682-4646-9696-4238ED75A50C}"/>
              </a:ext>
            </a:extLst>
          </p:cNvPr>
          <p:cNvGrpSpPr/>
          <p:nvPr/>
        </p:nvGrpSpPr>
        <p:grpSpPr>
          <a:xfrm>
            <a:off x="544925" y="3866187"/>
            <a:ext cx="3264192" cy="2789485"/>
            <a:chOff x="0" y="945548"/>
            <a:chExt cx="3911225" cy="319734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A6A03C2-6834-4A58-8F0B-D806ABE37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378"/>
            <a:stretch/>
          </p:blipFill>
          <p:spPr>
            <a:xfrm>
              <a:off x="0" y="945548"/>
              <a:ext cx="3911225" cy="2651760"/>
            </a:xfrm>
            <a:prstGeom prst="rect">
              <a:avLst/>
            </a:prstGeom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4ECA94D-E07B-4B11-8396-19D2FF68663B}"/>
                </a:ext>
              </a:extLst>
            </p:cNvPr>
            <p:cNvSpPr/>
            <p:nvPr/>
          </p:nvSpPr>
          <p:spPr>
            <a:xfrm>
              <a:off x="276341" y="3475803"/>
              <a:ext cx="3358542" cy="6670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Discovery IGS 730, imagerie interventionnelle / CCP MP 2017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E83ED24-966C-4711-9ECA-357358111F0E}"/>
              </a:ext>
            </a:extLst>
          </p:cNvPr>
          <p:cNvGrpSpPr/>
          <p:nvPr/>
        </p:nvGrpSpPr>
        <p:grpSpPr>
          <a:xfrm>
            <a:off x="4282168" y="1291056"/>
            <a:ext cx="4569002" cy="2384253"/>
            <a:chOff x="4562584" y="1291056"/>
            <a:chExt cx="4569002" cy="2384253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21DEA851-AE06-4105-BE20-22B7C365850C}"/>
                </a:ext>
              </a:extLst>
            </p:cNvPr>
            <p:cNvGrpSpPr/>
            <p:nvPr/>
          </p:nvGrpSpPr>
          <p:grpSpPr>
            <a:xfrm>
              <a:off x="4715178" y="1291056"/>
              <a:ext cx="4416408" cy="1948220"/>
              <a:chOff x="4715178" y="1291056"/>
              <a:chExt cx="4416408" cy="194822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D3108219-3BED-42B1-9F3F-E6A660C6F7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520" t="16496" r="8013" b="10986"/>
              <a:stretch/>
            </p:blipFill>
            <p:spPr>
              <a:xfrm>
                <a:off x="5969502" y="1291056"/>
                <a:ext cx="3162084" cy="1948220"/>
              </a:xfrm>
              <a:prstGeom prst="rect">
                <a:avLst/>
              </a:prstGeom>
            </p:spPr>
          </p:pic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6B4FDD16-0F85-4208-91C1-20174D3E3A2D}"/>
                  </a:ext>
                </a:extLst>
              </p:cNvPr>
              <p:cNvSpPr/>
              <p:nvPr/>
            </p:nvSpPr>
            <p:spPr>
              <a:xfrm>
                <a:off x="4715178" y="1294868"/>
                <a:ext cx="1644790" cy="5747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/>
                  <a:t>Robot SPHERO</a:t>
                </a:r>
              </a:p>
              <a:p>
                <a:pPr algn="ctr"/>
                <a:r>
                  <a:rPr lang="fr-FR" sz="1400" dirty="0"/>
                  <a:t>Centrale MP 2018</a:t>
                </a:r>
              </a:p>
            </p:txBody>
          </p:sp>
        </p:grpSp>
        <p:pic>
          <p:nvPicPr>
            <p:cNvPr id="17" name="Image 16" descr="Image associÃ©e">
              <a:extLst>
                <a:ext uri="{FF2B5EF4-FFF2-40B4-BE49-F238E27FC236}">
                  <a16:creationId xmlns:a16="http://schemas.microsoft.com/office/drawing/2014/main" id="{12A70FAA-A72B-49D9-A75A-CFF0CDAEC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584" y="1918858"/>
              <a:ext cx="2258294" cy="1756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C28124E-280A-45F8-A662-B9BEB88F343F}"/>
              </a:ext>
            </a:extLst>
          </p:cNvPr>
          <p:cNvGrpSpPr/>
          <p:nvPr/>
        </p:nvGrpSpPr>
        <p:grpSpPr>
          <a:xfrm>
            <a:off x="647033" y="1391264"/>
            <a:ext cx="3162084" cy="2109610"/>
            <a:chOff x="48465" y="937953"/>
            <a:chExt cx="3928339" cy="2612239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5AB41DD-A7CA-456F-A6AA-6EC069C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2170" y="937953"/>
              <a:ext cx="3494634" cy="2612239"/>
            </a:xfrm>
            <a:prstGeom prst="rect">
              <a:avLst/>
            </a:prstGeom>
          </p:spPr>
        </p:pic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EC9C57EE-AF96-4A3E-B749-3AD2FCE46FAA}"/>
                </a:ext>
              </a:extLst>
            </p:cNvPr>
            <p:cNvSpPr/>
            <p:nvPr/>
          </p:nvSpPr>
          <p:spPr>
            <a:xfrm>
              <a:off x="48465" y="2830214"/>
              <a:ext cx="2088000" cy="6089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Dérailleur de vélo</a:t>
              </a:r>
            </a:p>
            <a:p>
              <a:pPr algn="ctr"/>
              <a:r>
                <a:rPr lang="fr-FR" sz="1400" dirty="0"/>
                <a:t>E3A PSI 2018</a:t>
              </a:r>
            </a:p>
          </p:txBody>
        </p:sp>
      </p:grpSp>
      <p:pic>
        <p:nvPicPr>
          <p:cNvPr id="23" name="Picture 2" descr="cpgetsi76">
            <a:extLst>
              <a:ext uri="{FF2B5EF4-FFF2-40B4-BE49-F238E27FC236}">
                <a16:creationId xmlns:a16="http://schemas.microsoft.com/office/drawing/2014/main" id="{25716701-56C9-4784-AC15-8DDFD6D6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75" y="4482356"/>
            <a:ext cx="1678432" cy="125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614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 err="1"/>
              <a:t>Segway</a:t>
            </a:r>
            <a:endParaRPr lang="fr-FR" sz="3600" dirty="0"/>
          </a:p>
        </p:txBody>
      </p:sp>
      <p:pic>
        <p:nvPicPr>
          <p:cNvPr id="5" name="Picture 7" descr="taylor swift animated GIF ">
            <a:extLst>
              <a:ext uri="{FF2B5EF4-FFF2-40B4-BE49-F238E27FC236}">
                <a16:creationId xmlns:a16="http://schemas.microsoft.com/office/drawing/2014/main" id="{535B7773-0222-45DA-B5D2-6DAF5837BF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12776"/>
            <a:ext cx="2732590" cy="2087718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D95AAEE-AFCB-4FC9-A3CE-F4063309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5899" y="1436045"/>
            <a:ext cx="2732590" cy="1823468"/>
          </a:xfrm>
          <a:prstGeom prst="rect">
            <a:avLst/>
          </a:prstGeom>
          <a:noFill/>
          <a:ln w="31750">
            <a:solidFill>
              <a:srgbClr val="FC7404"/>
            </a:solidFill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D9DC554-1345-4A19-8CDE-C09D33784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7987" y="3668293"/>
            <a:ext cx="1674061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9F7F4DE-8B99-4173-BEA4-58D71A654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1363" y="3956325"/>
            <a:ext cx="2016224" cy="207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66D1B96-3AAC-4E7C-B172-EE92D420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49635" y="3956325"/>
            <a:ext cx="2576846" cy="196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32131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 err="1"/>
              <a:t>Segway</a:t>
            </a:r>
            <a:endParaRPr lang="fr-FR" sz="36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9539606-EEA0-46D6-A19B-BED1FDEB7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5145"/>
          <a:stretch>
            <a:fillRect/>
          </a:stretch>
        </p:blipFill>
        <p:spPr bwMode="auto">
          <a:xfrm>
            <a:off x="107504" y="1719173"/>
            <a:ext cx="9144000" cy="443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320752E-625B-4FA0-A3B8-9BA6C6C58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040" y="2395534"/>
            <a:ext cx="1368152" cy="112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4E0722CF-F7FB-45CB-946E-1104D79D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7816" y="1863189"/>
            <a:ext cx="136815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E144D5A5-77C7-49B8-B573-A52F7F06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87816" y="2655277"/>
            <a:ext cx="1326958" cy="73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7DB330CB-4F0A-448F-8359-5A0A5832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7815" y="3447365"/>
            <a:ext cx="1368153" cy="78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F821471-0713-432C-9C99-F4B1F56BB8B7}"/>
              </a:ext>
            </a:extLst>
          </p:cNvPr>
          <p:cNvSpPr/>
          <p:nvPr/>
        </p:nvSpPr>
        <p:spPr>
          <a:xfrm>
            <a:off x="3743400" y="4167445"/>
            <a:ext cx="1296144" cy="43204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A8E120-4F30-41CD-9E47-F631C1C0E18C}"/>
              </a:ext>
            </a:extLst>
          </p:cNvPr>
          <p:cNvSpPr/>
          <p:nvPr/>
        </p:nvSpPr>
        <p:spPr>
          <a:xfrm>
            <a:off x="2447256" y="4815517"/>
            <a:ext cx="1080120" cy="36004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18D1ED6-6BD1-4825-8F0D-553E12CB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071101"/>
            <a:ext cx="8964488" cy="44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808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 err="1"/>
              <a:t>Segway</a:t>
            </a: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D6137C-B537-4AC1-9C3C-251D594750DA}"/>
              </a:ext>
            </a:extLst>
          </p:cNvPr>
          <p:cNvSpPr txBox="1"/>
          <p:nvPr/>
        </p:nvSpPr>
        <p:spPr>
          <a:xfrm>
            <a:off x="2771800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1E1319-2D74-D957-4C72-E7BA22DA1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46254"/>
            <a:ext cx="6696744" cy="3091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58EEDC-E79A-24ED-05DA-AC501BAB3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09" y="1698014"/>
            <a:ext cx="8397084" cy="2756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A5C535-65FF-9A2B-5B16-1CB802DD1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39" y="2244866"/>
            <a:ext cx="8397084" cy="45063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151454-6F6F-5911-64BF-FE01AB83F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02" y="2870736"/>
            <a:ext cx="8451354" cy="4523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D210174-B9A4-A948-DA2A-4C4DD5801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3" y="3445842"/>
            <a:ext cx="5904656" cy="2920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8C5CC0B-511E-B301-620C-AD9C2574FF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845" y="3804321"/>
            <a:ext cx="8361829" cy="32000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C0CF883-5DCD-6507-DC6C-955DD5138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101" y="4254460"/>
            <a:ext cx="8063479" cy="29233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BE06E7F-FC2C-3492-C09E-B6C35390AE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939" y="4677496"/>
            <a:ext cx="7088357" cy="3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 err="1"/>
              <a:t>Segway</a:t>
            </a:r>
            <a:endParaRPr lang="fr-FR" sz="3600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F6679A8-C9F0-FECB-D750-B609D173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5" y="1256183"/>
            <a:ext cx="5256584" cy="3672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6C185A-01D9-889C-EAF4-4EE968057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871753"/>
            <a:ext cx="6619439" cy="4444401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9F13A3FF-28BA-3297-D817-72FFD51D94BA}"/>
              </a:ext>
            </a:extLst>
          </p:cNvPr>
          <p:cNvSpPr>
            <a:spLocks/>
          </p:cNvSpPr>
          <p:nvPr/>
        </p:nvSpPr>
        <p:spPr bwMode="auto">
          <a:xfrm>
            <a:off x="635402" y="1601417"/>
            <a:ext cx="5556272" cy="3650802"/>
          </a:xfrm>
          <a:custGeom>
            <a:avLst/>
            <a:gdLst>
              <a:gd name="T0" fmla="*/ 508 w 7270"/>
              <a:gd name="T1" fmla="*/ 2608 h 5032"/>
              <a:gd name="T2" fmla="*/ 958 w 7270"/>
              <a:gd name="T3" fmla="*/ 4216 h 5032"/>
              <a:gd name="T4" fmla="*/ 6256 w 7270"/>
              <a:gd name="T5" fmla="*/ 4636 h 5032"/>
              <a:gd name="T6" fmla="*/ 7042 w 7270"/>
              <a:gd name="T7" fmla="*/ 1840 h 5032"/>
              <a:gd name="T8" fmla="*/ 6544 w 7270"/>
              <a:gd name="T9" fmla="*/ 100 h 5032"/>
              <a:gd name="T10" fmla="*/ 3988 w 7270"/>
              <a:gd name="T11" fmla="*/ 2440 h 5032"/>
              <a:gd name="T12" fmla="*/ 508 w 7270"/>
              <a:gd name="T13" fmla="*/ 2608 h 5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70" h="5032">
                <a:moveTo>
                  <a:pt x="508" y="2608"/>
                </a:moveTo>
                <a:cubicBezTo>
                  <a:pt x="3" y="2904"/>
                  <a:pt x="0" y="3878"/>
                  <a:pt x="958" y="4216"/>
                </a:cubicBezTo>
                <a:cubicBezTo>
                  <a:pt x="1916" y="4554"/>
                  <a:pt x="5242" y="5032"/>
                  <a:pt x="6256" y="4636"/>
                </a:cubicBezTo>
                <a:cubicBezTo>
                  <a:pt x="7270" y="4240"/>
                  <a:pt x="6994" y="2596"/>
                  <a:pt x="7042" y="1840"/>
                </a:cubicBezTo>
                <a:cubicBezTo>
                  <a:pt x="7090" y="1084"/>
                  <a:pt x="7053" y="0"/>
                  <a:pt x="6544" y="100"/>
                </a:cubicBezTo>
                <a:cubicBezTo>
                  <a:pt x="6035" y="200"/>
                  <a:pt x="4994" y="2022"/>
                  <a:pt x="3988" y="2440"/>
                </a:cubicBezTo>
                <a:cubicBezTo>
                  <a:pt x="2982" y="2858"/>
                  <a:pt x="1013" y="2312"/>
                  <a:pt x="508" y="260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14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Système d’ouverture de porte de TGV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BE7CBD-628C-43BA-994C-054F960C75E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1194632"/>
            <a:ext cx="2286457" cy="194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60B0BF-D53F-4A9E-9137-902D8075314D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6082" y="1028434"/>
            <a:ext cx="4004310" cy="302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04D622-0A48-C37F-ABDD-AD25EF509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833" y="4288897"/>
            <a:ext cx="6836295" cy="147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866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Système d’ouverture de porte de TGV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6289B2-0D03-B8A9-A240-9FEF7B5E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3364"/>
            <a:ext cx="9144000" cy="32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918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imon\Desktop\Lycée de la Mer\Power point - Images\Engrenage\Rack_and_pinion_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052736"/>
            <a:ext cx="1944216" cy="2102183"/>
          </a:xfrm>
          <a:prstGeom prst="rect">
            <a:avLst/>
          </a:prstGeom>
          <a:noFill/>
        </p:spPr>
      </p:pic>
      <p:pic>
        <p:nvPicPr>
          <p:cNvPr id="1033" name="Picture 9" descr="C:\Users\Simon\Desktop\Lycée de la Mer\Power point - Images\Engrenage\240px-Worm_Ge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293096"/>
            <a:ext cx="2627784" cy="1872296"/>
          </a:xfrm>
          <a:prstGeom prst="rect">
            <a:avLst/>
          </a:prstGeom>
          <a:noFill/>
        </p:spPr>
      </p:pic>
      <p:pic>
        <p:nvPicPr>
          <p:cNvPr id="12" name="Picture 11" descr="C:\Users\Simon\Desktop\Lycée de la Mer\Power point - Images\Engrenage\EngrSpiroCo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437112"/>
            <a:ext cx="2101658" cy="1722191"/>
          </a:xfrm>
          <a:prstGeom prst="rect">
            <a:avLst/>
          </a:prstGeom>
          <a:noFill/>
        </p:spPr>
      </p:pic>
      <p:pic>
        <p:nvPicPr>
          <p:cNvPr id="13" name="Picture 12" descr="C:\Users\Simon\Desktop\Lycée de la Mer\Power point - Images\Engrenage\Gears_animation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1268760"/>
            <a:ext cx="2195736" cy="1531909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1835696" y="620688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Pignon / Roue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64088" y="476672"/>
            <a:ext cx="210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Pignon / Crémaillère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691680" y="3645024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Roue / Vis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436096" y="3717032"/>
            <a:ext cx="1814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Pignons coniques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4644008" y="404664"/>
            <a:ext cx="0" cy="6120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1043608" y="3429000"/>
            <a:ext cx="71287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771800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301208"/>
            <a:ext cx="3589704" cy="1368152"/>
          </a:xfrm>
          <a:prstGeom prst="rect">
            <a:avLst/>
          </a:prstGeom>
          <a:noFill/>
        </p:spPr>
      </p:pic>
      <p:pic>
        <p:nvPicPr>
          <p:cNvPr id="4100" name="Picture 4" descr="https://upload.wikimedia.org/wikipedia/commons/thumb/8/8c/Small_VFD_2.jpg/220px-Small_VFD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501008"/>
            <a:ext cx="1690622" cy="1944216"/>
          </a:xfrm>
          <a:prstGeom prst="rect">
            <a:avLst/>
          </a:prstGeom>
          <a:noFill/>
        </p:spPr>
      </p:pic>
      <p:pic>
        <p:nvPicPr>
          <p:cNvPr id="4102" name="Picture 6" descr="https://upload.wikimedia.org/wikipedia/commons/thumb/a/af/Pwm.png/800px-Pw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140968"/>
            <a:ext cx="2843808" cy="1990666"/>
          </a:xfrm>
          <a:prstGeom prst="rect">
            <a:avLst/>
          </a:prstGeom>
          <a:noFill/>
        </p:spPr>
      </p:pic>
      <p:sp>
        <p:nvSpPr>
          <p:cNvPr id="4106" name="AutoShape 10" descr="Contacteur 4p-63a-230v ac-4no"/>
          <p:cNvSpPr>
            <a:spLocks noChangeAspect="1" noChangeArrowheads="1"/>
          </p:cNvSpPr>
          <p:nvPr/>
        </p:nvSpPr>
        <p:spPr bwMode="auto">
          <a:xfrm>
            <a:off x="155575" y="-388938"/>
            <a:ext cx="819150" cy="819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08" name="AutoShape 12" descr="Contacteur 4p-63a-230v ac-4no"/>
          <p:cNvSpPr>
            <a:spLocks noChangeAspect="1" noChangeArrowheads="1"/>
          </p:cNvSpPr>
          <p:nvPr/>
        </p:nvSpPr>
        <p:spPr bwMode="auto">
          <a:xfrm>
            <a:off x="155575" y="-388938"/>
            <a:ext cx="819150" cy="819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10" name="AutoShape 14" descr="Contacteur 4p-63a-230v ac-4no"/>
          <p:cNvSpPr>
            <a:spLocks noChangeAspect="1" noChangeArrowheads="1"/>
          </p:cNvSpPr>
          <p:nvPr/>
        </p:nvSpPr>
        <p:spPr bwMode="auto">
          <a:xfrm>
            <a:off x="155575" y="-388938"/>
            <a:ext cx="819150" cy="819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12" name="Picture 16" descr="Contacteur 4P-63A-230V AC-4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76672"/>
            <a:ext cx="1988840" cy="1988840"/>
          </a:xfrm>
          <a:prstGeom prst="rect">
            <a:avLst/>
          </a:prstGeom>
          <a:noFill/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260648"/>
            <a:ext cx="3816424" cy="243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ZoneTexte 17"/>
          <p:cNvSpPr txBox="1"/>
          <p:nvPr/>
        </p:nvSpPr>
        <p:spPr>
          <a:xfrm>
            <a:off x="827584" y="1124744"/>
            <a:ext cx="122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Contacteur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55060" y="4221088"/>
            <a:ext cx="2032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Hacheur /</a:t>
            </a:r>
          </a:p>
          <a:p>
            <a:pPr algn="ctr"/>
            <a:r>
              <a:rPr lang="fr-FR" dirty="0"/>
              <a:t>Variateur de vitesse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79512" y="5877272"/>
            <a:ext cx="3897221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MLI modulation de largeur d'impulsions</a:t>
            </a:r>
          </a:p>
          <a:p>
            <a:endParaRPr lang="fr-FR" sz="1000" i="1" dirty="0"/>
          </a:p>
          <a:p>
            <a:r>
              <a:rPr lang="fr-FR" i="1" dirty="0"/>
              <a:t>PWM Pulse </a:t>
            </a:r>
            <a:r>
              <a:rPr lang="fr-FR" i="1" dirty="0" err="1"/>
              <a:t>Width</a:t>
            </a:r>
            <a:r>
              <a:rPr lang="fr-FR" i="1" dirty="0"/>
              <a:t> Modulation</a:t>
            </a: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323528" y="29969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Prothèse active </a:t>
            </a:r>
            <a:r>
              <a:rPr lang="fr-FR" sz="3600" dirty="0" err="1"/>
              <a:t>transtibiale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A2B70A-DB85-4CC2-9959-5CFD93DAB54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1623003"/>
            <a:ext cx="3240360" cy="381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0736C7-7CBD-4A6E-A050-F2B287BD0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430" y="1599689"/>
            <a:ext cx="3962056" cy="4176496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0218687-22C7-4D66-A377-7106BFC8B308}"/>
              </a:ext>
            </a:extLst>
          </p:cNvPr>
          <p:cNvCxnSpPr>
            <a:cxnSpLocks/>
          </p:cNvCxnSpPr>
          <p:nvPr/>
        </p:nvCxnSpPr>
        <p:spPr>
          <a:xfrm flipH="1">
            <a:off x="4564082" y="1979404"/>
            <a:ext cx="552428" cy="1872208"/>
          </a:xfrm>
          <a:prstGeom prst="straightConnector1">
            <a:avLst/>
          </a:prstGeom>
          <a:ln w="50800">
            <a:solidFill>
              <a:srgbClr val="FC7404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78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Prothèse active </a:t>
            </a:r>
            <a:r>
              <a:rPr lang="fr-FR" sz="3600" dirty="0" err="1"/>
              <a:t>transtibiale</a:t>
            </a:r>
            <a:endParaRPr lang="fr-FR" sz="36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77921F-C961-4AD5-B506-06F45C87ACD9}"/>
              </a:ext>
            </a:extLst>
          </p:cNvPr>
          <p:cNvSpPr txBox="1"/>
          <p:nvPr/>
        </p:nvSpPr>
        <p:spPr>
          <a:xfrm>
            <a:off x="2771800" y="2700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Picture 2" descr="http://techno.st.marc.voila.net/6eme/transmission/poulie.gif">
            <a:extLst>
              <a:ext uri="{FF2B5EF4-FFF2-40B4-BE49-F238E27FC236}">
                <a16:creationId xmlns:a16="http://schemas.microsoft.com/office/drawing/2014/main" id="{64734AE4-D2D5-498A-A6F7-9001599D9F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619932"/>
            <a:ext cx="3137925" cy="2353444"/>
          </a:xfrm>
          <a:prstGeom prst="rect">
            <a:avLst/>
          </a:prstGeom>
          <a:noFill/>
        </p:spPr>
      </p:pic>
      <p:pic>
        <p:nvPicPr>
          <p:cNvPr id="7" name="Picture 4" descr="http://bberry.perso.neuf.fr/swcaddb/SwCadV2/Galerie/VisEcrouAnim2.gif">
            <a:extLst>
              <a:ext uri="{FF2B5EF4-FFF2-40B4-BE49-F238E27FC236}">
                <a16:creationId xmlns:a16="http://schemas.microsoft.com/office/drawing/2014/main" id="{C58EF014-0990-4220-ACD8-22B3059F7A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475916"/>
            <a:ext cx="2739733" cy="2448272"/>
          </a:xfrm>
          <a:prstGeom prst="rect">
            <a:avLst/>
          </a:prstGeom>
          <a:noFill/>
        </p:spPr>
      </p:pic>
      <p:pic>
        <p:nvPicPr>
          <p:cNvPr id="8" name="Picture 6" descr="http://www.gtm38.com/kcfinder/upload/images/Produits/vis%20a%20billes/vis_bille.jpg">
            <a:extLst>
              <a:ext uri="{FF2B5EF4-FFF2-40B4-BE49-F238E27FC236}">
                <a16:creationId xmlns:a16="http://schemas.microsoft.com/office/drawing/2014/main" id="{4802940F-0A7B-4D3D-8665-D5544CAF9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644268"/>
            <a:ext cx="2952328" cy="2069899"/>
          </a:xfrm>
          <a:prstGeom prst="rect">
            <a:avLst/>
          </a:prstGeom>
          <a:noFill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9C3C85-CF8B-4DE8-83BC-6AA213E97142}"/>
              </a:ext>
            </a:extLst>
          </p:cNvPr>
          <p:cNvSpPr txBox="1"/>
          <p:nvPr/>
        </p:nvSpPr>
        <p:spPr>
          <a:xfrm>
            <a:off x="1763688" y="971860"/>
            <a:ext cx="174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Poulie / courroie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E6C94E-7ACD-4BA7-BA52-4A4A4F7D8D64}"/>
              </a:ext>
            </a:extLst>
          </p:cNvPr>
          <p:cNvSpPr txBox="1"/>
          <p:nvPr/>
        </p:nvSpPr>
        <p:spPr>
          <a:xfrm>
            <a:off x="5940152" y="971860"/>
            <a:ext cx="118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Vis / écrou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24FC96-428C-4181-AB16-A299A6944D4C}"/>
              </a:ext>
            </a:extLst>
          </p:cNvPr>
          <p:cNvSpPr txBox="1"/>
          <p:nvPr/>
        </p:nvSpPr>
        <p:spPr>
          <a:xfrm>
            <a:off x="5580112" y="4212220"/>
            <a:ext cx="179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Vis à bille / écrou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8F04AC4-421B-40B7-A671-F826611965A5}"/>
              </a:ext>
            </a:extLst>
          </p:cNvPr>
          <p:cNvCxnSpPr/>
          <p:nvPr/>
        </p:nvCxnSpPr>
        <p:spPr>
          <a:xfrm>
            <a:off x="4644008" y="467804"/>
            <a:ext cx="0" cy="6120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344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Travail d’un ingénieur</a:t>
            </a:r>
          </a:p>
        </p:txBody>
      </p:sp>
      <p:sp>
        <p:nvSpPr>
          <p:cNvPr id="5" name="AutoShape 41">
            <a:extLst>
              <a:ext uri="{FF2B5EF4-FFF2-40B4-BE49-F238E27FC236}">
                <a16:creationId xmlns:a16="http://schemas.microsoft.com/office/drawing/2014/main" id="{8BB7B4B7-9055-4EF7-ABB7-D2AE6CD2D50B}"/>
              </a:ext>
            </a:extLst>
          </p:cNvPr>
          <p:cNvSpPr>
            <a:spLocks/>
          </p:cNvSpPr>
          <p:nvPr/>
        </p:nvSpPr>
        <p:spPr bwMode="auto">
          <a:xfrm flipH="1" flipV="1">
            <a:off x="4788024" y="5094554"/>
            <a:ext cx="2304256" cy="648072"/>
          </a:xfrm>
          <a:prstGeom prst="curvedDownArrow">
            <a:avLst>
              <a:gd name="adj1" fmla="val 49606"/>
              <a:gd name="adj2" fmla="val 82874"/>
              <a:gd name="adj3" fmla="val 33333"/>
            </a:avLst>
          </a:prstGeom>
          <a:solidFill>
            <a:srgbClr val="26B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0B357BE-0CDD-4E24-99D7-4C18AFFA7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00" y="1557579"/>
            <a:ext cx="19797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000" b="1" dirty="0">
                <a:latin typeface="Calibri" pitchFamily="34" charset="0"/>
              </a:rPr>
              <a:t>ANALYSER</a:t>
            </a:r>
            <a:endParaRPr lang="fr-FR" altLang="fr-FR" sz="2000" dirty="0">
              <a:latin typeface="Calibri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altLang="fr-FR" sz="2000" dirty="0">
                <a:latin typeface="Calibri" pitchFamily="34" charset="0"/>
              </a:rPr>
              <a:t>un système réel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A9E0D16-73DF-4FDB-9646-9FF97685B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556792"/>
            <a:ext cx="324036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000" b="1" dirty="0">
                <a:latin typeface="Calibri" pitchFamily="34" charset="0"/>
              </a:rPr>
              <a:t>MODELISER</a:t>
            </a:r>
            <a:endParaRPr lang="fr-FR" altLang="fr-FR" sz="2000" dirty="0">
              <a:latin typeface="Calibri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altLang="fr-FR" sz="2000" dirty="0">
                <a:latin typeface="Calibri" pitchFamily="34" charset="0"/>
              </a:rPr>
              <a:t>son comportement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46BDA0C-215F-4E34-BB2E-AB6EB9DE2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672" y="1556792"/>
            <a:ext cx="27363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000" b="1" dirty="0">
                <a:latin typeface="Calibri" pitchFamily="34" charset="0"/>
              </a:rPr>
              <a:t>VERIFIER</a:t>
            </a:r>
            <a:r>
              <a:rPr lang="fr-FR" altLang="fr-FR" sz="2000" dirty="0">
                <a:latin typeface="Calibri" pitchFamily="34" charset="0"/>
              </a:rPr>
              <a:t> </a:t>
            </a:r>
          </a:p>
          <a:p>
            <a:pPr algn="ctr" eaLnBrk="1" hangingPunct="1"/>
            <a:r>
              <a:rPr lang="fr-FR" altLang="fr-FR" sz="2000" dirty="0">
                <a:latin typeface="Calibri" pitchFamily="34" charset="0"/>
              </a:rPr>
              <a:t>les performances attendues</a:t>
            </a:r>
          </a:p>
        </p:txBody>
      </p:sp>
      <p:sp>
        <p:nvSpPr>
          <p:cNvPr id="10" name="Flèche droite 42">
            <a:extLst>
              <a:ext uri="{FF2B5EF4-FFF2-40B4-BE49-F238E27FC236}">
                <a16:creationId xmlns:a16="http://schemas.microsoft.com/office/drawing/2014/main" id="{C6BD4C24-972C-46EF-B185-A7C22501385C}"/>
              </a:ext>
            </a:extLst>
          </p:cNvPr>
          <p:cNvSpPr/>
          <p:nvPr/>
        </p:nvSpPr>
        <p:spPr>
          <a:xfrm>
            <a:off x="2823731" y="3336275"/>
            <a:ext cx="360040" cy="576064"/>
          </a:xfrm>
          <a:prstGeom prst="rightArrow">
            <a:avLst/>
          </a:prstGeom>
          <a:solidFill>
            <a:srgbClr val="23A2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43">
            <a:extLst>
              <a:ext uri="{FF2B5EF4-FFF2-40B4-BE49-F238E27FC236}">
                <a16:creationId xmlns:a16="http://schemas.microsoft.com/office/drawing/2014/main" id="{1893FD5C-FD74-4832-B13E-EACD38A3E6B3}"/>
              </a:ext>
            </a:extLst>
          </p:cNvPr>
          <p:cNvSpPr/>
          <p:nvPr/>
        </p:nvSpPr>
        <p:spPr>
          <a:xfrm>
            <a:off x="5799803" y="3314607"/>
            <a:ext cx="360040" cy="576064"/>
          </a:xfrm>
          <a:prstGeom prst="rightArrow">
            <a:avLst/>
          </a:prstGeom>
          <a:solidFill>
            <a:srgbClr val="23A2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2EF721E-97DA-4980-8938-A6149B80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4806522"/>
            <a:ext cx="2736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2000" b="1" dirty="0">
                <a:latin typeface="Calibri" pitchFamily="34" charset="0"/>
              </a:rPr>
              <a:t>écart</a:t>
            </a:r>
            <a:endParaRPr lang="fr-FR" altLang="fr-FR" sz="2000" dirty="0">
              <a:latin typeface="Calibri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D79FA5-D4D3-42BD-A0EA-FC53E4D1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378" y="2559788"/>
            <a:ext cx="2246734" cy="22467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F7A86C-C12A-4533-AE26-B11532EAE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33" t="5707" r="15780" b="20307"/>
          <a:stretch/>
        </p:blipFill>
        <p:spPr>
          <a:xfrm>
            <a:off x="6391306" y="2917252"/>
            <a:ext cx="2506112" cy="13707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E49AEA6-3F80-4095-9595-CF2F64C165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6" t="2420" r="2377" b="10705"/>
          <a:stretch/>
        </p:blipFill>
        <p:spPr>
          <a:xfrm>
            <a:off x="3503155" y="3757416"/>
            <a:ext cx="1936466" cy="100071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0B3CF25-28D2-4B21-B497-1D9B01D14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48" t="17257" b="8217"/>
          <a:stretch/>
        </p:blipFill>
        <p:spPr>
          <a:xfrm>
            <a:off x="3727058" y="2606315"/>
            <a:ext cx="1689884" cy="9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338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Potentiomètre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1EEA6F-1F8C-46CF-8B65-CAE0329D4032}"/>
              </a:ext>
            </a:extLst>
          </p:cNvPr>
          <p:cNvSpPr txBox="1"/>
          <p:nvPr/>
        </p:nvSpPr>
        <p:spPr>
          <a:xfrm>
            <a:off x="1619672" y="1772816"/>
            <a:ext cx="2301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r>
              <a:rPr lang="fr-FR" dirty="0"/>
              <a:t>Potentiomètre linéaire</a:t>
            </a:r>
          </a:p>
        </p:txBody>
      </p:sp>
      <p:pic>
        <p:nvPicPr>
          <p:cNvPr id="7" name="Picture 2" descr="Afficher l'image d'origine">
            <a:extLst>
              <a:ext uri="{FF2B5EF4-FFF2-40B4-BE49-F238E27FC236}">
                <a16:creationId xmlns:a16="http://schemas.microsoft.com/office/drawing/2014/main" id="{7DA6D26D-52E9-4964-B7C4-C9992A58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2162" y="2636912"/>
            <a:ext cx="3241576" cy="3241577"/>
          </a:xfrm>
          <a:prstGeom prst="rect">
            <a:avLst/>
          </a:prstGeom>
          <a:noFill/>
        </p:spPr>
      </p:pic>
      <p:pic>
        <p:nvPicPr>
          <p:cNvPr id="8" name="Picture 4" descr="Afficher l'image d'origine">
            <a:extLst>
              <a:ext uri="{FF2B5EF4-FFF2-40B4-BE49-F238E27FC236}">
                <a16:creationId xmlns:a16="http://schemas.microsoft.com/office/drawing/2014/main" id="{33922E42-0C8E-44F1-80A0-195D106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140968"/>
            <a:ext cx="2376264" cy="2376264"/>
          </a:xfrm>
          <a:prstGeom prst="rect">
            <a:avLst/>
          </a:prstGeom>
          <a:noFill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DBC09AE-1918-4C46-893A-CFF2E56DF753}"/>
              </a:ext>
            </a:extLst>
          </p:cNvPr>
          <p:cNvSpPr txBox="1"/>
          <p:nvPr/>
        </p:nvSpPr>
        <p:spPr>
          <a:xfrm>
            <a:off x="5436096" y="1772816"/>
            <a:ext cx="218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r>
              <a:rPr lang="fr-FR" dirty="0"/>
              <a:t>Potentiomètre rotatif</a:t>
            </a:r>
          </a:p>
        </p:txBody>
      </p:sp>
    </p:spTree>
    <p:extLst>
      <p:ext uri="{BB962C8B-B14F-4D97-AF65-F5344CB8AC3E}">
        <p14:creationId xmlns:p14="http://schemas.microsoft.com/office/powerpoint/2010/main" val="27887322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Détecteur capacitif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F9FDF2-04F2-44E5-9C67-D5BBF4377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788152"/>
            <a:ext cx="2880320" cy="237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314B8DF-A44D-487A-A2C0-8CC4F7985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916832"/>
            <a:ext cx="4457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28890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sz="3600" dirty="0"/>
              <a:t>Codeur incrémental</a:t>
            </a:r>
          </a:p>
        </p:txBody>
      </p:sp>
      <p:pic>
        <p:nvPicPr>
          <p:cNvPr id="3" name="Image 2" descr="Une image contenant horloge, cercle, diagramme, capture d’écran&#10;&#10;Description générée automatiquement">
            <a:extLst>
              <a:ext uri="{FF2B5EF4-FFF2-40B4-BE49-F238E27FC236}">
                <a16:creationId xmlns:a16="http://schemas.microsoft.com/office/drawing/2014/main" id="{5C2C6F73-C6BA-71BA-43AA-27195F375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3633818" cy="2907054"/>
          </a:xfrm>
          <a:prstGeom prst="rect">
            <a:avLst/>
          </a:prstGeom>
        </p:spPr>
      </p:pic>
      <p:pic>
        <p:nvPicPr>
          <p:cNvPr id="5" name="Image 4" descr="Une image contenant cercle, capture d’écran&#10;&#10;Description générée automatiquement">
            <a:extLst>
              <a:ext uri="{FF2B5EF4-FFF2-40B4-BE49-F238E27FC236}">
                <a16:creationId xmlns:a16="http://schemas.microsoft.com/office/drawing/2014/main" id="{C6286931-9240-85FF-93D6-5DD1F20C0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58292"/>
            <a:ext cx="4499992" cy="253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309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4">
            <a:extLst>
              <a:ext uri="{FF2B5EF4-FFF2-40B4-BE49-F238E27FC236}">
                <a16:creationId xmlns:a16="http://schemas.microsoft.com/office/drawing/2014/main" id="{0AAC77B3-0708-4604-B013-177FCC12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116632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6" name="Espace réservé du numéro de diapositive 8">
            <a:extLst>
              <a:ext uri="{FF2B5EF4-FFF2-40B4-BE49-F238E27FC236}">
                <a16:creationId xmlns:a16="http://schemas.microsoft.com/office/drawing/2014/main" id="{6799C27B-CCDF-4E17-89F0-FD536CCEDBAB}"/>
              </a:ext>
            </a:extLst>
          </p:cNvPr>
          <p:cNvSpPr>
            <a:spLocks noGrp="1"/>
          </p:cNvSpPr>
          <p:nvPr/>
        </p:nvSpPr>
        <p:spPr>
          <a:xfrm>
            <a:off x="0" y="691945"/>
            <a:ext cx="1475656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27" name="Titre 1">
            <a:extLst>
              <a:ext uri="{FF2B5EF4-FFF2-40B4-BE49-F238E27FC236}">
                <a16:creationId xmlns:a16="http://schemas.microsoft.com/office/drawing/2014/main" id="{B1A71DE0-9D82-42AF-86A8-34E1F3DB5710}"/>
              </a:ext>
            </a:extLst>
          </p:cNvPr>
          <p:cNvSpPr>
            <a:spLocks noGrp="1"/>
          </p:cNvSpPr>
          <p:nvPr/>
        </p:nvSpPr>
        <p:spPr>
          <a:xfrm>
            <a:off x="0" y="143265"/>
            <a:ext cx="914400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Prothèse active </a:t>
            </a:r>
            <a:r>
              <a:rPr lang="fr-FR" sz="3600" dirty="0" err="1"/>
              <a:t>transtibiale</a:t>
            </a:r>
            <a:endParaRPr lang="fr-FR" sz="3600" dirty="0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0225B099-324F-4BE3-A3CE-B654F844C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132405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290C2206-EA0F-4DA1-8A5D-CE6EA447F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7620E6FE-3724-4DEE-A276-F24CCC95C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396DEED7-F097-4D68-AC46-396B29D46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67531FA5-D480-4AF1-8E2F-8C3E2E166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9D63A9C-A108-469D-B3EA-3FDECBFB0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EA3FF2E-E49C-41A2-9D34-69CA71FDC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6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FAED55CC-26B9-4665-AFED-D1A6D9A23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2" y="452259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8341D0-68AD-6D9B-98A8-E6EDE232B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4"/>
          <a:stretch/>
        </p:blipFill>
        <p:spPr>
          <a:xfrm>
            <a:off x="0" y="1149144"/>
            <a:ext cx="8963472" cy="4993616"/>
          </a:xfrm>
          <a:prstGeom prst="rect">
            <a:avLst/>
          </a:prstGeom>
        </p:spPr>
      </p:pic>
      <p:sp>
        <p:nvSpPr>
          <p:cNvPr id="4" name="Zone de texte 2">
            <a:extLst>
              <a:ext uri="{FF2B5EF4-FFF2-40B4-BE49-F238E27FC236}">
                <a16:creationId xmlns:a16="http://schemas.microsoft.com/office/drawing/2014/main" id="{09A4B357-0251-A484-B441-558EC118B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937" y="4367648"/>
            <a:ext cx="360040" cy="30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 de texte 2">
            <a:extLst>
              <a:ext uri="{FF2B5EF4-FFF2-40B4-BE49-F238E27FC236}">
                <a16:creationId xmlns:a16="http://schemas.microsoft.com/office/drawing/2014/main" id="{8AC9875C-81C8-CDFB-6FB7-4122B64A3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279" y="4367648"/>
            <a:ext cx="360040" cy="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Zone de texte 2">
            <a:extLst>
              <a:ext uri="{FF2B5EF4-FFF2-40B4-BE49-F238E27FC236}">
                <a16:creationId xmlns:a16="http://schemas.microsoft.com/office/drawing/2014/main" id="{A173ECA2-649C-58DF-3178-CA298EE76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543" y="4650497"/>
            <a:ext cx="100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STOCKER ET ALIMENTER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Zone de texte 2">
            <a:extLst>
              <a:ext uri="{FF2B5EF4-FFF2-40B4-BE49-F238E27FC236}">
                <a16:creationId xmlns:a16="http://schemas.microsoft.com/office/drawing/2014/main" id="{8A873139-75A2-D448-51C4-44B56732C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151" y="4630922"/>
            <a:ext cx="1113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MODULER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DISTRIBUER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Zone de texte 2">
            <a:extLst>
              <a:ext uri="{FF2B5EF4-FFF2-40B4-BE49-F238E27FC236}">
                <a16:creationId xmlns:a16="http://schemas.microsoft.com/office/drawing/2014/main" id="{74C0D4E1-271C-562E-5D93-DB03F6313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479" y="4720273"/>
            <a:ext cx="1113662" cy="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CONVERTIR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Zone de texte 2">
            <a:extLst>
              <a:ext uri="{FF2B5EF4-FFF2-40B4-BE49-F238E27FC236}">
                <a16:creationId xmlns:a16="http://schemas.microsoft.com/office/drawing/2014/main" id="{6D12C259-31CA-4249-18B2-6021CC735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347" y="4630922"/>
            <a:ext cx="1208933" cy="37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ADAPTER ET TRANSMETTRE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Zone de texte 2">
            <a:extLst>
              <a:ext uri="{FF2B5EF4-FFF2-40B4-BE49-F238E27FC236}">
                <a16:creationId xmlns:a16="http://schemas.microsoft.com/office/drawing/2014/main" id="{CB59C5F1-A5C5-BA71-AC4A-B58C1E6DD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861" y="4633461"/>
            <a:ext cx="1208933" cy="37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ADAPTER ET TRANSMETTRE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Zone de texte 2">
            <a:extLst>
              <a:ext uri="{FF2B5EF4-FFF2-40B4-BE49-F238E27FC236}">
                <a16:creationId xmlns:a16="http://schemas.microsoft.com/office/drawing/2014/main" id="{B3F4A1E4-54AD-FF24-91BC-E20F2555F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794" y="4624443"/>
            <a:ext cx="1208933" cy="37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ADAPTER ET TRANSMETTRE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Zone de texte 2">
            <a:extLst>
              <a:ext uri="{FF2B5EF4-FFF2-40B4-BE49-F238E27FC236}">
                <a16:creationId xmlns:a16="http://schemas.microsoft.com/office/drawing/2014/main" id="{F26EF09C-020B-598A-3BB1-1B5CB86A7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308" y="4677537"/>
            <a:ext cx="1208933" cy="3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TOURNER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Zone de texte 2">
            <a:extLst>
              <a:ext uri="{FF2B5EF4-FFF2-40B4-BE49-F238E27FC236}">
                <a16:creationId xmlns:a16="http://schemas.microsoft.com/office/drawing/2014/main" id="{58253E1D-A4C3-36BA-C92D-1F64DA58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991" y="4367648"/>
            <a:ext cx="813436" cy="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Zone de texte 2">
            <a:extLst>
              <a:ext uri="{FF2B5EF4-FFF2-40B4-BE49-F238E27FC236}">
                <a16:creationId xmlns:a16="http://schemas.microsoft.com/office/drawing/2014/main" id="{C570386F-4A29-899A-5B44-A5D9442CC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019" y="4366781"/>
            <a:ext cx="813436" cy="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Zone de texte 2">
            <a:extLst>
              <a:ext uri="{FF2B5EF4-FFF2-40B4-BE49-F238E27FC236}">
                <a16:creationId xmlns:a16="http://schemas.microsoft.com/office/drawing/2014/main" id="{1E272006-CF55-E02D-A015-6E9583006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889" y="4367647"/>
            <a:ext cx="813436" cy="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PMT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Zone de texte 2">
            <a:extLst>
              <a:ext uri="{FF2B5EF4-FFF2-40B4-BE49-F238E27FC236}">
                <a16:creationId xmlns:a16="http://schemas.microsoft.com/office/drawing/2014/main" id="{93D6D5B1-D5C6-7275-A3C3-09B9B3073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962" y="4394372"/>
            <a:ext cx="813436" cy="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Zone de texte 2">
            <a:extLst>
              <a:ext uri="{FF2B5EF4-FFF2-40B4-BE49-F238E27FC236}">
                <a16:creationId xmlns:a16="http://schemas.microsoft.com/office/drawing/2014/main" id="{A242920F-4288-E929-3285-8B9D7BC80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01" y="5097703"/>
            <a:ext cx="813436" cy="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Batterie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Zone de texte 2">
            <a:extLst>
              <a:ext uri="{FF2B5EF4-FFF2-40B4-BE49-F238E27FC236}">
                <a16:creationId xmlns:a16="http://schemas.microsoft.com/office/drawing/2014/main" id="{84E190AB-C588-34FC-05FF-E2CA24F36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438" y="5110618"/>
            <a:ext cx="813436" cy="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Hacheur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Zone de texte 2">
            <a:extLst>
              <a:ext uri="{FF2B5EF4-FFF2-40B4-BE49-F238E27FC236}">
                <a16:creationId xmlns:a16="http://schemas.microsoft.com/office/drawing/2014/main" id="{B43BA25E-FB50-C28C-1840-580528313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592" y="5134738"/>
            <a:ext cx="813436" cy="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MCC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Zone de texte 2">
            <a:extLst>
              <a:ext uri="{FF2B5EF4-FFF2-40B4-BE49-F238E27FC236}">
                <a16:creationId xmlns:a16="http://schemas.microsoft.com/office/drawing/2014/main" id="{3C0CEC05-34AD-742C-EC8C-95CD17AB8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610" y="5124004"/>
            <a:ext cx="813436" cy="4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Poulie- courroie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Zone de texte 2">
            <a:extLst>
              <a:ext uri="{FF2B5EF4-FFF2-40B4-BE49-F238E27FC236}">
                <a16:creationId xmlns:a16="http://schemas.microsoft.com/office/drawing/2014/main" id="{8A8131B4-2EFD-8253-988F-8ECA922D9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453" y="5124004"/>
            <a:ext cx="813436" cy="4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Vis-écrou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Zone de texte 2">
            <a:extLst>
              <a:ext uri="{FF2B5EF4-FFF2-40B4-BE49-F238E27FC236}">
                <a16:creationId xmlns:a16="http://schemas.microsoft.com/office/drawing/2014/main" id="{765949EC-8CD0-AD86-80D7-732A5ED5B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902" y="5124004"/>
            <a:ext cx="813436" cy="4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Système 3 barres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Zone de texte 2">
            <a:extLst>
              <a:ext uri="{FF2B5EF4-FFF2-40B4-BE49-F238E27FC236}">
                <a16:creationId xmlns:a16="http://schemas.microsoft.com/office/drawing/2014/main" id="{661DC2E3-B931-CB92-F956-04D249495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205" y="5107697"/>
            <a:ext cx="813436" cy="4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Semelle et ressort</a:t>
            </a:r>
          </a:p>
        </p:txBody>
      </p:sp>
      <p:sp>
        <p:nvSpPr>
          <p:cNvPr id="44" name="Zone de texte 2">
            <a:extLst>
              <a:ext uri="{FF2B5EF4-FFF2-40B4-BE49-F238E27FC236}">
                <a16:creationId xmlns:a16="http://schemas.microsoft.com/office/drawing/2014/main" id="{CD55BBCF-519A-A040-45C7-FB6F443A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977" y="3213587"/>
            <a:ext cx="1560455" cy="61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 angulaire semelle 1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Zone de texte 2">
            <a:extLst>
              <a:ext uri="{FF2B5EF4-FFF2-40B4-BE49-F238E27FC236}">
                <a16:creationId xmlns:a16="http://schemas.microsoft.com/office/drawing/2014/main" id="{86C64F13-A58E-0B1A-9A1A-C490AC996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46" y="6127383"/>
            <a:ext cx="1560455" cy="61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 angulaire semelle 2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Zone de texte 2">
            <a:extLst>
              <a:ext uri="{FF2B5EF4-FFF2-40B4-BE49-F238E27FC236}">
                <a16:creationId xmlns:a16="http://schemas.microsoft.com/office/drawing/2014/main" id="{F8AAE9B2-756A-B1F6-4B5D-1DBDACE28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860" y="2922456"/>
            <a:ext cx="9345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Commande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Zone de texte 2">
            <a:extLst>
              <a:ext uri="{FF2B5EF4-FFF2-40B4-BE49-F238E27FC236}">
                <a16:creationId xmlns:a16="http://schemas.microsoft.com/office/drawing/2014/main" id="{1A2E5010-EC1E-641C-7A61-0550FACFA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6" y="3052748"/>
            <a:ext cx="9345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Présence écrou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Zone de texte 2">
            <a:extLst>
              <a:ext uri="{FF2B5EF4-FFF2-40B4-BE49-F238E27FC236}">
                <a16:creationId xmlns:a16="http://schemas.microsoft.com/office/drawing/2014/main" id="{E2ADA822-A5AE-845C-748E-130ADDE30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455" y="2253874"/>
            <a:ext cx="107089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Vitesse</a:t>
            </a:r>
            <a:r>
              <a:rPr kumimoji="0" lang="fr-FR" altLang="fr-FR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rotation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Zone de texte 2">
            <a:extLst>
              <a:ext uri="{FF2B5EF4-FFF2-40B4-BE49-F238E27FC236}">
                <a16:creationId xmlns:a16="http://schemas.microsoft.com/office/drawing/2014/main" id="{63C9E9B5-E882-73D7-1591-96583935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9" y="1137166"/>
            <a:ext cx="9345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Contact semelle/sol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Zone de texte 2">
            <a:extLst>
              <a:ext uri="{FF2B5EF4-FFF2-40B4-BE49-F238E27FC236}">
                <a16:creationId xmlns:a16="http://schemas.microsoft.com/office/drawing/2014/main" id="{98A6E179-7FB9-B9FD-E86C-B852CEDFA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378" y="1378216"/>
            <a:ext cx="9345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ACQUERIR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Zone de texte 2">
            <a:extLst>
              <a:ext uri="{FF2B5EF4-FFF2-40B4-BE49-F238E27FC236}">
                <a16:creationId xmlns:a16="http://schemas.microsoft.com/office/drawing/2014/main" id="{8E07624B-B8A9-796C-6CC5-8374B237F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957" y="2095181"/>
            <a:ext cx="9345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ACQUERIR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Zone de texte 2">
            <a:extLst>
              <a:ext uri="{FF2B5EF4-FFF2-40B4-BE49-F238E27FC236}">
                <a16:creationId xmlns:a16="http://schemas.microsoft.com/office/drawing/2014/main" id="{B550F775-7809-54A9-0CA9-BD4ED87E8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992" y="2750861"/>
            <a:ext cx="9345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ACQUERIR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Zone de texte 2">
            <a:extLst>
              <a:ext uri="{FF2B5EF4-FFF2-40B4-BE49-F238E27FC236}">
                <a16:creationId xmlns:a16="http://schemas.microsoft.com/office/drawing/2014/main" id="{F1612852-A84C-EDEF-12FF-F68562682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545" y="2295780"/>
            <a:ext cx="9345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TRAITER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" name="Zone de texte 2">
            <a:extLst>
              <a:ext uri="{FF2B5EF4-FFF2-40B4-BE49-F238E27FC236}">
                <a16:creationId xmlns:a16="http://schemas.microsoft.com/office/drawing/2014/main" id="{82F22F12-AAE0-4ADA-4B53-851827F6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23132"/>
            <a:ext cx="16109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Capteur capacitif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" name="Zone de texte 2">
            <a:extLst>
              <a:ext uri="{FF2B5EF4-FFF2-40B4-BE49-F238E27FC236}">
                <a16:creationId xmlns:a16="http://schemas.microsoft.com/office/drawing/2014/main" id="{D49E3DF0-2027-A53D-7E64-A71D3B1E2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49" y="2419993"/>
            <a:ext cx="19058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Codeur incrémental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6" name="Zone de texte 2">
            <a:extLst>
              <a:ext uri="{FF2B5EF4-FFF2-40B4-BE49-F238E27FC236}">
                <a16:creationId xmlns:a16="http://schemas.microsoft.com/office/drawing/2014/main" id="{B7D6A292-862E-C495-7215-AC20A90E8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667" y="3071342"/>
            <a:ext cx="125084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Potentiomètre linéaire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8" name="Zone de texte 2">
            <a:extLst>
              <a:ext uri="{FF2B5EF4-FFF2-40B4-BE49-F238E27FC236}">
                <a16:creationId xmlns:a16="http://schemas.microsoft.com/office/drawing/2014/main" id="{B880410F-8CA6-C43E-865D-11347ED74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580" y="2703065"/>
            <a:ext cx="10217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Calculateur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8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50" grpId="0"/>
      <p:bldP spid="52" grpId="0"/>
      <p:bldP spid="54" grpId="0"/>
      <p:bldP spid="56" grpId="0"/>
      <p:bldP spid="58" grpId="0"/>
      <p:bldP spid="60" grpId="0"/>
      <p:bldP spid="62" grpId="0"/>
      <p:bldP spid="192" grpId="0"/>
      <p:bldP spid="194" grpId="0"/>
      <p:bldP spid="196" grpId="0"/>
      <p:bldP spid="19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4">
            <a:extLst>
              <a:ext uri="{FF2B5EF4-FFF2-40B4-BE49-F238E27FC236}">
                <a16:creationId xmlns:a16="http://schemas.microsoft.com/office/drawing/2014/main" id="{0AAC77B3-0708-4604-B013-177FCC12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116632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1B0C7B-9BDF-B655-C5B7-DA206D152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2" t="7428" r="1077" b="-206"/>
          <a:stretch/>
        </p:blipFill>
        <p:spPr>
          <a:xfrm>
            <a:off x="35496" y="1028750"/>
            <a:ext cx="9073008" cy="5712610"/>
          </a:xfrm>
          <a:prstGeom prst="rect">
            <a:avLst/>
          </a:prstGeom>
        </p:spPr>
      </p:pic>
      <p:sp>
        <p:nvSpPr>
          <p:cNvPr id="226" name="Espace réservé du numéro de diapositive 8">
            <a:extLst>
              <a:ext uri="{FF2B5EF4-FFF2-40B4-BE49-F238E27FC236}">
                <a16:creationId xmlns:a16="http://schemas.microsoft.com/office/drawing/2014/main" id="{6799C27B-CCDF-4E17-89F0-FD536CCEDBAB}"/>
              </a:ext>
            </a:extLst>
          </p:cNvPr>
          <p:cNvSpPr>
            <a:spLocks noGrp="1"/>
          </p:cNvSpPr>
          <p:nvPr/>
        </p:nvSpPr>
        <p:spPr>
          <a:xfrm>
            <a:off x="0" y="691945"/>
            <a:ext cx="1475656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27" name="Titre 1">
            <a:extLst>
              <a:ext uri="{FF2B5EF4-FFF2-40B4-BE49-F238E27FC236}">
                <a16:creationId xmlns:a16="http://schemas.microsoft.com/office/drawing/2014/main" id="{B1A71DE0-9D82-42AF-86A8-34E1F3DB5710}"/>
              </a:ext>
            </a:extLst>
          </p:cNvPr>
          <p:cNvSpPr>
            <a:spLocks noGrp="1"/>
          </p:cNvSpPr>
          <p:nvPr/>
        </p:nvSpPr>
        <p:spPr>
          <a:xfrm>
            <a:off x="0" y="143265"/>
            <a:ext cx="914400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Prothèse active </a:t>
            </a:r>
            <a:r>
              <a:rPr lang="fr-FR" sz="3600" dirty="0" err="1"/>
              <a:t>transtibiale</a:t>
            </a:r>
            <a:endParaRPr lang="fr-FR" sz="3600" dirty="0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0225B099-324F-4BE3-A3CE-B654F844C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132405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290C2206-EA0F-4DA1-8A5D-CE6EA447F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7620E6FE-3724-4DEE-A276-F24CCC95C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396DEED7-F097-4D68-AC46-396B29D46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67531FA5-D480-4AF1-8E2F-8C3E2E166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9D63A9C-A108-469D-B3EA-3FDECBFB0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EA3FF2E-E49C-41A2-9D34-69CA71FDC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6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FAED55CC-26B9-4665-AFED-D1A6D9A23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2" y="452259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6" name="Zone de texte 2">
            <a:extLst>
              <a:ext uri="{FF2B5EF4-FFF2-40B4-BE49-F238E27FC236}">
                <a16:creationId xmlns:a16="http://schemas.microsoft.com/office/drawing/2014/main" id="{86C64F13-A58E-0B1A-9A1A-C490AC996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418" y="5041106"/>
            <a:ext cx="1008113" cy="43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DELIVRER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7" name="Zone de texte 2">
            <a:extLst>
              <a:ext uri="{FF2B5EF4-FFF2-40B4-BE49-F238E27FC236}">
                <a16:creationId xmlns:a16="http://schemas.microsoft.com/office/drawing/2014/main" id="{62E6E76C-EC00-D287-1B30-98AA48D3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440" y="5503811"/>
            <a:ext cx="1008113" cy="43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hacheur</a:t>
            </a:r>
            <a:endParaRPr kumimoji="0" lang="fr-FR" altLang="fr-FR" sz="4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9" name="Zone de texte 2">
            <a:extLst>
              <a:ext uri="{FF2B5EF4-FFF2-40B4-BE49-F238E27FC236}">
                <a16:creationId xmlns:a16="http://schemas.microsoft.com/office/drawing/2014/main" id="{2451C5BF-6078-61D0-5378-20F57BC71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5085184"/>
            <a:ext cx="936105" cy="37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CONVERTIR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11" name="Zone de texte 2">
            <a:extLst>
              <a:ext uri="{FF2B5EF4-FFF2-40B4-BE49-F238E27FC236}">
                <a16:creationId xmlns:a16="http://schemas.microsoft.com/office/drawing/2014/main" id="{A3C11374-297E-E52F-2F7A-1AD48F709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862" y="5488483"/>
            <a:ext cx="1008113" cy="43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MCC</a:t>
            </a:r>
            <a:endParaRPr kumimoji="0" lang="fr-FR" altLang="fr-FR" sz="4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13" name="Zone de texte 2">
            <a:extLst>
              <a:ext uri="{FF2B5EF4-FFF2-40B4-BE49-F238E27FC236}">
                <a16:creationId xmlns:a16="http://schemas.microsoft.com/office/drawing/2014/main" id="{FDF9C9F9-31EE-6A74-4E52-8A5F6764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5049550"/>
            <a:ext cx="1293303" cy="37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ADAPTER ET TRANSMETTRE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15" name="Zone de texte 2">
            <a:extLst>
              <a:ext uri="{FF2B5EF4-FFF2-40B4-BE49-F238E27FC236}">
                <a16:creationId xmlns:a16="http://schemas.microsoft.com/office/drawing/2014/main" id="{B388C4C6-D56E-05AC-3B8F-A1E5A4CA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5070808"/>
            <a:ext cx="1293303" cy="37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ADAPTER ET TRANSMETTRE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17" name="Zone de texte 2">
            <a:extLst>
              <a:ext uri="{FF2B5EF4-FFF2-40B4-BE49-F238E27FC236}">
                <a16:creationId xmlns:a16="http://schemas.microsoft.com/office/drawing/2014/main" id="{6D8DB11F-5C27-06B5-E6C3-88973A5DF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711" y="5488485"/>
            <a:ext cx="792088" cy="3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Vis-écrou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19" name="Zone de texte 2">
            <a:extLst>
              <a:ext uri="{FF2B5EF4-FFF2-40B4-BE49-F238E27FC236}">
                <a16:creationId xmlns:a16="http://schemas.microsoft.com/office/drawing/2014/main" id="{C7B142CA-4352-F066-7189-270755E08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147" y="5457827"/>
            <a:ext cx="987763" cy="3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Réducteur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21" name="Zone de texte 2">
            <a:extLst>
              <a:ext uri="{FF2B5EF4-FFF2-40B4-BE49-F238E27FC236}">
                <a16:creationId xmlns:a16="http://schemas.microsoft.com/office/drawing/2014/main" id="{6C7770B8-EDAD-E44D-C92F-C076300E5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484" y="5675415"/>
            <a:ext cx="895764" cy="3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23" name="Zone de texte 2">
            <a:extLst>
              <a:ext uri="{FF2B5EF4-FFF2-40B4-BE49-F238E27FC236}">
                <a16:creationId xmlns:a16="http://schemas.microsoft.com/office/drawing/2014/main" id="{143A4DEC-E892-40C1-B2C4-84E2C91BC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01" y="5452060"/>
            <a:ext cx="895764" cy="3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25" name="Zone de texte 2">
            <a:extLst>
              <a:ext uri="{FF2B5EF4-FFF2-40B4-BE49-F238E27FC236}">
                <a16:creationId xmlns:a16="http://schemas.microsoft.com/office/drawing/2014/main" id="{5FF60F5B-2352-7472-F060-A76C09D1F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011" y="5506399"/>
            <a:ext cx="895764" cy="3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27" name="Zone de texte 2">
            <a:extLst>
              <a:ext uri="{FF2B5EF4-FFF2-40B4-BE49-F238E27FC236}">
                <a16:creationId xmlns:a16="http://schemas.microsoft.com/office/drawing/2014/main" id="{7796D98F-DB9E-A61E-41BB-53C6A41CA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626" y="5593151"/>
            <a:ext cx="895764" cy="3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Puissance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29" name="Zone de texte 2">
            <a:extLst>
              <a:ext uri="{FF2B5EF4-FFF2-40B4-BE49-F238E27FC236}">
                <a16:creationId xmlns:a16="http://schemas.microsoft.com/office/drawing/2014/main" id="{A33B6C9D-1E68-945C-7496-B4F2D68CB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412" y="3728116"/>
            <a:ext cx="124487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solidFill>
                  <a:srgbClr val="FF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osition linéaire tige 1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31" name="Zone de texte 2">
            <a:extLst>
              <a:ext uri="{FF2B5EF4-FFF2-40B4-BE49-F238E27FC236}">
                <a16:creationId xmlns:a16="http://schemas.microsoft.com/office/drawing/2014/main" id="{2F472396-9432-6E1A-5213-1720DD2E5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6337574"/>
            <a:ext cx="124487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solidFill>
                  <a:srgbClr val="FF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osition linéaire tige 2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33" name="Zone de texte 2">
            <a:extLst>
              <a:ext uri="{FF2B5EF4-FFF2-40B4-BE49-F238E27FC236}">
                <a16:creationId xmlns:a16="http://schemas.microsoft.com/office/drawing/2014/main" id="{05A00FE6-C83F-0B80-26E6-0E17A452C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681" y="3034888"/>
            <a:ext cx="864096" cy="35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solidFill>
                  <a:srgbClr val="FF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ACQUERIR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35" name="Zone de texte 2">
            <a:extLst>
              <a:ext uri="{FF2B5EF4-FFF2-40B4-BE49-F238E27FC236}">
                <a16:creationId xmlns:a16="http://schemas.microsoft.com/office/drawing/2014/main" id="{535FD5C3-4D25-501B-70AC-1A8FA3F67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933" y="1529243"/>
            <a:ext cx="864096" cy="35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solidFill>
                  <a:srgbClr val="FF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ACQUERIR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37" name="Zone de texte 2">
            <a:extLst>
              <a:ext uri="{FF2B5EF4-FFF2-40B4-BE49-F238E27FC236}">
                <a16:creationId xmlns:a16="http://schemas.microsoft.com/office/drawing/2014/main" id="{F4A70237-79AA-E5D1-65F6-E3964742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933" y="2297083"/>
            <a:ext cx="864096" cy="35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solidFill>
                  <a:srgbClr val="FF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ACQUERIR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6A60FAC-4656-BB5A-24A4-903963E8D9FB}"/>
              </a:ext>
            </a:extLst>
          </p:cNvPr>
          <p:cNvCxnSpPr/>
          <p:nvPr/>
        </p:nvCxnSpPr>
        <p:spPr>
          <a:xfrm>
            <a:off x="3671900" y="4293096"/>
            <a:ext cx="61206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EF0BC1C-7979-103B-7FCE-923AE13EF972}"/>
              </a:ext>
            </a:extLst>
          </p:cNvPr>
          <p:cNvCxnSpPr>
            <a:cxnSpLocks/>
          </p:cNvCxnSpPr>
          <p:nvPr/>
        </p:nvCxnSpPr>
        <p:spPr>
          <a:xfrm flipV="1">
            <a:off x="4283968" y="4293096"/>
            <a:ext cx="0" cy="81617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16FB8F93-7352-223D-8179-539851A5123D}"/>
              </a:ext>
            </a:extLst>
          </p:cNvPr>
          <p:cNvCxnSpPr>
            <a:cxnSpLocks/>
          </p:cNvCxnSpPr>
          <p:nvPr/>
        </p:nvCxnSpPr>
        <p:spPr>
          <a:xfrm flipH="1">
            <a:off x="4139953" y="5082960"/>
            <a:ext cx="144014" cy="222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56D8F287-C48A-4F97-8B6A-FA3D47BDA424}"/>
              </a:ext>
            </a:extLst>
          </p:cNvPr>
          <p:cNvCxnSpPr>
            <a:cxnSpLocks/>
          </p:cNvCxnSpPr>
          <p:nvPr/>
        </p:nvCxnSpPr>
        <p:spPr>
          <a:xfrm flipH="1">
            <a:off x="3606105" y="4701181"/>
            <a:ext cx="173807" cy="11580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 de texte 2">
            <a:extLst>
              <a:ext uri="{FF2B5EF4-FFF2-40B4-BE49-F238E27FC236}">
                <a16:creationId xmlns:a16="http://schemas.microsoft.com/office/drawing/2014/main" id="{D913B971-D2D9-C955-2F5E-3E8206402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097" y="5913293"/>
            <a:ext cx="895764" cy="3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Translation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193" name="Zone de texte 2">
            <a:extLst>
              <a:ext uri="{FF2B5EF4-FFF2-40B4-BE49-F238E27FC236}">
                <a16:creationId xmlns:a16="http://schemas.microsoft.com/office/drawing/2014/main" id="{AC9D05C8-D87A-4E0E-7562-C8873268F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182" y="5578528"/>
            <a:ext cx="792088" cy="3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Tige</a:t>
            </a:r>
            <a:endParaRPr kumimoji="0" lang="fr-FR" altLang="fr-FR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7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 animBg="1"/>
      <p:bldP spid="31" grpId="0" animBg="1"/>
      <p:bldP spid="33" grpId="0" animBg="1"/>
      <p:bldP spid="35" grpId="0" animBg="1"/>
      <p:bldP spid="37" grpId="0" animBg="1"/>
      <p:bldP spid="63" grpId="0"/>
      <p:bldP spid="19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4">
            <a:extLst>
              <a:ext uri="{FF2B5EF4-FFF2-40B4-BE49-F238E27FC236}">
                <a16:creationId xmlns:a16="http://schemas.microsoft.com/office/drawing/2014/main" id="{0AAC77B3-0708-4604-B013-177FCC12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116632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6" name="Espace réservé du numéro de diapositive 8">
            <a:extLst>
              <a:ext uri="{FF2B5EF4-FFF2-40B4-BE49-F238E27FC236}">
                <a16:creationId xmlns:a16="http://schemas.microsoft.com/office/drawing/2014/main" id="{6799C27B-CCDF-4E17-89F0-FD536CCEDBAB}"/>
              </a:ext>
            </a:extLst>
          </p:cNvPr>
          <p:cNvSpPr>
            <a:spLocks noGrp="1"/>
          </p:cNvSpPr>
          <p:nvPr/>
        </p:nvSpPr>
        <p:spPr>
          <a:xfrm>
            <a:off x="0" y="691945"/>
            <a:ext cx="1475656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95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27" name="Titre 1">
            <a:extLst>
              <a:ext uri="{FF2B5EF4-FFF2-40B4-BE49-F238E27FC236}">
                <a16:creationId xmlns:a16="http://schemas.microsoft.com/office/drawing/2014/main" id="{B1A71DE0-9D82-42AF-86A8-34E1F3DB5710}"/>
              </a:ext>
            </a:extLst>
          </p:cNvPr>
          <p:cNvSpPr>
            <a:spLocks noGrp="1"/>
          </p:cNvSpPr>
          <p:nvPr/>
        </p:nvSpPr>
        <p:spPr>
          <a:xfrm>
            <a:off x="0" y="143265"/>
            <a:ext cx="914400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Corps humain : mouvement</a:t>
            </a: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290C2206-EA0F-4DA1-8A5D-CE6EA447F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7620E6FE-3724-4DEE-A276-F24CCC95C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396DEED7-F097-4D68-AC46-396B29D46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67531FA5-D480-4AF1-8E2F-8C3E2E166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9D63A9C-A108-469D-B3EA-3FDECBFB0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4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9EA3FF2E-E49C-41A2-9D34-69CA71FDC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6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FAED55CC-26B9-4665-AFED-D1A6D9A23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2" y="452259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21F52A-E125-A674-66AB-9308D0112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8411"/>
            <a:ext cx="9144000" cy="45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231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Simple-Banner</Template>
  <TotalTime>0</TotalTime>
  <Words>1337</Words>
  <Application>Microsoft Office PowerPoint</Application>
  <PresentationFormat>Affichage à l'écran (4:3)</PresentationFormat>
  <Paragraphs>562</Paragraphs>
  <Slides>95</Slides>
  <Notes>95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95</vt:i4>
      </vt:variant>
    </vt:vector>
  </HeadingPairs>
  <TitlesOfParts>
    <vt:vector size="99" baseType="lpstr">
      <vt:lpstr>Arial</vt:lpstr>
      <vt:lpstr>Calibri</vt:lpstr>
      <vt:lpstr>Times New Roman</vt:lpstr>
      <vt:lpstr>Thème Office</vt:lpstr>
      <vt:lpstr>Ingénierie système</vt:lpstr>
      <vt:lpstr>Introduction</vt:lpstr>
      <vt:lpstr>Sciences industrielles de l’ingénieur</vt:lpstr>
      <vt:lpstr>Sciences industrielles de l’ingénieur</vt:lpstr>
      <vt:lpstr>Domaines d'application</vt:lpstr>
      <vt:lpstr>Domaines d'application</vt:lpstr>
      <vt:lpstr>Systèmes mécatroniques</vt:lpstr>
      <vt:lpstr>Un enseignement basé sur des systèmes réels</vt:lpstr>
      <vt:lpstr>Travail d’un ingénieur</vt:lpstr>
      <vt:lpstr>TP de SI</vt:lpstr>
      <vt:lpstr>Présentation de TP : entraînement au TIPE</vt:lpstr>
      <vt:lpstr>Rapport de TP</vt:lpstr>
      <vt:lpstr>Domaines d'application</vt:lpstr>
      <vt:lpstr>Introduction à l’ingénierie système</vt:lpstr>
      <vt:lpstr>Introduction à l’ingénierie système</vt:lpstr>
      <vt:lpstr>Introduction à l’ingénierie système</vt:lpstr>
      <vt:lpstr>Introduction à l’ingénierie système</vt:lpstr>
      <vt:lpstr>Prothèse Carmat</vt:lpstr>
      <vt:lpstr>Prothèse Carmat</vt:lpstr>
      <vt:lpstr>Système, frontière</vt:lpstr>
      <vt:lpstr>ACV</vt:lpstr>
      <vt:lpstr>QCM</vt:lpstr>
      <vt:lpstr>ACV</vt:lpstr>
      <vt:lpstr>AFB</vt:lpstr>
      <vt:lpstr>AFB</vt:lpstr>
      <vt:lpstr>Evolution à long terme ?</vt:lpstr>
      <vt:lpstr>Le besoin</vt:lpstr>
      <vt:lpstr>AFB</vt:lpstr>
      <vt:lpstr>SysML</vt:lpstr>
      <vt:lpstr>Diagramme des cas d’utilisation</vt:lpstr>
      <vt:lpstr>Diagramme des exigences</vt:lpstr>
      <vt:lpstr>Diagramme des exigences</vt:lpstr>
      <vt:lpstr>CdCF</vt:lpstr>
      <vt:lpstr>Design</vt:lpstr>
      <vt:lpstr>Design</vt:lpstr>
      <vt:lpstr>Développement Durable et impact environnemental</vt:lpstr>
      <vt:lpstr>Impacts environnementaux d’une éolienne</vt:lpstr>
      <vt:lpstr>Impacts environnementaux</vt:lpstr>
      <vt:lpstr>Impacts environnementaux</vt:lpstr>
      <vt:lpstr>Faux impacts environnementaux</vt:lpstr>
      <vt:lpstr>Faux impacts environnementaux</vt:lpstr>
      <vt:lpstr>Impacts environnementaux nucléaire</vt:lpstr>
      <vt:lpstr>Impacts environnementaux</vt:lpstr>
      <vt:lpstr>CAO</vt:lpstr>
      <vt:lpstr>bdd</vt:lpstr>
      <vt:lpstr>bdd</vt:lpstr>
      <vt:lpstr>Les relations</vt:lpstr>
      <vt:lpstr>Diagramme de blocs internes</vt:lpstr>
      <vt:lpstr>Chaîne fonctionnelle</vt:lpstr>
      <vt:lpstr>Energie et puissance</vt:lpstr>
      <vt:lpstr>Puissance</vt:lpstr>
      <vt:lpstr>Puissance</vt:lpstr>
      <vt:lpstr>Puissance</vt:lpstr>
      <vt:lpstr>Moteur électrique</vt:lpstr>
      <vt:lpstr>Pompe hydraulique</vt:lpstr>
      <vt:lpstr>Présentation PowerPoint</vt:lpstr>
      <vt:lpstr>Vérin</vt:lpstr>
      <vt:lpstr>Vérin</vt:lpstr>
      <vt:lpstr>Chaîne de puissance et d’information</vt:lpstr>
      <vt:lpstr>Présentation PowerPoint</vt:lpstr>
      <vt:lpstr>Présentation PowerPoint</vt:lpstr>
      <vt:lpstr>Chaine de puissance</vt:lpstr>
      <vt:lpstr>Chaine de puissance</vt:lpstr>
      <vt:lpstr>Pré-actionneur</vt:lpstr>
      <vt:lpstr>Chaine de puissance</vt:lpstr>
      <vt:lpstr>Chaine de puissance</vt:lpstr>
      <vt:lpstr>Chaine de puissance</vt:lpstr>
      <vt:lpstr>Chaine d’information</vt:lpstr>
      <vt:lpstr>Chaine d’information</vt:lpstr>
      <vt:lpstr>Chaine d’information</vt:lpstr>
      <vt:lpstr>Chaine d’information</vt:lpstr>
      <vt:lpstr>Capteurs</vt:lpstr>
      <vt:lpstr>Chaîne de puissance et d’information</vt:lpstr>
      <vt:lpstr>Chaîne de puissance et d’information</vt:lpstr>
      <vt:lpstr>Activité</vt:lpstr>
      <vt:lpstr>Chaîne de puissance et d’information</vt:lpstr>
      <vt:lpstr>Haute puissance et basse puissance</vt:lpstr>
      <vt:lpstr>Présentation PowerPoint</vt:lpstr>
      <vt:lpstr>QCM</vt:lpstr>
      <vt:lpstr>Segway</vt:lpstr>
      <vt:lpstr>Segway</vt:lpstr>
      <vt:lpstr>Segway</vt:lpstr>
      <vt:lpstr>Segway</vt:lpstr>
      <vt:lpstr>Système d’ouverture de porte de TGV</vt:lpstr>
      <vt:lpstr>Système d’ouverture de porte de TGV</vt:lpstr>
      <vt:lpstr>Présentation PowerPoint</vt:lpstr>
      <vt:lpstr>Présentation PowerPoint</vt:lpstr>
      <vt:lpstr>Prothèse active transtibiale</vt:lpstr>
      <vt:lpstr>Prothèse active transtibiale</vt:lpstr>
      <vt:lpstr>Potentiomètre</vt:lpstr>
      <vt:lpstr>Détecteur capacitif</vt:lpstr>
      <vt:lpstr>Codeur incrémental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Simon</dc:creator>
  <cp:lastModifiedBy>M Lonni</cp:lastModifiedBy>
  <cp:revision>1224</cp:revision>
  <dcterms:created xsi:type="dcterms:W3CDTF">2013-11-26T19:04:34Z</dcterms:created>
  <dcterms:modified xsi:type="dcterms:W3CDTF">2023-10-06T08:38:40Z</dcterms:modified>
</cp:coreProperties>
</file>