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00" r:id="rId2"/>
    <p:sldId id="502" r:id="rId3"/>
    <p:sldId id="515" r:id="rId4"/>
    <p:sldId id="516" r:id="rId5"/>
    <p:sldId id="517" r:id="rId6"/>
    <p:sldId id="518" r:id="rId7"/>
    <p:sldId id="568" r:id="rId8"/>
    <p:sldId id="569" r:id="rId9"/>
    <p:sldId id="519" r:id="rId10"/>
    <p:sldId id="526" r:id="rId11"/>
    <p:sldId id="527" r:id="rId12"/>
    <p:sldId id="528" r:id="rId13"/>
    <p:sldId id="529" r:id="rId14"/>
    <p:sldId id="583" r:id="rId15"/>
    <p:sldId id="530" r:id="rId16"/>
    <p:sldId id="531" r:id="rId17"/>
    <p:sldId id="535" r:id="rId18"/>
    <p:sldId id="567" r:id="rId19"/>
    <p:sldId id="532" r:id="rId20"/>
    <p:sldId id="533" r:id="rId21"/>
    <p:sldId id="534" r:id="rId22"/>
    <p:sldId id="570" r:id="rId23"/>
    <p:sldId id="572" r:id="rId24"/>
    <p:sldId id="574" r:id="rId25"/>
    <p:sldId id="573" r:id="rId26"/>
    <p:sldId id="520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6" r:id="rId38"/>
    <p:sldId id="521" r:id="rId39"/>
    <p:sldId id="547" r:id="rId40"/>
    <p:sldId id="548" r:id="rId41"/>
    <p:sldId id="549" r:id="rId42"/>
    <p:sldId id="550" r:id="rId43"/>
    <p:sldId id="566" r:id="rId44"/>
    <p:sldId id="551" r:id="rId45"/>
    <p:sldId id="552" r:id="rId46"/>
    <p:sldId id="553" r:id="rId47"/>
    <p:sldId id="554" r:id="rId48"/>
    <p:sldId id="555" r:id="rId49"/>
    <p:sldId id="523" r:id="rId50"/>
    <p:sldId id="556" r:id="rId51"/>
    <p:sldId id="557" r:id="rId52"/>
    <p:sldId id="558" r:id="rId53"/>
    <p:sldId id="575" r:id="rId54"/>
    <p:sldId id="576" r:id="rId55"/>
    <p:sldId id="577" r:id="rId56"/>
    <p:sldId id="578" r:id="rId57"/>
    <p:sldId id="579" r:id="rId58"/>
    <p:sldId id="559" r:id="rId59"/>
    <p:sldId id="560" r:id="rId60"/>
    <p:sldId id="524" r:id="rId61"/>
    <p:sldId id="561" r:id="rId62"/>
    <p:sldId id="563" r:id="rId63"/>
    <p:sldId id="525" r:id="rId64"/>
    <p:sldId id="564" r:id="rId65"/>
    <p:sldId id="582" r:id="rId66"/>
    <p:sldId id="580" r:id="rId67"/>
    <p:sldId id="581" r:id="rId6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FE72"/>
    <a:srgbClr val="CFFF81"/>
    <a:srgbClr val="9CFF81"/>
    <a:srgbClr val="FFE781"/>
    <a:srgbClr val="E181FF"/>
    <a:srgbClr val="FF9C81"/>
    <a:srgbClr val="26B000"/>
    <a:srgbClr val="99CCFF"/>
    <a:srgbClr val="0033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3728" autoAdjust="0"/>
  </p:normalViewPr>
  <p:slideViewPr>
    <p:cSldViewPr>
      <p:cViewPr varScale="1">
        <p:scale>
          <a:sx n="81" d="100"/>
          <a:sy n="81" d="100"/>
        </p:scale>
        <p:origin x="151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2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24341-53E3-46D3-A2C0-26BE538C59CB}" type="datetimeFigureOut">
              <a:rPr lang="fr-FR" smtClean="0"/>
              <a:pPr/>
              <a:t>09/10/2021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2B8B-B7A2-43CE-9D09-8F53CBD3D9AE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8469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056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94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8593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3166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2339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0395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689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6589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34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1674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710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0962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314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0138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31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46126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365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9523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8394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244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3557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5371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8398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9338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98156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0933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9963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10146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177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58794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82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578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5991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956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2977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8748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06232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4869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32748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88256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84715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2925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43200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75883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1468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9504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2136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4353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09377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06791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0808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3441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0092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83798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4488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6650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92649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59346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9775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8901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5542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4796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336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09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58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09/10/2021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Dynamique et énergétique des systèmes de solides indéformables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Simon\Downloads\57433679_289547381977005_4475286447041019904_n.gif">
            <a:extLst>
              <a:ext uri="{FF2B5EF4-FFF2-40B4-BE49-F238E27FC236}">
                <a16:creationId xmlns:a16="http://schemas.microsoft.com/office/drawing/2014/main" id="{1F1EE706-5128-4EDA-9132-4DA9917654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176377"/>
            <a:ext cx="4604789" cy="2089423"/>
          </a:xfrm>
          <a:prstGeom prst="rect">
            <a:avLst/>
          </a:prstGeom>
          <a:noFill/>
        </p:spPr>
      </p:pic>
      <p:pic>
        <p:nvPicPr>
          <p:cNvPr id="7" name="Picture 3" descr="C:\Users\Simon\Desktop\1d21b0901ad458d555913aef6bffa275.gif">
            <a:extLst>
              <a:ext uri="{FF2B5EF4-FFF2-40B4-BE49-F238E27FC236}">
                <a16:creationId xmlns:a16="http://schemas.microsoft.com/office/drawing/2014/main" id="{E1948B5F-8237-4AA4-B396-B53AFA5189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262119"/>
            <a:ext cx="2995742" cy="2995742"/>
          </a:xfrm>
          <a:prstGeom prst="rect">
            <a:avLst/>
          </a:prstGeom>
          <a:noFill/>
          <a:ln w="317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Inertie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16B0A6-5E75-4593-8ADC-19D368024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2331"/>
            <a:ext cx="9144000" cy="14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Masse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C1BF46-76E2-45AD-B797-A70087C3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46" y="1196752"/>
            <a:ext cx="7036308" cy="542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6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Moment d’inertie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D7B10F-68A1-4BA6-A18F-18F5FA0D8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95" y="1517624"/>
            <a:ext cx="8729610" cy="20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07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Moment d’inertie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C35FCC-20F1-4B22-8A21-9C0C5FDEB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78" y="2237696"/>
            <a:ext cx="6980043" cy="273503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2BF053-66AA-458C-A799-3795F06A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37" y="1163277"/>
            <a:ext cx="6935073" cy="9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73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Moment d’inertie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5B0E4E8-5F5D-4A9A-B336-CC0361AC1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89" y="1484783"/>
            <a:ext cx="7153275" cy="46621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2C5AB1D-6E50-497D-9D31-4E519C3BD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88" y="2275229"/>
            <a:ext cx="79914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Changement d’axe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C98E3D-EAA1-4D05-AF56-CDBC5CC03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6996"/>
            <a:ext cx="9144000" cy="26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1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Opérateur d’inertie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0015EF-4D98-405C-9575-FC6C1ABB1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2382"/>
            <a:ext cx="9144000" cy="39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22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85533D-C29F-4C53-92FF-1CA8C3182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" y="1138237"/>
            <a:ext cx="75152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4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F26830-029A-403F-A199-415D6EF5F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6387"/>
            <a:ext cx="9144000" cy="48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35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39BF83-87A4-47B1-BDC7-737AF57C7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266"/>
            <a:ext cx="9144000" cy="49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03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Introduction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87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87D6FC-4C98-48A3-A37A-80A3D530A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196752"/>
            <a:ext cx="7316845" cy="53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1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FC4B4C-B776-468F-898B-7C987667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" y="1268760"/>
            <a:ext cx="9144000" cy="29778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9AD93C-120A-453D-A485-962103AC6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4418903"/>
            <a:ext cx="6718614" cy="24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33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4C3D45-92E6-4E29-9F5B-0FA4D8244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02" y="1280405"/>
            <a:ext cx="8172400" cy="6342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9644FA-02F0-43FC-9E5E-70E00CC4E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060" y="1934851"/>
            <a:ext cx="2699792" cy="33217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FC1B11-62A4-4A50-8800-34ACD102A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349555"/>
            <a:ext cx="6438399" cy="10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43DA14-A480-4A63-8C0C-FFF6817B3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39" y="953328"/>
            <a:ext cx="6696744" cy="3504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6043B9-F2D9-4F91-9736-63BAE4140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32" y="3827772"/>
            <a:ext cx="8222690" cy="168946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C5FB709-C890-42A0-AF8E-06FB0606C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34" y="1379325"/>
            <a:ext cx="4791075" cy="10191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A6EA90-8688-4419-BED8-7BD772B4D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628" y="2439387"/>
            <a:ext cx="7835803" cy="12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8B5D8D0-94F1-4C05-9A4B-7FB965FA5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400332"/>
            <a:ext cx="7776864" cy="22357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D5FE46-1ABD-4EBE-B3AB-61F08B12B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701703"/>
            <a:ext cx="6915150" cy="1257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1144D5-908E-4364-92CF-B11D31315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4959003"/>
            <a:ext cx="6820397" cy="148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Matrice de l’opérateur d’inertie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43DA14-A480-4A63-8C0C-FFF6817B3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39" y="953328"/>
            <a:ext cx="6696744" cy="3504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3036AA-A00E-4FC0-A934-DD4A88B88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96" y="1465894"/>
            <a:ext cx="5886450" cy="14287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0562D8-621B-4BA3-B20B-7C273D0E2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2996977"/>
            <a:ext cx="70675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Quantité de vitesse et quantité d’accélération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5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Quantité de mouvement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C1263E-D66A-4D23-932E-16220323B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7359"/>
            <a:ext cx="9144000" cy="330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7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cinétique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61C08C-9494-4B50-926F-FDD5CD7AF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1743075"/>
            <a:ext cx="7543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48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cinétique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2383FB-DC1F-444E-B240-2E36870B3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785" y="1462087"/>
            <a:ext cx="7334250" cy="3933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71F8F2-BE95-433E-B1F4-66C8C80D7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8" y="2564904"/>
            <a:ext cx="16097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4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Histoire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369FA2-D047-4CA5-9B70-FBB580F37EA5}"/>
              </a:ext>
            </a:extLst>
          </p:cNvPr>
          <p:cNvSpPr txBox="1"/>
          <p:nvPr/>
        </p:nvSpPr>
        <p:spPr>
          <a:xfrm>
            <a:off x="611560" y="1124744"/>
            <a:ext cx="820891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>
                <a:latin typeface="F16"/>
              </a:rPr>
              <a:t>C</a:t>
            </a:r>
            <a:r>
              <a:rPr lang="fr-FR" sz="1400" b="0" i="0" u="none" strike="noStrike" baseline="0" dirty="0">
                <a:latin typeface="F65"/>
              </a:rPr>
              <a:t>opernic </a:t>
            </a:r>
            <a:r>
              <a:rPr lang="fr-FR" sz="1400" b="0" i="0" u="none" strike="noStrike" baseline="0" dirty="0">
                <a:latin typeface="F16"/>
              </a:rPr>
              <a:t>(Pologne, 1473-1543) : 	publie le  Traité sur les révolutions des mondes célestes </a:t>
            </a:r>
          </a:p>
          <a:p>
            <a:pPr algn="l"/>
            <a:r>
              <a:rPr lang="fr-FR" sz="1400" b="0" i="0" u="none" strike="noStrike" baseline="0" dirty="0">
                <a:latin typeface="F65"/>
              </a:rPr>
              <a:t>Kepler </a:t>
            </a:r>
            <a:r>
              <a:rPr lang="fr-FR" sz="1400" b="0" i="0" u="none" strike="noStrike" baseline="0" dirty="0">
                <a:latin typeface="F16"/>
              </a:rPr>
              <a:t>(Allemagne, 1571-1630) :	formule les lois de mouvements des planètes :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  </a:t>
            </a:r>
            <a:r>
              <a:rPr lang="fr-FR" sz="1400" b="0" i="0" u="none" strike="noStrike" baseline="0" dirty="0">
                <a:latin typeface="F16"/>
              </a:rPr>
              <a:t>Loi des orbites (1</a:t>
            </a:r>
            <a:r>
              <a:rPr lang="fr-FR" sz="1400" b="0" i="0" u="none" strike="noStrike" baseline="30000" dirty="0">
                <a:latin typeface="F106"/>
              </a:rPr>
              <a:t>re</a:t>
            </a:r>
            <a:r>
              <a:rPr lang="fr-FR" sz="1400" b="0" i="0" u="none" strike="noStrike" baseline="0" dirty="0">
                <a:latin typeface="F106"/>
              </a:rPr>
              <a:t> </a:t>
            </a:r>
            <a:r>
              <a:rPr lang="fr-FR" sz="1400" b="0" i="0" u="none" strike="noStrike" baseline="0" dirty="0">
                <a:latin typeface="F16"/>
              </a:rPr>
              <a:t>loi de Kepler) :	les planètes du système solaire décrivent des trajectoires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elliptiques dont le Soleil occupe l'un des foyers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  </a:t>
            </a:r>
            <a:r>
              <a:rPr lang="fr-FR" sz="1400" b="0" i="0" u="none" strike="noStrike" baseline="0" dirty="0">
                <a:latin typeface="F16"/>
              </a:rPr>
              <a:t>Loi des aires (2</a:t>
            </a:r>
            <a:r>
              <a:rPr lang="fr-FR" sz="1400" b="0" i="0" u="none" strike="noStrike" baseline="0" dirty="0">
                <a:latin typeface="F106"/>
              </a:rPr>
              <a:t>eme </a:t>
            </a:r>
            <a:r>
              <a:rPr lang="fr-FR" sz="1400" b="0" i="0" u="none" strike="noStrike" baseline="0" dirty="0">
                <a:latin typeface="F16"/>
              </a:rPr>
              <a:t>loi de Kepler) :	la vitesse </a:t>
            </a:r>
            <a:r>
              <a:rPr lang="fr-FR" sz="1400" b="0" i="0" u="none" strike="noStrike" baseline="0" dirty="0" err="1">
                <a:latin typeface="F16"/>
              </a:rPr>
              <a:t>aérolaire</a:t>
            </a:r>
            <a:r>
              <a:rPr lang="fr-FR" sz="1400" b="0" i="0" u="none" strike="noStrike" baseline="0" dirty="0">
                <a:latin typeface="F16"/>
              </a:rPr>
              <a:t> est constante,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  </a:t>
            </a:r>
            <a:r>
              <a:rPr lang="fr-FR" sz="1400" b="0" i="0" u="none" strike="noStrike" baseline="0" dirty="0">
                <a:latin typeface="F16"/>
              </a:rPr>
              <a:t>Loi des périodes (3</a:t>
            </a:r>
            <a:r>
              <a:rPr lang="fr-FR" sz="1400" b="0" i="0" u="none" strike="noStrike" baseline="30000" dirty="0">
                <a:latin typeface="F106"/>
              </a:rPr>
              <a:t>e</a:t>
            </a:r>
            <a:r>
              <a:rPr lang="fr-FR" sz="1400" b="0" i="0" u="none" strike="noStrike" baseline="0" dirty="0">
                <a:latin typeface="F106"/>
              </a:rPr>
              <a:t> </a:t>
            </a:r>
            <a:r>
              <a:rPr lang="fr-FR" sz="1400" b="0" i="0" u="none" strike="noStrike" baseline="0" dirty="0">
                <a:latin typeface="F16"/>
              </a:rPr>
              <a:t>loi de Kepler) :	le carré de la période de révolution est proportionnel au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cube du grand axe de l'ellipse.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</a:t>
            </a:r>
            <a:r>
              <a:rPr lang="fr-FR" sz="1400" b="0" i="0" u="none" strike="noStrike" baseline="0" dirty="0">
                <a:latin typeface="F65"/>
              </a:rPr>
              <a:t>Galilée </a:t>
            </a:r>
            <a:r>
              <a:rPr lang="fr-FR" sz="1400" b="0" i="0" u="none" strike="noStrike" baseline="0" dirty="0">
                <a:latin typeface="F16"/>
              </a:rPr>
              <a:t>(Italie, 1564-1662) :	il établit les lois du pendule, du plan incliné, de la chute des corps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et il conforme les affirmations de Copernic grâce à sa lunette 				astronomique.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</a:t>
            </a:r>
            <a:r>
              <a:rPr lang="fr-FR" sz="1400" b="0" i="0" u="none" strike="noStrike" baseline="0" dirty="0">
                <a:latin typeface="F65"/>
              </a:rPr>
              <a:t>Huygens </a:t>
            </a:r>
            <a:r>
              <a:rPr lang="fr-FR" sz="1400" b="0" i="0" u="none" strike="noStrike" baseline="0" dirty="0">
                <a:latin typeface="F16"/>
              </a:rPr>
              <a:t>(Hollande, 1629-1695) :	notion de moment d'inertie (développe les premières horloges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de précision pour la marine royale française) et pendule composé.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</a:t>
            </a:r>
            <a:r>
              <a:rPr lang="fr-FR" sz="1400" b="0" i="0" u="none" strike="noStrike" baseline="0" dirty="0">
                <a:latin typeface="F65"/>
              </a:rPr>
              <a:t>Newton </a:t>
            </a:r>
            <a:r>
              <a:rPr lang="fr-FR" sz="1400" b="0" i="0" u="none" strike="noStrike" baseline="0" dirty="0">
                <a:latin typeface="F16"/>
              </a:rPr>
              <a:t>(Angleterre, 1642-1727) :	développe la théorie de l'attraction universelle, et retrouve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par le calcul les lois de Kepler.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</a:t>
            </a:r>
            <a:r>
              <a:rPr lang="fr-FR" sz="1400" b="0" i="0" u="none" strike="noStrike" baseline="0" dirty="0">
                <a:latin typeface="F65"/>
              </a:rPr>
              <a:t>Lagrange </a:t>
            </a:r>
            <a:r>
              <a:rPr lang="fr-FR" sz="1400" b="0" i="0" u="none" strike="noStrike" baseline="0" dirty="0">
                <a:latin typeface="F16"/>
              </a:rPr>
              <a:t>(France, 1736-1813) :	invente la mécanique analytique basée sur le calcul des variations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(recherche des conditions d'extremum des fonctions de plusieurs 			variables).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</a:t>
            </a:r>
            <a:r>
              <a:rPr lang="fr-FR" sz="1400" b="0" i="0" u="none" strike="noStrike" baseline="0" dirty="0">
                <a:latin typeface="F65"/>
              </a:rPr>
              <a:t>Hamilton </a:t>
            </a:r>
            <a:r>
              <a:rPr lang="fr-FR" sz="1400" b="0" i="0" u="none" strike="noStrike" baseline="0" dirty="0">
                <a:latin typeface="F16"/>
              </a:rPr>
              <a:t>(Irlande, 1805-1865) :	invente le concept de vecteur et de la géométrie vectorielle,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rédige un mémoire sur la dynamique.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</a:t>
            </a:r>
            <a:r>
              <a:rPr lang="fr-FR" sz="1400" b="0" i="0" u="none" strike="noStrike" baseline="0" dirty="0">
                <a:latin typeface="F65"/>
              </a:rPr>
              <a:t>Poinsot </a:t>
            </a:r>
            <a:r>
              <a:rPr lang="fr-FR" sz="1400" b="0" i="0" u="none" strike="noStrike" baseline="0" dirty="0">
                <a:latin typeface="F16"/>
              </a:rPr>
              <a:t>(France, 1777-1859) :	résolution analytique de l'étude du mouvement autour d'un point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fixe d'un solide soumis à une force passant par ce point.</a:t>
            </a:r>
          </a:p>
          <a:p>
            <a:pPr algn="l"/>
            <a:r>
              <a:rPr lang="fr-FR" sz="1400" b="0" i="0" u="none" strike="noStrike" baseline="0" dirty="0">
                <a:latin typeface="CMSY10"/>
              </a:rPr>
              <a:t> </a:t>
            </a:r>
            <a:r>
              <a:rPr lang="fr-FR" sz="1400" b="0" i="0" u="none" strike="noStrike" baseline="0" dirty="0">
                <a:latin typeface="F65"/>
              </a:rPr>
              <a:t>Painlevé </a:t>
            </a:r>
            <a:r>
              <a:rPr lang="fr-FR" sz="1400" b="0" i="0" u="none" strike="noStrike" baseline="0" dirty="0">
                <a:latin typeface="F16"/>
              </a:rPr>
              <a:t>(France, 1863-1933) :	rédige un cours de mécanique générale en utilisant les notations</a:t>
            </a:r>
          </a:p>
          <a:p>
            <a:pPr algn="l"/>
            <a:r>
              <a:rPr lang="fr-FR" sz="1400" b="0" i="0" u="none" strike="noStrike" baseline="0" dirty="0">
                <a:latin typeface="F16"/>
              </a:rPr>
              <a:t>			et formulations encore en usage.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8257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cinétique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E18A96-2559-4B43-BB56-3656CDFF3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1304925"/>
            <a:ext cx="71913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87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dynamique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9B589C-0162-4E16-B53E-518C8A824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28" y="1484783"/>
            <a:ext cx="7864944" cy="24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7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Torseur dynamique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48D675-C987-42FD-81BE-DF0B7C171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597081"/>
            <a:ext cx="7181850" cy="1924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2EEFE3-B2DB-481D-A320-62465A70B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848" y="1021070"/>
            <a:ext cx="7267575" cy="26479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4244827-99FB-48CB-9256-6EE7FF6ED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995374"/>
            <a:ext cx="17145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16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Relation entre </a:t>
            </a:r>
            <a:r>
              <a:rPr lang="el-GR" dirty="0"/>
              <a:t>δ</a:t>
            </a:r>
            <a:r>
              <a:rPr lang="fr-FR" dirty="0"/>
              <a:t> et </a:t>
            </a:r>
            <a:r>
              <a:rPr lang="el-GR" dirty="0"/>
              <a:t>σ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661ED9-E1DB-44B0-B188-1FC15B380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028119"/>
            <a:ext cx="6236480" cy="54713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9E3513-1431-4880-AF03-1D3AE7DF4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014662"/>
            <a:ext cx="15811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38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Relation entre </a:t>
            </a:r>
            <a:r>
              <a:rPr lang="el-GR" dirty="0"/>
              <a:t>δ</a:t>
            </a:r>
            <a:r>
              <a:rPr lang="fr-FR" dirty="0"/>
              <a:t> et </a:t>
            </a:r>
            <a:r>
              <a:rPr lang="el-GR" dirty="0"/>
              <a:t>σ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8C8371-D396-4E76-90BC-B43D498CA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68760"/>
            <a:ext cx="8496944" cy="39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53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Système de solides indéformables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4528F8-32E4-43B2-B089-CAFE4177D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484783"/>
            <a:ext cx="8591594" cy="24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Calcul d’un moment dynamique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4C3C18-D0DB-46BD-8BCC-52BFD802C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143106"/>
            <a:ext cx="6886922" cy="52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94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Méthode de calcul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D7C083-C75B-41CA-A628-2412AA7B8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509122"/>
            <a:ext cx="7632848" cy="276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19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>
                <a:solidFill>
                  <a:schemeClr val="bg1"/>
                </a:solidFill>
                <a:latin typeface="Calibri" panose="020F0502020204030204" pitchFamily="34" charset="0"/>
              </a:rPr>
              <a:t>Energie cinétique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12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Energie cinétique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399780-FE0C-4080-BD7C-69CA58498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15" y="1601416"/>
            <a:ext cx="7972970" cy="38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Quantité de mouvement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F325FA-1398-46F2-B3A8-5ADB2EAD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68" y="1339435"/>
            <a:ext cx="2448273" cy="18362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EBD4C2-6825-4808-A7CF-2AC476665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93200"/>
            <a:ext cx="4191000" cy="523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C93AF1-064A-4BAB-A4DB-EF3571BF2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85" y="2680221"/>
            <a:ext cx="4191000" cy="5048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3CC620-B509-4A51-84B3-B83A319BB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70712"/>
            <a:ext cx="4191000" cy="5048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8CBCD4-B945-433B-A0AF-E2456B9B18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94515"/>
            <a:ext cx="4191000" cy="17145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1EEB6D-2DDC-4380-936D-2A4A9CA4D0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29" y="3989730"/>
            <a:ext cx="3086472" cy="173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80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Energie cinétique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74491E-71ED-4A01-9E2E-142E50B7C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218243"/>
            <a:ext cx="75914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7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Energie cinétique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C16668-1C46-427C-97B5-483696E99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90" y="1075688"/>
            <a:ext cx="7092280" cy="42975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58437A-A787-4751-9460-848CBE7F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5477465"/>
            <a:ext cx="5832648" cy="9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96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Energie cinétique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C9EFF1-7F10-43E0-895A-234DF80A7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86" y="5137435"/>
            <a:ext cx="6934200" cy="1571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9ECE07-C499-4362-8330-C77A2109A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06" y="3829973"/>
            <a:ext cx="1676400" cy="2552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C6D94B-ED01-494C-9F72-8C1E5982C8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14"/>
          <a:stretch/>
        </p:blipFill>
        <p:spPr>
          <a:xfrm>
            <a:off x="1787306" y="1405826"/>
            <a:ext cx="6808857" cy="34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5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Energie cinétique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D6E6FC-CA72-4870-BAA6-AF0937893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968448"/>
            <a:ext cx="7789611" cy="1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92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Cas particulier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74A4D9-E94C-4CE2-9608-6E7BEAF9E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081212"/>
            <a:ext cx="60579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47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Plusieurs solides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869EA1-1098-46EB-9550-46257E9F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" y="1788577"/>
            <a:ext cx="75914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29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Inertie équivalente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301553-0E07-45F8-8B12-6086DB9B0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20" y="1211882"/>
            <a:ext cx="8453760" cy="44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53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Inertie équivalente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995CBE-860C-471D-8A22-49FB08DBF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5" y="1196752"/>
            <a:ext cx="847122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37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Inertie équivalente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56BF1E-A0A1-4C3C-ADA5-2DB701881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115" y="2024846"/>
            <a:ext cx="7292181" cy="1800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C12DA1-337C-42C8-AC96-BC8F210C3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3" y="1900433"/>
            <a:ext cx="1619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0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Dynamique des solides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1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Repère galiléen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DFEEB22-346A-4D9E-8748-6921416A7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1" y="1124744"/>
            <a:ext cx="3366439" cy="20882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6D17E8-970A-41CD-A2A1-C1FE2FDFE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48" y="2136577"/>
            <a:ext cx="3664641" cy="23924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515B5B-A879-4129-B74D-44ABE7F72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37" y="4747347"/>
            <a:ext cx="3707904" cy="21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22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Inertie équivalente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9891B9-926F-4947-9E44-C98154257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070251"/>
            <a:ext cx="6141709" cy="564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615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Théorème des actions réciproques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561DF5-2F2D-43E2-847F-14A05B01B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03" y="1196752"/>
            <a:ext cx="6925394" cy="555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402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PFS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989D27-B71A-4683-8764-071D211C7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196752"/>
            <a:ext cx="773754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8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Gyroscope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37C947-4C26-457F-92F1-E37305AF4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27608"/>
            <a:ext cx="6143625" cy="2571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674E0B-6A49-468F-A79A-FFF35C844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1659655"/>
            <a:ext cx="4124325" cy="14001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4BFBB8-014D-4055-8778-1169B756D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3087029"/>
            <a:ext cx="4705350" cy="2476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EC3CD5A-B99A-4AA3-8B4C-50F7A2115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3429000"/>
            <a:ext cx="7372350" cy="3143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5B2B29-FE0C-4488-ADBF-44ACA19825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0" y="3859685"/>
            <a:ext cx="3695700" cy="2952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EE8FA7-7118-4971-A263-4F811D2F0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600" y="4351782"/>
            <a:ext cx="673417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Gyroscope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5E1543-2132-4B4C-8241-BB31C232B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70458"/>
            <a:ext cx="4219575" cy="3143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9360642-9EB3-41DA-839C-D405CE320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833574"/>
            <a:ext cx="7496314" cy="319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Gyroscope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5E1543-2132-4B4C-8241-BB31C232B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70458"/>
            <a:ext cx="4219575" cy="3143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9B5DE6-D29B-4CD8-A0DA-B15CD50D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0" y="1801342"/>
            <a:ext cx="7048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742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Gyroscope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A08104-06A1-4F22-A033-A0A03D0F0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1256183"/>
            <a:ext cx="7715250" cy="457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E6B9B2-C2EF-4ACD-8F15-A9DBBB9B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2007652"/>
            <a:ext cx="6477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11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Gyroscope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3125C38-4448-4693-9A11-573342039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98" y="1100086"/>
            <a:ext cx="7288125" cy="3285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28730E-9248-4D87-9FA5-389C8DA62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1469763"/>
            <a:ext cx="5892674" cy="47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44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Equilibrage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6AEB3B-C0EC-4EF8-9FB0-9C4A6EB5A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836" y="1137537"/>
            <a:ext cx="4286250" cy="32194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8C82EC-449C-4FD6-B7C5-FD1B66E68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" y="1484783"/>
            <a:ext cx="3739621" cy="43416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9A3396-D9C1-4B57-911F-6C2600DD3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558421"/>
            <a:ext cx="2987824" cy="19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10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Equilibrage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CEDEF6-4C2E-4522-861F-95A1C2AF2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36" y="1246819"/>
            <a:ext cx="7658100" cy="4724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5DA07D-1A76-432D-BB90-3FFA07A30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992415"/>
            <a:ext cx="15811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8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Dynamique et énergétique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CB5CBA-C079-4AE5-83F9-7068C127B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" y="1601416"/>
            <a:ext cx="7629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754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Puissance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6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Puissance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40FD09-794F-4B27-BBC8-7A4D3837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66" y="1196752"/>
            <a:ext cx="7430068" cy="53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92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Puissance des interefforts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74630E-C203-4ADB-BE14-F01044E9B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052736"/>
            <a:ext cx="6881589" cy="31716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CF6000-8173-4A3A-9E43-591B617E4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41" y="4214888"/>
            <a:ext cx="7257850" cy="191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54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Théorème de la puissance cinétique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465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TPC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83C4D5-C091-4703-8EFD-62A109694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61662"/>
            <a:ext cx="8630035" cy="41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33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5E8750-9D18-4772-98FA-0A8FCB2EB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649" y="116633"/>
            <a:ext cx="5388973" cy="48965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362207-1435-4C9C-8C90-6B1CEAEFA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4984042"/>
            <a:ext cx="4680520" cy="18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43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TPC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22EF57-5ED6-40C7-8A85-3B1CF400C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547" y="1124744"/>
            <a:ext cx="6173963" cy="5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7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TPC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A237FC-A53F-4A17-ABAD-48D67B06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77" y="1209885"/>
            <a:ext cx="7315200" cy="24574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206870-42F0-49D7-B491-B986253E1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077072"/>
            <a:ext cx="3456384" cy="17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0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Gyroscope</a:t>
            </a:r>
          </a:p>
        </p:txBody>
      </p:sp>
      <p:pic>
        <p:nvPicPr>
          <p:cNvPr id="1026" name="Picture 2" descr="CET OBJET EST BIEN TROP ÉTONNANT ! (gyroscope de précision) - YouTube">
            <a:extLst>
              <a:ext uri="{FF2B5EF4-FFF2-40B4-BE49-F238E27FC236}">
                <a16:creationId xmlns:a16="http://schemas.microsoft.com/office/drawing/2014/main" id="{91B2DB2E-107F-4E01-B69B-37A834667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8" y="1400757"/>
            <a:ext cx="4264791" cy="23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380C3EF-578D-40D4-8B0F-FB5F7216D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953" y="1642580"/>
            <a:ext cx="1900979" cy="18763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86C126-AB30-41E4-81E0-033B48284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043" y="4225456"/>
            <a:ext cx="3937364" cy="21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8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548680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Gyroscope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BF33DC-F5E8-42B9-93B1-C3875AB8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377242"/>
            <a:ext cx="6036949" cy="48844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805A2A-7B63-4DCF-B9B7-2E438A5E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3418"/>
            <a:ext cx="2990046" cy="39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0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Calibri" panose="020F0502020204030204" pitchFamily="34" charset="0"/>
              </a:rPr>
              <a:t>Inertie</a:t>
            </a:r>
            <a:endParaRPr lang="fr-FR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512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Simple-Banner</Template>
  <TotalTime>13910</TotalTime>
  <Words>634</Words>
  <Application>Microsoft Office PowerPoint</Application>
  <PresentationFormat>Affichage à l'écran (4:3)</PresentationFormat>
  <Paragraphs>212</Paragraphs>
  <Slides>67</Slides>
  <Notes>67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74" baseType="lpstr">
      <vt:lpstr>Arial</vt:lpstr>
      <vt:lpstr>Calibri</vt:lpstr>
      <vt:lpstr>CMSY10</vt:lpstr>
      <vt:lpstr>F106</vt:lpstr>
      <vt:lpstr>F16</vt:lpstr>
      <vt:lpstr>F65</vt:lpstr>
      <vt:lpstr>Thème Office</vt:lpstr>
      <vt:lpstr>Dynamique et énergétique des systèmes de solides indéformables</vt:lpstr>
      <vt:lpstr>Introduction</vt:lpstr>
      <vt:lpstr>Histoire</vt:lpstr>
      <vt:lpstr>Quantité de mouvement</vt:lpstr>
      <vt:lpstr>Repère galiléen</vt:lpstr>
      <vt:lpstr>Dynamique et énergétique</vt:lpstr>
      <vt:lpstr>Gyroscope</vt:lpstr>
      <vt:lpstr>Gyroscope</vt:lpstr>
      <vt:lpstr>Inertie</vt:lpstr>
      <vt:lpstr>Inertie</vt:lpstr>
      <vt:lpstr>Masse</vt:lpstr>
      <vt:lpstr>Moment d’inertie</vt:lpstr>
      <vt:lpstr>Moment d’inertie</vt:lpstr>
      <vt:lpstr>Moment d’inertie</vt:lpstr>
      <vt:lpstr>Changement d’axe</vt:lpstr>
      <vt:lpstr>Opérateur d’inertie</vt:lpstr>
      <vt:lpstr>Matrice de l’opérateur d’inertie</vt:lpstr>
      <vt:lpstr>Matrice de l’opérateur d’inertie</vt:lpstr>
      <vt:lpstr>Matrice de l’opérateur d’inertie</vt:lpstr>
      <vt:lpstr>Matrice de l’opérateur d’inertie</vt:lpstr>
      <vt:lpstr>Matrice de l’opérateur d’inertie</vt:lpstr>
      <vt:lpstr>Matrice de l’opérateur d’inertie</vt:lpstr>
      <vt:lpstr>Matrice de l’opérateur d’inertie</vt:lpstr>
      <vt:lpstr>Matrice de l’opérateur d’inertie</vt:lpstr>
      <vt:lpstr>Matrice de l’opérateur d’inertie</vt:lpstr>
      <vt:lpstr>Quantité de vitesse et quantité d’accélération</vt:lpstr>
      <vt:lpstr>Quantité de mouvement</vt:lpstr>
      <vt:lpstr>Torseur cinétique</vt:lpstr>
      <vt:lpstr>Torseur cinétique</vt:lpstr>
      <vt:lpstr>Torseur cinétique</vt:lpstr>
      <vt:lpstr>Torseur dynamique</vt:lpstr>
      <vt:lpstr>Torseur dynamique</vt:lpstr>
      <vt:lpstr>Relation entre δ et σ</vt:lpstr>
      <vt:lpstr>Relation entre δ et σ</vt:lpstr>
      <vt:lpstr>Système de solides indéformables</vt:lpstr>
      <vt:lpstr>Calcul d’un moment dynamique</vt:lpstr>
      <vt:lpstr>Méthode de calcul</vt:lpstr>
      <vt:lpstr>Energie cinétique</vt:lpstr>
      <vt:lpstr>Energie cinétique</vt:lpstr>
      <vt:lpstr>Energie cinétique</vt:lpstr>
      <vt:lpstr>Energie cinétique</vt:lpstr>
      <vt:lpstr>Energie cinétique</vt:lpstr>
      <vt:lpstr>Energie cinétique</vt:lpstr>
      <vt:lpstr>Cas particulier</vt:lpstr>
      <vt:lpstr>Plusieurs solides</vt:lpstr>
      <vt:lpstr>Inertie équivalente</vt:lpstr>
      <vt:lpstr>Inertie équivalente</vt:lpstr>
      <vt:lpstr>Inertie équivalente</vt:lpstr>
      <vt:lpstr>Dynamique des solides</vt:lpstr>
      <vt:lpstr>Inertie équivalente</vt:lpstr>
      <vt:lpstr>Théorème des actions réciproques</vt:lpstr>
      <vt:lpstr>PFS</vt:lpstr>
      <vt:lpstr>Gyroscope</vt:lpstr>
      <vt:lpstr>Gyroscope</vt:lpstr>
      <vt:lpstr>Gyroscope</vt:lpstr>
      <vt:lpstr>Gyroscope</vt:lpstr>
      <vt:lpstr>Gyroscope</vt:lpstr>
      <vt:lpstr>Equilibrage</vt:lpstr>
      <vt:lpstr>Equilibrage</vt:lpstr>
      <vt:lpstr>Puissance</vt:lpstr>
      <vt:lpstr>Puissance</vt:lpstr>
      <vt:lpstr>Puissance des interefforts</vt:lpstr>
      <vt:lpstr>Théorème de la puissance cinétique</vt:lpstr>
      <vt:lpstr>TPC</vt:lpstr>
      <vt:lpstr>Présentation PowerPoint</vt:lpstr>
      <vt:lpstr>TPC</vt:lpstr>
      <vt:lpstr>TPC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Simon</dc:creator>
  <cp:lastModifiedBy>M Lonni</cp:lastModifiedBy>
  <cp:revision>1250</cp:revision>
  <dcterms:created xsi:type="dcterms:W3CDTF">2013-11-26T19:04:34Z</dcterms:created>
  <dcterms:modified xsi:type="dcterms:W3CDTF">2021-10-09T12:41:16Z</dcterms:modified>
</cp:coreProperties>
</file>